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77" r:id="rId6"/>
    <p:sldId id="265" r:id="rId7"/>
    <p:sldId id="266" r:id="rId8"/>
    <p:sldId id="267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54FDF-3E95-36F3-315B-A6BC531E3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1ED5FD-EA61-0A68-9D80-E467D10D5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FEC76D-6D9A-B88E-6E04-BF07F404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3C619A-2CA3-D15C-1EA9-4325B99A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3DB58-61DC-C0CA-42FC-DAFDAE71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3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D18D8-5BF6-2DBA-BA25-FA3CCDD5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240917-8306-ADB6-7926-365C06683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80B75-2851-53E1-7A15-3C719F79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0A2F5-751F-C485-E89F-B00AC8F6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0CF1E6-4305-D961-08A3-6E8A8AB8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54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943E05-A5BF-DF63-2DFD-4A991A4C6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630047-5E60-C79D-6848-0FA1C4F83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5EA88D-2259-516E-A282-0940EA27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083C3-7C75-6E1D-949C-2B7219AD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623BA0-C518-7988-8C65-0FAADBD9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39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DCB8D-9414-A70A-900F-7CF7F647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3F56C-A48F-9B25-816F-288C5E26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4548ED-A2C2-70F5-8AA4-895A808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0C7BD-E9A5-8BD3-976D-01AE9D2B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7FAFE-2A1A-F294-FA27-21A24ED0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4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94D78-90C0-327F-D45E-9132A581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A964C8-99AB-2E61-7661-96C7788E8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8C4F30-BD34-D80D-B48A-4669C61A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C2F70-067B-6185-6C94-2103A6BD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DD29BB-A498-38FE-AA15-12F727FB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56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53E30-AFB3-F381-8036-9A8705AB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D5212-C9A7-EA78-97ED-CDC2C4644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83C97-6F75-228A-0AB8-17DD91863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187F04-62EF-E03B-6A2B-E7DDD2DB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888605-21B1-0A8C-FC23-A5212D71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4FC7E8-9700-22B4-A8E3-A6291227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18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49222-A59F-2D9F-EE0A-A9A0C5C4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51C973-3DAC-39CE-7530-CC6B0F958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96BCF6-62E8-C1E5-9926-F2C400F48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37FF6B-ADD3-A033-4049-53AE8BB23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0B6091-F291-DD3F-BFCC-74CC7DBE7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2BB26A-FA6F-76BA-A9BF-3A8C5DFB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894A7B-BCEC-23F9-4B6E-CF71D008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D1A4DE-30F2-C960-8B04-02FD00AA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C673B-0703-FD56-374B-4BC2B3E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0BF093-8393-6041-5A6E-8EC67633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16BF88-74B4-35B6-8512-163574BB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1A9E78-4A80-D108-0E20-2B49746B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58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4DC630-F017-FFA5-E3FC-22DFA82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479602-8AAB-214A-21DC-FBE665A1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303B26-D90F-A2AF-33F4-5E9A6E3D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3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D5E77-CC8C-FD0A-5E49-C6A384F4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51750-086C-C572-E659-3CB98EA66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8D4DCB-0F6A-D5EA-F296-68B5CBAE7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A01091-C248-97B2-E595-B109AA5C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C3663E-C749-A1E5-296B-D25ABB4A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7276D1-86DA-5AC5-FBF3-9F2640E3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DAB2D-013A-0BB3-935B-99609C13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9CF9E1D-ECCE-6CCC-9219-C07BAC5C7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B9FDCD-7C80-1B00-2DA9-6D8E8370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2FBC10-5E9C-5910-8DA0-4164E597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29A49D-4CE4-EEAE-C577-4D964E4E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F7BE9-C227-0713-FBE2-530E5117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57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BA8BF3-BCEC-66E9-4278-E4D99981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1D841-EA1F-FE8A-BFE4-8F599BAC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5806F-01FD-20A7-4635-BD6E3F7ED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8299-850D-4CE7-AA95-2A35425EAFF3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B4EC6-2057-812E-597D-4B5622A41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5312C-F790-1A48-CE86-5205DF676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0A44-2E90-4B5D-A8EB-0876CA908AF3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D4FA-2FDB-76EE-81B4-94B7BD2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Histoire des cultures politiques et économiques en France à l’époque contemporaine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2C2FA-5A2C-15FE-E44E-D6FA0CFD7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TD 17 avril 2026</a:t>
            </a:r>
          </a:p>
        </p:txBody>
      </p:sp>
    </p:spTree>
    <p:extLst>
      <p:ext uri="{BB962C8B-B14F-4D97-AF65-F5344CB8AC3E}">
        <p14:creationId xmlns:p14="http://schemas.microsoft.com/office/powerpoint/2010/main" val="288676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E8BBE2-3880-D8E8-3A6C-972F6E67E0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41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4B39B7-C513-13DE-C20F-C3F8D522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Valéry Giscard d’Estaing 1974 - 1981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34D9A-E76F-1D43-10DC-92BF5DB1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noProof="0" dirty="0"/>
              <a:t>Campagne 1974 moderne, « à l’américaine » </a:t>
            </a:r>
          </a:p>
          <a:p>
            <a:r>
              <a:rPr lang="fr-FR" b="1" noProof="0" dirty="0"/>
              <a:t>« Je voudrais regarder la France au fond des yeux, lui dire mon message et écouter le sien »</a:t>
            </a:r>
          </a:p>
          <a:p>
            <a:r>
              <a:rPr lang="fr-FR" b="1" dirty="0"/>
              <a:t>Septennat sous le signe de la nouveauté et de la proximité avec les Français</a:t>
            </a:r>
          </a:p>
          <a:p>
            <a:r>
              <a:rPr lang="fr-FR" b="1" noProof="0" dirty="0"/>
              <a:t>Jacques Chirac Premier Ministre</a:t>
            </a:r>
          </a:p>
          <a:p>
            <a:r>
              <a:rPr lang="fr-FR" b="1" dirty="0"/>
              <a:t>Continuité dans la politique de modernisation et industrialisation: Concorde, TGV, nucléaire</a:t>
            </a:r>
          </a:p>
          <a:p>
            <a:r>
              <a:rPr lang="fr-FR" b="1" dirty="0"/>
              <a:t>1975: l</a:t>
            </a:r>
            <a:r>
              <a:rPr lang="fr-FR" b="1" noProof="0" dirty="0" err="1"/>
              <a:t>ibéralisation</a:t>
            </a:r>
            <a:r>
              <a:rPr lang="fr-FR" b="1" noProof="0" dirty="0"/>
              <a:t> radio-télévision ; majorité à 18 ans ; divorce ; loi Veil</a:t>
            </a:r>
          </a:p>
        </p:txBody>
      </p:sp>
    </p:spTree>
    <p:extLst>
      <p:ext uri="{BB962C8B-B14F-4D97-AF65-F5344CB8AC3E}">
        <p14:creationId xmlns:p14="http://schemas.microsoft.com/office/powerpoint/2010/main" val="61487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967CBEE-39F9-7381-D56D-38D8936F79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0"/>
            <a:ext cx="531495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63C826-7745-C58F-2675-1F568E0E9F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696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BF5C78-E090-90CD-1F5C-34CC5BFE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Valéry Giscard d’Estaing 1974 - 1981</a:t>
            </a:r>
            <a:endParaRPr lang="fr-FR" b="1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6A5DDF-A2D0-C560-16F6-7D5847B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Difficultés du réformisme de Giscard</a:t>
            </a:r>
          </a:p>
          <a:p>
            <a:r>
              <a:rPr lang="fr-FR" b="1" noProof="0" dirty="0"/>
              <a:t>1976, Raymond Barre Premier Ministre</a:t>
            </a:r>
          </a:p>
          <a:p>
            <a:r>
              <a:rPr lang="fr-FR" b="1" noProof="0" dirty="0"/>
              <a:t>1976, RPR remplace UDR</a:t>
            </a:r>
          </a:p>
          <a:p>
            <a:r>
              <a:rPr lang="fr-FR" b="1" dirty="0"/>
              <a:t>1977</a:t>
            </a:r>
            <a:r>
              <a:rPr lang="fr-FR" b="1" noProof="0" dirty="0"/>
              <a:t> Chirac Maire de Paris</a:t>
            </a:r>
          </a:p>
          <a:p>
            <a:r>
              <a:rPr lang="fr-FR" b="1" noProof="0" dirty="0"/>
              <a:t>Présidentielles de 1981</a:t>
            </a:r>
          </a:p>
          <a:p>
            <a:r>
              <a:rPr lang="fr-FR" b="1" noProof="0" dirty="0"/>
              <a:t>« Force tranquille » de Mitterrand</a:t>
            </a:r>
          </a:p>
        </p:txBody>
      </p:sp>
    </p:spTree>
    <p:extLst>
      <p:ext uri="{BB962C8B-B14F-4D97-AF65-F5344CB8AC3E}">
        <p14:creationId xmlns:p14="http://schemas.microsoft.com/office/powerpoint/2010/main" val="9117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D8279E-BE9A-45E1-BA65-5EDB6AAC61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0"/>
            <a:ext cx="4273550" cy="68889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6E06A9-AE7D-12DE-C833-CA61FF39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Les Trente Glorieuses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4B58E-9898-54D6-032A-A7A6CD93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1958 - 1973, plus longue période de forte croissance jamais constatée en France</a:t>
            </a:r>
          </a:p>
          <a:p>
            <a:r>
              <a:rPr lang="fr-FR" b="1" noProof="0" dirty="0"/>
              <a:t>5 phases</a:t>
            </a:r>
          </a:p>
          <a:p>
            <a:r>
              <a:rPr lang="fr-FR" b="1" noProof="0" dirty="0"/>
              <a:t>De Gaulle prend des mesures d’urgence</a:t>
            </a:r>
          </a:p>
          <a:p>
            <a:r>
              <a:rPr lang="fr-FR" b="1" dirty="0"/>
              <a:t>19</a:t>
            </a:r>
            <a:r>
              <a:rPr lang="fr-FR" b="1" noProof="0" dirty="0"/>
              <a:t>59 - 1963 plan Pinay-Rueff d’assainissement de l’économie</a:t>
            </a:r>
          </a:p>
          <a:p>
            <a:r>
              <a:rPr lang="fr-FR" b="1" noProof="0" dirty="0"/>
              <a:t>1963, Giscard Ministre des Finances, plan de stabilisation</a:t>
            </a:r>
          </a:p>
          <a:p>
            <a:r>
              <a:rPr lang="fr-FR" b="1" dirty="0"/>
              <a:t>19</a:t>
            </a:r>
            <a:r>
              <a:rPr lang="fr-FR" b="1" noProof="0" dirty="0"/>
              <a:t>64 - 1967 période de consolidation de la croissance</a:t>
            </a:r>
          </a:p>
          <a:p>
            <a:r>
              <a:rPr lang="fr-FR" b="1" noProof="0" dirty="0"/>
              <a:t>1968 – 1973, accords de Grenelle et dévaluation du franc</a:t>
            </a:r>
          </a:p>
        </p:txBody>
      </p:sp>
    </p:spTree>
    <p:extLst>
      <p:ext uri="{BB962C8B-B14F-4D97-AF65-F5344CB8AC3E}">
        <p14:creationId xmlns:p14="http://schemas.microsoft.com/office/powerpoint/2010/main" val="161544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9E6EC57-C7F5-E3D5-C290-26471D96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0"/>
            <a:ext cx="4273550" cy="68889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A26978-0837-3439-2420-70F5ED33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Les Trente Glorieuses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D65E8-5CDD-F4E4-D8D9-6DE80CE8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Changement de la structure économique française</a:t>
            </a:r>
          </a:p>
          <a:p>
            <a:r>
              <a:rPr lang="fr-FR" b="1" dirty="0"/>
              <a:t>Encouragement envers la concentration industrielle</a:t>
            </a:r>
          </a:p>
          <a:p>
            <a:r>
              <a:rPr lang="fr-FR" b="1" dirty="0"/>
              <a:t>Essor des exportations dans tous les secteurs</a:t>
            </a:r>
          </a:p>
          <a:p>
            <a:r>
              <a:rPr lang="fr-FR" b="1" dirty="0"/>
              <a:t>Croissance en équilibre :</a:t>
            </a:r>
          </a:p>
          <a:p>
            <a:r>
              <a:rPr lang="fr-FR" b="1" dirty="0"/>
              <a:t>Budgétaire ;</a:t>
            </a:r>
          </a:p>
          <a:p>
            <a:r>
              <a:rPr lang="fr-FR" b="1" dirty="0"/>
              <a:t>de la balance commerciale ; </a:t>
            </a:r>
          </a:p>
          <a:p>
            <a:r>
              <a:rPr lang="fr-FR" b="1" dirty="0"/>
              <a:t>des mouvements de capitaux </a:t>
            </a: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38588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4C492A-6219-17F9-B423-CE5F765E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41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F435D59-397D-210A-B048-A9320D9E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Vers la société de consommation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0B26B-85E4-8237-729A-314285D60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Société française objet de mutations profondes</a:t>
            </a:r>
          </a:p>
          <a:p>
            <a:r>
              <a:rPr lang="fr-FR" b="1" noProof="0" dirty="0"/>
              <a:t>Expansion démographique </a:t>
            </a:r>
          </a:p>
          <a:p>
            <a:r>
              <a:rPr lang="fr-FR" b="1" noProof="0" dirty="0"/>
              <a:t>Immigration de main d’</a:t>
            </a:r>
            <a:r>
              <a:rPr lang="fr-FR" b="1" noProof="0" dirty="0" err="1"/>
              <a:t>oeuvre</a:t>
            </a:r>
            <a:r>
              <a:rPr lang="fr-FR" b="1" noProof="0" dirty="0"/>
              <a:t> étrangère </a:t>
            </a:r>
          </a:p>
          <a:p>
            <a:r>
              <a:rPr lang="fr-FR" b="1" noProof="0" dirty="0"/>
              <a:t>Une nouvelle classe ouvrière</a:t>
            </a:r>
          </a:p>
          <a:p>
            <a:r>
              <a:rPr lang="fr-FR" b="1" dirty="0"/>
              <a:t>Gains de productivité en industrie</a:t>
            </a:r>
            <a:endParaRPr lang="fr-FR" b="1" noProof="0" dirty="0"/>
          </a:p>
          <a:p>
            <a:r>
              <a:rPr lang="fr-FR" b="1" noProof="0" dirty="0"/>
              <a:t>Expansion classe moyenne salariée</a:t>
            </a:r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08379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9FD251-E4C3-0FBB-861A-4EC9A749AB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741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73053F-7F50-8F8E-1524-CCE3CE85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Les ombres de la croissance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3B1B6-D206-6E62-9B7D-5364C81B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Déséquilibres régionaux</a:t>
            </a:r>
          </a:p>
          <a:p>
            <a:r>
              <a:rPr lang="fr-FR" b="1" noProof="0" dirty="0"/>
              <a:t>Désertification rurale</a:t>
            </a:r>
          </a:p>
          <a:p>
            <a:r>
              <a:rPr lang="fr-FR" b="1" noProof="0" dirty="0"/>
              <a:t>Inflation continue </a:t>
            </a:r>
          </a:p>
          <a:p>
            <a:r>
              <a:rPr lang="fr-FR" b="1" noProof="0" dirty="0"/>
              <a:t>Une vraie mobilité sociale?</a:t>
            </a:r>
          </a:p>
        </p:txBody>
      </p:sp>
    </p:spTree>
    <p:extLst>
      <p:ext uri="{BB962C8B-B14F-4D97-AF65-F5344CB8AC3E}">
        <p14:creationId xmlns:p14="http://schemas.microsoft.com/office/powerpoint/2010/main" val="241464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DA3621-4CB8-DFE8-BED8-38BED1F9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E0216D-C5FD-9C23-3C64-080D6936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fin des Trente Glorieuses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7837D-5F63-4E81-42AC-03027706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Décès de Pompidou coïncide avec phase de retournement économique</a:t>
            </a:r>
          </a:p>
          <a:p>
            <a:r>
              <a:rPr lang="fr-FR" b="1" dirty="0"/>
              <a:t>1973 choc pétrolier, phénomène mondial</a:t>
            </a:r>
            <a:endParaRPr lang="fr-FR" b="1" noProof="0" dirty="0"/>
          </a:p>
          <a:p>
            <a:r>
              <a:rPr lang="fr-FR" b="1" noProof="0" dirty="0"/>
              <a:t>Ralentissement de la production de biens et services </a:t>
            </a:r>
          </a:p>
          <a:p>
            <a:r>
              <a:rPr lang="fr-FR" b="1" noProof="0" dirty="0"/>
              <a:t>Fin de l’illusion d’une croissance indéfinie soutenant un progrès constant des sociétés </a:t>
            </a:r>
          </a:p>
          <a:p>
            <a:r>
              <a:rPr lang="fr-FR" b="1" noProof="0" dirty="0"/>
              <a:t>Alternance entre phases de pessimisme et d’espoir</a:t>
            </a:r>
          </a:p>
        </p:txBody>
      </p:sp>
    </p:spTree>
    <p:extLst>
      <p:ext uri="{BB962C8B-B14F-4D97-AF65-F5344CB8AC3E}">
        <p14:creationId xmlns:p14="http://schemas.microsoft.com/office/powerpoint/2010/main" val="189622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8CF819-7A27-1FB2-2996-6237FB02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8DFB69-AF38-883E-8813-E40077F4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Le choc pétrolier et ses effets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240A8C-7B14-3C46-3D37-C5A89C52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Base du système de Bretton Woods, convertibilité dollar-or</a:t>
            </a:r>
          </a:p>
          <a:p>
            <a:r>
              <a:rPr lang="fr-FR" b="1" noProof="0" dirty="0"/>
              <a:t>Guerre au Vietnam, émission dollar Us et climat inflationniste</a:t>
            </a:r>
          </a:p>
          <a:p>
            <a:r>
              <a:rPr lang="fr-FR" b="1" noProof="0" dirty="0"/>
              <a:t>1971, Nixon suspend la convertibilité</a:t>
            </a:r>
          </a:p>
          <a:p>
            <a:r>
              <a:rPr lang="fr-FR" b="1" noProof="0" dirty="0"/>
              <a:t>Eté 1973, diminution production industrielle</a:t>
            </a:r>
          </a:p>
          <a:p>
            <a:r>
              <a:rPr lang="fr-FR" b="1" noProof="0" dirty="0"/>
              <a:t>En France «nouvelle société»</a:t>
            </a:r>
          </a:p>
          <a:p>
            <a:r>
              <a:rPr lang="fr-FR" b="1" noProof="0" dirty="0"/>
              <a:t>1973, guerre du Kippour et réponse OPEP</a:t>
            </a:r>
          </a:p>
        </p:txBody>
      </p:sp>
    </p:spTree>
    <p:extLst>
      <p:ext uri="{BB962C8B-B14F-4D97-AF65-F5344CB8AC3E}">
        <p14:creationId xmlns:p14="http://schemas.microsoft.com/office/powerpoint/2010/main" val="87719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486DA56-FFAA-3CF9-EF36-3425535E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FE2EFC-C8D7-BBE9-5112-165EA2D5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« stagflation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3183F-2560-7482-D0EF-31B7F8FC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noProof="0" dirty="0"/>
              <a:t>Contrastant avec cycle habituel des crises (baisse de production=baisse des prix)</a:t>
            </a:r>
          </a:p>
          <a:p>
            <a:r>
              <a:rPr lang="fr-FR" b="1" noProof="0" dirty="0"/>
              <a:t>Choc pétrolier contribue à l’inflation</a:t>
            </a:r>
          </a:p>
          <a:p>
            <a:r>
              <a:rPr lang="fr-FR" b="1" noProof="0" dirty="0"/>
              <a:t>Salaires indexés sur les prix</a:t>
            </a:r>
          </a:p>
          <a:p>
            <a:r>
              <a:rPr lang="fr-FR" b="1" noProof="0" dirty="0"/>
              <a:t>France particulièrement touchée</a:t>
            </a:r>
          </a:p>
          <a:p>
            <a:r>
              <a:rPr lang="fr-FR" b="1" noProof="0" dirty="0"/>
              <a:t>Hausse des taux d’</a:t>
            </a:r>
            <a:r>
              <a:rPr lang="fr-FR" b="1" dirty="0"/>
              <a:t>intérêt</a:t>
            </a:r>
            <a:endParaRPr lang="fr-FR" b="1" noProof="0" dirty="0"/>
          </a:p>
          <a:p>
            <a:r>
              <a:rPr lang="fr-FR" b="1" noProof="0" dirty="0"/>
              <a:t>Relations entre monnaies perturbées</a:t>
            </a:r>
          </a:p>
          <a:p>
            <a:r>
              <a:rPr lang="fr-FR" b="1" noProof="0" dirty="0"/>
              <a:t>Signes de reprise 1976 – 1979</a:t>
            </a:r>
          </a:p>
          <a:p>
            <a:r>
              <a:rPr lang="fr-FR" b="1" noProof="0" dirty="0"/>
              <a:t>Chômage qui ne diminue pas</a:t>
            </a:r>
          </a:p>
        </p:txBody>
      </p:sp>
    </p:spTree>
    <p:extLst>
      <p:ext uri="{BB962C8B-B14F-4D97-AF65-F5344CB8AC3E}">
        <p14:creationId xmlns:p14="http://schemas.microsoft.com/office/powerpoint/2010/main" val="286053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0CB11CA-D5C3-3BBC-FDA2-2F7D1B4F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B25DD3-EE90-484E-7246-D4A024D4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1979, deuxième choc pétrolier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1D1F8-A17E-1A59-40A3-64EC7660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noProof="0" dirty="0"/>
              <a:t>Révolution islamique en Iran</a:t>
            </a:r>
          </a:p>
          <a:p>
            <a:r>
              <a:rPr lang="fr-FR" b="1" dirty="0"/>
              <a:t>Nouvelle politique monétaire Us</a:t>
            </a:r>
            <a:endParaRPr lang="fr-FR" b="1" noProof="0" dirty="0"/>
          </a:p>
          <a:p>
            <a:r>
              <a:rPr lang="fr-FR" b="1" dirty="0"/>
              <a:t>Renouveau</a:t>
            </a:r>
            <a:r>
              <a:rPr lang="fr-FR" b="1" noProof="0" dirty="0"/>
              <a:t> du libéralisme (fin de Keynes, Hayek, Friedman école de Chicago)</a:t>
            </a:r>
          </a:p>
          <a:p>
            <a:r>
              <a:rPr lang="fr-FR" b="1" noProof="0" dirty="0"/>
              <a:t>Thatcher </a:t>
            </a:r>
            <a:r>
              <a:rPr lang="fr-FR" b="1" noProof="0" dirty="0" err="1"/>
              <a:t>Uk</a:t>
            </a:r>
            <a:r>
              <a:rPr lang="fr-FR" b="1" noProof="0" dirty="0"/>
              <a:t> 1979, Reagan Us 1980</a:t>
            </a:r>
          </a:p>
          <a:p>
            <a:r>
              <a:rPr lang="fr-FR" b="1" noProof="0" dirty="0"/>
              <a:t>1979 Système Monétaire européen</a:t>
            </a:r>
          </a:p>
          <a:p>
            <a:r>
              <a:rPr lang="fr-FR" b="1" noProof="0" dirty="0"/>
              <a:t>Secteurs plus touchés : sidérurgie, textile, mécanique</a:t>
            </a:r>
          </a:p>
          <a:p>
            <a:r>
              <a:rPr lang="fr-FR" b="1" noProof="0" dirty="0"/>
              <a:t>Chômage persistant</a:t>
            </a:r>
          </a:p>
          <a:p>
            <a:r>
              <a:rPr lang="fr-FR" b="1" dirty="0"/>
              <a:t>R</a:t>
            </a:r>
            <a:r>
              <a:rPr lang="fr-FR" b="1" noProof="0" dirty="0"/>
              <a:t>alentissement du commerce international </a:t>
            </a:r>
          </a:p>
          <a:p>
            <a:r>
              <a:rPr lang="fr-FR" b="1" dirty="0"/>
              <a:t>Formes d’énergie de substitution</a:t>
            </a: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048710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484</Words>
  <Application>Microsoft Office PowerPoint</Application>
  <PresentationFormat>Grand écran</PresentationFormat>
  <Paragraphs>76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Les Trente Glorieuses</vt:lpstr>
      <vt:lpstr>Les Trente Glorieuses</vt:lpstr>
      <vt:lpstr>Vers la société de consommation</vt:lpstr>
      <vt:lpstr>Les ombres de la croissance</vt:lpstr>
      <vt:lpstr>La fin des Trente Glorieuses</vt:lpstr>
      <vt:lpstr>Le choc pétrolier et ses effets</vt:lpstr>
      <vt:lpstr>La « stagflation »</vt:lpstr>
      <vt:lpstr>1979, deuxième choc pétrolier</vt:lpstr>
      <vt:lpstr>Valéry Giscard d’Estaing 1974 - 1981</vt:lpstr>
      <vt:lpstr>Valéry Giscard d’Estaing 1974 - 1981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7</cp:revision>
  <dcterms:created xsi:type="dcterms:W3CDTF">2026-04-15T14:52:49Z</dcterms:created>
  <dcterms:modified xsi:type="dcterms:W3CDTF">2026-04-22T13:34:51Z</dcterms:modified>
</cp:coreProperties>
</file>