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73" r:id="rId3"/>
    <p:sldId id="289" r:id="rId4"/>
    <p:sldId id="280" r:id="rId5"/>
    <p:sldId id="281" r:id="rId6"/>
    <p:sldId id="274" r:id="rId7"/>
    <p:sldId id="283" r:id="rId8"/>
    <p:sldId id="278" r:id="rId9"/>
    <p:sldId id="284" r:id="rId10"/>
    <p:sldId id="275" r:id="rId11"/>
    <p:sldId id="287" r:id="rId12"/>
    <p:sldId id="290" r:id="rId13"/>
    <p:sldId id="272" r:id="rId14"/>
    <p:sldId id="288"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74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38A152-0E7D-DE29-482B-9820FC700A9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it-IT"/>
          </a:p>
        </p:txBody>
      </p:sp>
      <p:sp>
        <p:nvSpPr>
          <p:cNvPr id="3" name="Sous-titre 2">
            <a:extLst>
              <a:ext uri="{FF2B5EF4-FFF2-40B4-BE49-F238E27FC236}">
                <a16:creationId xmlns:a16="http://schemas.microsoft.com/office/drawing/2014/main" id="{FBC8DE1E-4332-916E-EA8F-15DF853B3D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it-IT"/>
          </a:p>
        </p:txBody>
      </p:sp>
      <p:sp>
        <p:nvSpPr>
          <p:cNvPr id="4" name="Espace réservé de la date 3">
            <a:extLst>
              <a:ext uri="{FF2B5EF4-FFF2-40B4-BE49-F238E27FC236}">
                <a16:creationId xmlns:a16="http://schemas.microsoft.com/office/drawing/2014/main" id="{C4BE3734-46D2-C3D1-4311-6A6671C9856C}"/>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5" name="Espace réservé du pied de page 4">
            <a:extLst>
              <a:ext uri="{FF2B5EF4-FFF2-40B4-BE49-F238E27FC236}">
                <a16:creationId xmlns:a16="http://schemas.microsoft.com/office/drawing/2014/main" id="{EE17551C-14B2-F3B2-68C7-F25BD40A3AFB}"/>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71221BC1-0114-ECF8-EADF-A23C156B468D}"/>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1472255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F73E31-6442-A120-5E22-A6FE1F62B55D}"/>
              </a:ext>
            </a:extLst>
          </p:cNvPr>
          <p:cNvSpPr>
            <a:spLocks noGrp="1"/>
          </p:cNvSpPr>
          <p:nvPr>
            <p:ph type="title"/>
          </p:nvPr>
        </p:nvSpPr>
        <p:spPr/>
        <p:txBody>
          <a:bodyPr/>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55BF3730-5EBC-C224-2F9A-B30ED4B245C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D15CBEAE-E421-222C-F797-DFE361899435}"/>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5" name="Espace réservé du pied de page 4">
            <a:extLst>
              <a:ext uri="{FF2B5EF4-FFF2-40B4-BE49-F238E27FC236}">
                <a16:creationId xmlns:a16="http://schemas.microsoft.com/office/drawing/2014/main" id="{D2BF1246-2AC9-9CA0-F428-8C1D299CC86C}"/>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ED660B67-CED3-E945-95A4-85C2A91E09A5}"/>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2616118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1E9B688-FECE-086D-1A3C-8017A766BC0D}"/>
              </a:ext>
            </a:extLst>
          </p:cNvPr>
          <p:cNvSpPr>
            <a:spLocks noGrp="1"/>
          </p:cNvSpPr>
          <p:nvPr>
            <p:ph type="title" orient="vert"/>
          </p:nvPr>
        </p:nvSpPr>
        <p:spPr>
          <a:xfrm>
            <a:off x="8724900" y="365125"/>
            <a:ext cx="2628900" cy="5811838"/>
          </a:xfrm>
        </p:spPr>
        <p:txBody>
          <a:bodyPr vert="eaVert"/>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B86591F0-C67A-B6F1-8E25-2578C569FD4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03CF0396-CD4A-02A6-7625-CC3A61C76FA1}"/>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5" name="Espace réservé du pied de page 4">
            <a:extLst>
              <a:ext uri="{FF2B5EF4-FFF2-40B4-BE49-F238E27FC236}">
                <a16:creationId xmlns:a16="http://schemas.microsoft.com/office/drawing/2014/main" id="{3F651AC2-FBC9-7BD1-3B1E-BFA52D55A446}"/>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549A4E76-0404-6C03-80CF-6AF28D2893E4}"/>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2580894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074373-BA6E-BF7E-0DB2-AACFF733605B}"/>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2604C776-7D8A-CA27-AC08-785DFE5D9AE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36622C28-02F5-07AD-AE61-FE7099D577FC}"/>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5" name="Espace réservé du pied de page 4">
            <a:extLst>
              <a:ext uri="{FF2B5EF4-FFF2-40B4-BE49-F238E27FC236}">
                <a16:creationId xmlns:a16="http://schemas.microsoft.com/office/drawing/2014/main" id="{5B80EF1F-65EE-0D72-E169-07391BC6FE6A}"/>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BF44A8E7-CC8F-6910-087B-6E33F0436696}"/>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1561567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E3519B-002E-0739-6080-3A9564DB176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it-IT"/>
          </a:p>
        </p:txBody>
      </p:sp>
      <p:sp>
        <p:nvSpPr>
          <p:cNvPr id="3" name="Espace réservé du texte 2">
            <a:extLst>
              <a:ext uri="{FF2B5EF4-FFF2-40B4-BE49-F238E27FC236}">
                <a16:creationId xmlns:a16="http://schemas.microsoft.com/office/drawing/2014/main" id="{9EFB19E3-799C-127A-C0F6-D64160094C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43A08E3-9590-17B3-FC43-ABEB461D2FB3}"/>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5" name="Espace réservé du pied de page 4">
            <a:extLst>
              <a:ext uri="{FF2B5EF4-FFF2-40B4-BE49-F238E27FC236}">
                <a16:creationId xmlns:a16="http://schemas.microsoft.com/office/drawing/2014/main" id="{62E5D7DD-B924-B795-142B-6F04E9001907}"/>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16128983-B737-F93A-6438-2CF6F0D48559}"/>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1477170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CFAB81-774F-44EA-4A99-758736089521}"/>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9210A9B1-34D4-D025-DCD5-90EF10E94A3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contenu 3">
            <a:extLst>
              <a:ext uri="{FF2B5EF4-FFF2-40B4-BE49-F238E27FC236}">
                <a16:creationId xmlns:a16="http://schemas.microsoft.com/office/drawing/2014/main" id="{466766B1-CF5B-E78A-E632-BD2242082A0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e la date 4">
            <a:extLst>
              <a:ext uri="{FF2B5EF4-FFF2-40B4-BE49-F238E27FC236}">
                <a16:creationId xmlns:a16="http://schemas.microsoft.com/office/drawing/2014/main" id="{2135B29A-E718-3796-BFDD-902283F9BCF3}"/>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6" name="Espace réservé du pied de page 5">
            <a:extLst>
              <a:ext uri="{FF2B5EF4-FFF2-40B4-BE49-F238E27FC236}">
                <a16:creationId xmlns:a16="http://schemas.microsoft.com/office/drawing/2014/main" id="{480EFE4D-AB68-4348-71CA-4F96ADF54200}"/>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63048A57-C5F0-100D-3B99-49EEAD68D233}"/>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153759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6EC11E-BC2B-994E-6EF4-0B784CE8BE27}"/>
              </a:ext>
            </a:extLst>
          </p:cNvPr>
          <p:cNvSpPr>
            <a:spLocks noGrp="1"/>
          </p:cNvSpPr>
          <p:nvPr>
            <p:ph type="title"/>
          </p:nvPr>
        </p:nvSpPr>
        <p:spPr>
          <a:xfrm>
            <a:off x="839788" y="365125"/>
            <a:ext cx="10515600" cy="1325563"/>
          </a:xfrm>
        </p:spPr>
        <p:txBody>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CFF0CA6C-8897-5CD1-A583-1A68AEEC97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C26683D-3A81-5851-F9C4-DC15F6386F8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u texte 4">
            <a:extLst>
              <a:ext uri="{FF2B5EF4-FFF2-40B4-BE49-F238E27FC236}">
                <a16:creationId xmlns:a16="http://schemas.microsoft.com/office/drawing/2014/main" id="{883A0FE2-02D9-7903-6DD7-2E6D000B7B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57E0903-A12C-96CA-DA17-4324930A1AD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7" name="Espace réservé de la date 6">
            <a:extLst>
              <a:ext uri="{FF2B5EF4-FFF2-40B4-BE49-F238E27FC236}">
                <a16:creationId xmlns:a16="http://schemas.microsoft.com/office/drawing/2014/main" id="{466DB028-03E3-C248-39ED-E17683FDF1BA}"/>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8" name="Espace réservé du pied de page 7">
            <a:extLst>
              <a:ext uri="{FF2B5EF4-FFF2-40B4-BE49-F238E27FC236}">
                <a16:creationId xmlns:a16="http://schemas.microsoft.com/office/drawing/2014/main" id="{B34B1E70-D5AC-EEA9-ADAB-B2E5BF88B628}"/>
              </a:ext>
            </a:extLst>
          </p:cNvPr>
          <p:cNvSpPr>
            <a:spLocks noGrp="1"/>
          </p:cNvSpPr>
          <p:nvPr>
            <p:ph type="ftr" sz="quarter" idx="11"/>
          </p:nvPr>
        </p:nvSpPr>
        <p:spPr/>
        <p:txBody>
          <a:bodyPr/>
          <a:lstStyle/>
          <a:p>
            <a:endParaRPr lang="it-IT"/>
          </a:p>
        </p:txBody>
      </p:sp>
      <p:sp>
        <p:nvSpPr>
          <p:cNvPr id="9" name="Espace réservé du numéro de diapositive 8">
            <a:extLst>
              <a:ext uri="{FF2B5EF4-FFF2-40B4-BE49-F238E27FC236}">
                <a16:creationId xmlns:a16="http://schemas.microsoft.com/office/drawing/2014/main" id="{8BEF975C-B89E-2DD5-9434-5637E1CAF7D1}"/>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3495787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5BCF53-BE71-D50C-72A4-6E81BB6D4CA0}"/>
              </a:ext>
            </a:extLst>
          </p:cNvPr>
          <p:cNvSpPr>
            <a:spLocks noGrp="1"/>
          </p:cNvSpPr>
          <p:nvPr>
            <p:ph type="title"/>
          </p:nvPr>
        </p:nvSpPr>
        <p:spPr/>
        <p:txBody>
          <a:bodyPr/>
          <a:lstStyle/>
          <a:p>
            <a:r>
              <a:rPr lang="fr-FR"/>
              <a:t>Modifiez le style du titre</a:t>
            </a:r>
            <a:endParaRPr lang="it-IT"/>
          </a:p>
        </p:txBody>
      </p:sp>
      <p:sp>
        <p:nvSpPr>
          <p:cNvPr id="3" name="Espace réservé de la date 2">
            <a:extLst>
              <a:ext uri="{FF2B5EF4-FFF2-40B4-BE49-F238E27FC236}">
                <a16:creationId xmlns:a16="http://schemas.microsoft.com/office/drawing/2014/main" id="{C9AD3852-6EE3-BAC4-3564-FC812F27D235}"/>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4" name="Espace réservé du pied de page 3">
            <a:extLst>
              <a:ext uri="{FF2B5EF4-FFF2-40B4-BE49-F238E27FC236}">
                <a16:creationId xmlns:a16="http://schemas.microsoft.com/office/drawing/2014/main" id="{CD2DC4A2-E4C8-661A-26B2-33BD9ABF237C}"/>
              </a:ext>
            </a:extLst>
          </p:cNvPr>
          <p:cNvSpPr>
            <a:spLocks noGrp="1"/>
          </p:cNvSpPr>
          <p:nvPr>
            <p:ph type="ftr" sz="quarter" idx="11"/>
          </p:nvPr>
        </p:nvSpPr>
        <p:spPr/>
        <p:txBody>
          <a:bodyPr/>
          <a:lstStyle/>
          <a:p>
            <a:endParaRPr lang="it-IT"/>
          </a:p>
        </p:txBody>
      </p:sp>
      <p:sp>
        <p:nvSpPr>
          <p:cNvPr id="5" name="Espace réservé du numéro de diapositive 4">
            <a:extLst>
              <a:ext uri="{FF2B5EF4-FFF2-40B4-BE49-F238E27FC236}">
                <a16:creationId xmlns:a16="http://schemas.microsoft.com/office/drawing/2014/main" id="{49DEF0E6-2A55-5DEA-C148-64563CCAA60D}"/>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1207290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FD68B40-8BAF-4CFF-4F03-D759FEB8579D}"/>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3" name="Espace réservé du pied de page 2">
            <a:extLst>
              <a:ext uri="{FF2B5EF4-FFF2-40B4-BE49-F238E27FC236}">
                <a16:creationId xmlns:a16="http://schemas.microsoft.com/office/drawing/2014/main" id="{C01074FD-48EA-4C56-10F7-189C81FE66F0}"/>
              </a:ext>
            </a:extLst>
          </p:cNvPr>
          <p:cNvSpPr>
            <a:spLocks noGrp="1"/>
          </p:cNvSpPr>
          <p:nvPr>
            <p:ph type="ftr" sz="quarter" idx="11"/>
          </p:nvPr>
        </p:nvSpPr>
        <p:spPr/>
        <p:txBody>
          <a:bodyPr/>
          <a:lstStyle/>
          <a:p>
            <a:endParaRPr lang="it-IT"/>
          </a:p>
        </p:txBody>
      </p:sp>
      <p:sp>
        <p:nvSpPr>
          <p:cNvPr id="4" name="Espace réservé du numéro de diapositive 3">
            <a:extLst>
              <a:ext uri="{FF2B5EF4-FFF2-40B4-BE49-F238E27FC236}">
                <a16:creationId xmlns:a16="http://schemas.microsoft.com/office/drawing/2014/main" id="{5E4BA402-FC36-20A9-9775-91C62C39E4C7}"/>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1428634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16F361-7575-0E2D-5B67-748137E16D0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du contenu 2">
            <a:extLst>
              <a:ext uri="{FF2B5EF4-FFF2-40B4-BE49-F238E27FC236}">
                <a16:creationId xmlns:a16="http://schemas.microsoft.com/office/drawing/2014/main" id="{567B911C-AE5E-FE85-B844-67F1349334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texte 3">
            <a:extLst>
              <a:ext uri="{FF2B5EF4-FFF2-40B4-BE49-F238E27FC236}">
                <a16:creationId xmlns:a16="http://schemas.microsoft.com/office/drawing/2014/main" id="{D32F4F4D-3F46-42CA-9450-599AF06CE7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0EB6D35-35C7-8EDB-C00C-ED02393BD00B}"/>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6" name="Espace réservé du pied de page 5">
            <a:extLst>
              <a:ext uri="{FF2B5EF4-FFF2-40B4-BE49-F238E27FC236}">
                <a16:creationId xmlns:a16="http://schemas.microsoft.com/office/drawing/2014/main" id="{0C47665E-55DB-5315-D6F1-0A962F185146}"/>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4A4D5D47-7733-1B17-F0E7-F5E7565E445B}"/>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1623456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821A86-2774-2CDA-47E3-0C335217656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pour une image  2">
            <a:extLst>
              <a:ext uri="{FF2B5EF4-FFF2-40B4-BE49-F238E27FC236}">
                <a16:creationId xmlns:a16="http://schemas.microsoft.com/office/drawing/2014/main" id="{D49EBC60-B630-6409-FEE2-00C701CB5B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Espace réservé du texte 3">
            <a:extLst>
              <a:ext uri="{FF2B5EF4-FFF2-40B4-BE49-F238E27FC236}">
                <a16:creationId xmlns:a16="http://schemas.microsoft.com/office/drawing/2014/main" id="{6E8D4A46-79D6-5AE6-37CD-C2A9B82E66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4F0B7BF-2C66-3FFC-74AB-460CDF1E2EBB}"/>
              </a:ext>
            </a:extLst>
          </p:cNvPr>
          <p:cNvSpPr>
            <a:spLocks noGrp="1"/>
          </p:cNvSpPr>
          <p:nvPr>
            <p:ph type="dt" sz="half" idx="10"/>
          </p:nvPr>
        </p:nvSpPr>
        <p:spPr/>
        <p:txBody>
          <a:bodyPr/>
          <a:lstStyle/>
          <a:p>
            <a:fld id="{733BFA5C-F9B3-4AA4-B930-D811B8E89368}" type="datetimeFigureOut">
              <a:rPr lang="it-IT" smtClean="0"/>
              <a:t>24/04/2026</a:t>
            </a:fld>
            <a:endParaRPr lang="it-IT"/>
          </a:p>
        </p:txBody>
      </p:sp>
      <p:sp>
        <p:nvSpPr>
          <p:cNvPr id="6" name="Espace réservé du pied de page 5">
            <a:extLst>
              <a:ext uri="{FF2B5EF4-FFF2-40B4-BE49-F238E27FC236}">
                <a16:creationId xmlns:a16="http://schemas.microsoft.com/office/drawing/2014/main" id="{F35ADBB3-FCFE-B345-2526-B27143768489}"/>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9A1A78BA-3BAF-3AC0-3E4E-76F0875F4F6E}"/>
              </a:ext>
            </a:extLst>
          </p:cNvPr>
          <p:cNvSpPr>
            <a:spLocks noGrp="1"/>
          </p:cNvSpPr>
          <p:nvPr>
            <p:ph type="sldNum" sz="quarter" idx="12"/>
          </p:nvPr>
        </p:nvSpPr>
        <p:spPr/>
        <p:txBody>
          <a:bodyPr/>
          <a:lstStyle/>
          <a:p>
            <a:fld id="{F749000C-3ABD-44ED-BC3D-02FDD5C4324C}" type="slidenum">
              <a:rPr lang="it-IT" smtClean="0"/>
              <a:t>‹N°›</a:t>
            </a:fld>
            <a:endParaRPr lang="it-IT"/>
          </a:p>
        </p:txBody>
      </p:sp>
    </p:spTree>
    <p:extLst>
      <p:ext uri="{BB962C8B-B14F-4D97-AF65-F5344CB8AC3E}">
        <p14:creationId xmlns:p14="http://schemas.microsoft.com/office/powerpoint/2010/main" val="587401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0161A48-DBB7-8114-AE58-97064D8345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CDB4AF44-D886-2FC4-1742-374FC4C196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5B975CDC-166F-8177-BF15-E4E550BF9E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BFA5C-F9B3-4AA4-B930-D811B8E89368}" type="datetimeFigureOut">
              <a:rPr lang="it-IT" smtClean="0"/>
              <a:t>24/04/2026</a:t>
            </a:fld>
            <a:endParaRPr lang="it-IT"/>
          </a:p>
        </p:txBody>
      </p:sp>
      <p:sp>
        <p:nvSpPr>
          <p:cNvPr id="5" name="Espace réservé du pied de page 4">
            <a:extLst>
              <a:ext uri="{FF2B5EF4-FFF2-40B4-BE49-F238E27FC236}">
                <a16:creationId xmlns:a16="http://schemas.microsoft.com/office/drawing/2014/main" id="{1FEDB13C-6FA4-1D50-8DDF-25F0C2ABD4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Espace réservé du numéro de diapositive 5">
            <a:extLst>
              <a:ext uri="{FF2B5EF4-FFF2-40B4-BE49-F238E27FC236}">
                <a16:creationId xmlns:a16="http://schemas.microsoft.com/office/drawing/2014/main" id="{36B59700-51D4-DC18-CB13-94F159E642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49000C-3ABD-44ED-BC3D-02FDD5C4324C}" type="slidenum">
              <a:rPr lang="it-IT" smtClean="0"/>
              <a:t>‹N°›</a:t>
            </a:fld>
            <a:endParaRPr lang="it-IT"/>
          </a:p>
        </p:txBody>
      </p:sp>
    </p:spTree>
    <p:extLst>
      <p:ext uri="{BB962C8B-B14F-4D97-AF65-F5344CB8AC3E}">
        <p14:creationId xmlns:p14="http://schemas.microsoft.com/office/powerpoint/2010/main" val="2482037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03D4FA-2FDB-76EE-81B4-94B7BD2F6BB1}"/>
              </a:ext>
            </a:extLst>
          </p:cNvPr>
          <p:cNvSpPr>
            <a:spLocks noGrp="1"/>
          </p:cNvSpPr>
          <p:nvPr>
            <p:ph type="ctrTitle"/>
          </p:nvPr>
        </p:nvSpPr>
        <p:spPr/>
        <p:txBody>
          <a:bodyPr>
            <a:normAutofit fontScale="90000"/>
          </a:bodyPr>
          <a:lstStyle/>
          <a:p>
            <a:r>
              <a:rPr lang="fr-FR" noProof="0" dirty="0"/>
              <a:t>Histoire des cultures politiques et économiques en France à l’époque contemporaine</a:t>
            </a:r>
          </a:p>
        </p:txBody>
      </p:sp>
      <p:sp>
        <p:nvSpPr>
          <p:cNvPr id="3" name="Sous-titre 2">
            <a:extLst>
              <a:ext uri="{FF2B5EF4-FFF2-40B4-BE49-F238E27FC236}">
                <a16:creationId xmlns:a16="http://schemas.microsoft.com/office/drawing/2014/main" id="{E422C2FA-5A2C-15FE-E44E-D6FA0CFD7D18}"/>
              </a:ext>
            </a:extLst>
          </p:cNvPr>
          <p:cNvSpPr>
            <a:spLocks noGrp="1"/>
          </p:cNvSpPr>
          <p:nvPr>
            <p:ph type="subTitle" idx="1"/>
          </p:nvPr>
        </p:nvSpPr>
        <p:spPr/>
        <p:txBody>
          <a:bodyPr/>
          <a:lstStyle/>
          <a:p>
            <a:r>
              <a:rPr lang="fr-FR" noProof="0" dirty="0"/>
              <a:t>TD 24 avril 2026</a:t>
            </a:r>
          </a:p>
        </p:txBody>
      </p:sp>
    </p:spTree>
    <p:extLst>
      <p:ext uri="{BB962C8B-B14F-4D97-AF65-F5344CB8AC3E}">
        <p14:creationId xmlns:p14="http://schemas.microsoft.com/office/powerpoint/2010/main" val="2886764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045F189-5DB3-DA36-E56C-7742CA52E267}"/>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15104"/>
            <a:ext cx="12192000" cy="6873104"/>
          </a:xfrm>
          <a:prstGeom prst="rect">
            <a:avLst/>
          </a:prstGeom>
        </p:spPr>
      </p:pic>
      <p:sp>
        <p:nvSpPr>
          <p:cNvPr id="2" name="Titre 1">
            <a:extLst>
              <a:ext uri="{FF2B5EF4-FFF2-40B4-BE49-F238E27FC236}">
                <a16:creationId xmlns:a16="http://schemas.microsoft.com/office/drawing/2014/main" id="{64A75931-27AC-C17F-39C9-89232596B0E7}"/>
              </a:ext>
            </a:extLst>
          </p:cNvPr>
          <p:cNvSpPr>
            <a:spLocks noGrp="1"/>
          </p:cNvSpPr>
          <p:nvPr>
            <p:ph type="title"/>
          </p:nvPr>
        </p:nvSpPr>
        <p:spPr/>
        <p:txBody>
          <a:bodyPr/>
          <a:lstStyle/>
          <a:p>
            <a:r>
              <a:rPr lang="fr-FR" b="1" noProof="0" dirty="0"/>
              <a:t>Alternances et cohabitations</a:t>
            </a:r>
          </a:p>
        </p:txBody>
      </p:sp>
      <p:sp>
        <p:nvSpPr>
          <p:cNvPr id="3" name="Espace réservé du contenu 2">
            <a:extLst>
              <a:ext uri="{FF2B5EF4-FFF2-40B4-BE49-F238E27FC236}">
                <a16:creationId xmlns:a16="http://schemas.microsoft.com/office/drawing/2014/main" id="{4DA17941-5F95-6548-DA9E-33C4A7B545E1}"/>
              </a:ext>
            </a:extLst>
          </p:cNvPr>
          <p:cNvSpPr>
            <a:spLocks noGrp="1"/>
          </p:cNvSpPr>
          <p:nvPr>
            <p:ph idx="1"/>
          </p:nvPr>
        </p:nvSpPr>
        <p:spPr/>
        <p:txBody>
          <a:bodyPr>
            <a:normAutofit lnSpcReduction="10000"/>
          </a:bodyPr>
          <a:lstStyle/>
          <a:p>
            <a:r>
              <a:rPr lang="fr-FR" b="1" dirty="0"/>
              <a:t>Juppé PM, réformes libérales et contestation de la rue</a:t>
            </a:r>
          </a:p>
          <a:p>
            <a:r>
              <a:rPr lang="fr-FR" b="1" dirty="0"/>
              <a:t>Politique de rigueur pour respecter les critères de Maastricht</a:t>
            </a:r>
          </a:p>
          <a:p>
            <a:r>
              <a:rPr lang="fr-FR" b="1" dirty="0"/>
              <a:t>Gauche se remobilise sur les thèmes sociaux</a:t>
            </a:r>
          </a:p>
          <a:p>
            <a:r>
              <a:rPr lang="fr-FR" b="1" dirty="0"/>
              <a:t>1997, dissolution, gauche remporte les législatives</a:t>
            </a:r>
            <a:endParaRPr lang="fr-FR" b="1" noProof="0" dirty="0"/>
          </a:p>
          <a:p>
            <a:pPr algn="just"/>
            <a:r>
              <a:rPr lang="fr-FR" b="1" noProof="0" dirty="0"/>
              <a:t>Jospin PM, troisième cohabitation, pratique </a:t>
            </a:r>
            <a:r>
              <a:rPr lang="fr-FR" b="1" dirty="0"/>
              <a:t>institutionnalisée</a:t>
            </a:r>
            <a:r>
              <a:rPr lang="fr-FR" b="1" noProof="0" dirty="0"/>
              <a:t> </a:t>
            </a:r>
          </a:p>
          <a:p>
            <a:pPr algn="just"/>
            <a:r>
              <a:rPr lang="fr-FR" b="1" dirty="0"/>
              <a:t>« gauche plurielle » : </a:t>
            </a:r>
            <a:r>
              <a:rPr lang="fr-FR" b="1" noProof="0" dirty="0"/>
              <a:t>couverture maladie universelle ; PACS</a:t>
            </a:r>
          </a:p>
          <a:p>
            <a:r>
              <a:rPr lang="fr-FR" b="1" dirty="0"/>
              <a:t>Atmosphère d’optimisme, retour de la croissance</a:t>
            </a:r>
          </a:p>
          <a:p>
            <a:r>
              <a:rPr lang="fr-FR" b="1" dirty="0"/>
              <a:t>Semaine de 35h et première baisse du chômage depuis des années</a:t>
            </a:r>
          </a:p>
          <a:p>
            <a:r>
              <a:rPr lang="fr-FR" b="1" dirty="0"/>
              <a:t>Euro adopté en 2002</a:t>
            </a:r>
          </a:p>
          <a:p>
            <a:pPr algn="just"/>
            <a:endParaRPr lang="fr-FR" b="1" noProof="0" dirty="0"/>
          </a:p>
          <a:p>
            <a:pPr algn="just"/>
            <a:endParaRPr lang="fr-FR" b="1" dirty="0"/>
          </a:p>
          <a:p>
            <a:pPr algn="just"/>
            <a:endParaRPr lang="fr-FR" b="1" noProof="0" dirty="0"/>
          </a:p>
        </p:txBody>
      </p:sp>
    </p:spTree>
    <p:extLst>
      <p:ext uri="{BB962C8B-B14F-4D97-AF65-F5344CB8AC3E}">
        <p14:creationId xmlns:p14="http://schemas.microsoft.com/office/powerpoint/2010/main" val="3558490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2C085672-F4BC-E756-FFAD-E3C022DF813B}"/>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a:extLst>
              <a:ext uri="{FF2B5EF4-FFF2-40B4-BE49-F238E27FC236}">
                <a16:creationId xmlns:a16="http://schemas.microsoft.com/office/drawing/2014/main" id="{69632523-1A20-6DD6-E1BB-8A16BB1E2000}"/>
              </a:ext>
            </a:extLst>
          </p:cNvPr>
          <p:cNvSpPr>
            <a:spLocks noGrp="1"/>
          </p:cNvSpPr>
          <p:nvPr>
            <p:ph type="title"/>
          </p:nvPr>
        </p:nvSpPr>
        <p:spPr/>
        <p:txBody>
          <a:bodyPr/>
          <a:lstStyle/>
          <a:p>
            <a:r>
              <a:rPr lang="fr-FR" b="1" noProof="0" dirty="0"/>
              <a:t>Les années 2000, vers une histoire du temps présent</a:t>
            </a:r>
          </a:p>
        </p:txBody>
      </p:sp>
      <p:sp>
        <p:nvSpPr>
          <p:cNvPr id="3" name="Espace réservé du contenu 2">
            <a:extLst>
              <a:ext uri="{FF2B5EF4-FFF2-40B4-BE49-F238E27FC236}">
                <a16:creationId xmlns:a16="http://schemas.microsoft.com/office/drawing/2014/main" id="{F9D0ED35-82F0-F104-E48D-B9FDB1740713}"/>
              </a:ext>
            </a:extLst>
          </p:cNvPr>
          <p:cNvSpPr>
            <a:spLocks noGrp="1"/>
          </p:cNvSpPr>
          <p:nvPr>
            <p:ph idx="1"/>
          </p:nvPr>
        </p:nvSpPr>
        <p:spPr/>
        <p:txBody>
          <a:bodyPr>
            <a:normAutofit fontScale="77500" lnSpcReduction="20000"/>
          </a:bodyPr>
          <a:lstStyle/>
          <a:p>
            <a:r>
              <a:rPr lang="fr-FR" b="1" dirty="0"/>
              <a:t>R</a:t>
            </a:r>
            <a:r>
              <a:rPr lang="fr-FR" b="1" noProof="0" dirty="0"/>
              <a:t>alentissement de la croissance et globalisation</a:t>
            </a:r>
          </a:p>
          <a:p>
            <a:r>
              <a:rPr lang="fr-FR" b="1" dirty="0"/>
              <a:t>Glissement du débat politique vers les thèmes «sociétaux» (santé, mœurs, école, laïcité)</a:t>
            </a:r>
            <a:endParaRPr lang="fr-FR" b="1" noProof="0" dirty="0"/>
          </a:p>
          <a:p>
            <a:pPr algn="just"/>
            <a:r>
              <a:rPr lang="fr-FR" b="1" dirty="0"/>
              <a:t>Climat anxiogène sur les thèmes sécuritaires</a:t>
            </a:r>
          </a:p>
          <a:p>
            <a:pPr algn="just"/>
            <a:r>
              <a:rPr lang="fr-FR" b="1" dirty="0"/>
              <a:t>2000, institution du quinquennat</a:t>
            </a:r>
          </a:p>
          <a:p>
            <a:pPr algn="just"/>
            <a:r>
              <a:rPr lang="fr-FR" b="1" dirty="0"/>
              <a:t>Présidentielles de 2002, percée du FN, Chirac à nouveau Président</a:t>
            </a:r>
          </a:p>
          <a:p>
            <a:pPr algn="just"/>
            <a:r>
              <a:rPr lang="fr-FR" b="1" dirty="0"/>
              <a:t>Politique libérale, réforme des retraites 2003, rejet du traité constitutionnel européen 2005 et agitation des banlieues et étudiantes en 2005-2006</a:t>
            </a:r>
          </a:p>
          <a:p>
            <a:pPr algn="just"/>
            <a:r>
              <a:rPr lang="fr-FR" b="1" dirty="0"/>
              <a:t>Présidentielles 2007, Sarkozy président, signaux de fermeté sécuritaire – discours de Grenoble 2010</a:t>
            </a:r>
          </a:p>
          <a:p>
            <a:r>
              <a:rPr lang="fr-FR" b="1" dirty="0"/>
              <a:t>« Hyperprésidence » qui polarise l’opinion </a:t>
            </a:r>
          </a:p>
          <a:p>
            <a:r>
              <a:rPr lang="fr-FR" b="1" dirty="0"/>
              <a:t>2012, Hollande « Président normal»</a:t>
            </a:r>
          </a:p>
          <a:p>
            <a:r>
              <a:rPr lang="fr-FR" b="1" dirty="0"/>
              <a:t>Hollande achève la «conversion libérale» du PS</a:t>
            </a:r>
          </a:p>
          <a:p>
            <a:endParaRPr lang="fr-FR" b="1" noProof="0" dirty="0"/>
          </a:p>
          <a:p>
            <a:endParaRPr lang="fr-FR" b="1" noProof="0" dirty="0"/>
          </a:p>
        </p:txBody>
      </p:sp>
    </p:spTree>
    <p:extLst>
      <p:ext uri="{BB962C8B-B14F-4D97-AF65-F5344CB8AC3E}">
        <p14:creationId xmlns:p14="http://schemas.microsoft.com/office/powerpoint/2010/main" val="3926960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897733-9E46-E0EE-E7A0-A69B487BB433}"/>
              </a:ext>
            </a:extLst>
          </p:cNvPr>
          <p:cNvSpPr>
            <a:spLocks noGrp="1"/>
          </p:cNvSpPr>
          <p:nvPr>
            <p:ph type="ctrTitle"/>
          </p:nvPr>
        </p:nvSpPr>
        <p:spPr/>
        <p:txBody>
          <a:bodyPr>
            <a:normAutofit fontScale="90000"/>
          </a:bodyPr>
          <a:lstStyle/>
          <a:p>
            <a:r>
              <a:rPr lang="fr-FR" dirty="0"/>
              <a:t>« les communistes ne sont pas à gauche… ils sont à l’est » Guy Mollet, 1947</a:t>
            </a:r>
          </a:p>
        </p:txBody>
      </p:sp>
      <p:sp>
        <p:nvSpPr>
          <p:cNvPr id="3" name="Sous-titre 2">
            <a:extLst>
              <a:ext uri="{FF2B5EF4-FFF2-40B4-BE49-F238E27FC236}">
                <a16:creationId xmlns:a16="http://schemas.microsoft.com/office/drawing/2014/main" id="{09907B83-684A-4366-BC14-86CF66325DD0}"/>
              </a:ext>
            </a:extLst>
          </p:cNvPr>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3708879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79AA91-99B4-16BC-B179-513FA0673139}"/>
              </a:ext>
            </a:extLst>
          </p:cNvPr>
          <p:cNvSpPr>
            <a:spLocks noGrp="1"/>
          </p:cNvSpPr>
          <p:nvPr>
            <p:ph type="title"/>
          </p:nvPr>
        </p:nvSpPr>
        <p:spPr/>
        <p:txBody>
          <a:bodyPr/>
          <a:lstStyle/>
          <a:p>
            <a:endParaRPr lang="fr-FR" noProof="0" dirty="0"/>
          </a:p>
        </p:txBody>
      </p:sp>
      <p:sp>
        <p:nvSpPr>
          <p:cNvPr id="3" name="Espace réservé du contenu 2">
            <a:extLst>
              <a:ext uri="{FF2B5EF4-FFF2-40B4-BE49-F238E27FC236}">
                <a16:creationId xmlns:a16="http://schemas.microsoft.com/office/drawing/2014/main" id="{ECB18BEA-11B4-888F-6119-F866239D08C2}"/>
              </a:ext>
            </a:extLst>
          </p:cNvPr>
          <p:cNvSpPr>
            <a:spLocks noGrp="1"/>
          </p:cNvSpPr>
          <p:nvPr>
            <p:ph idx="1"/>
          </p:nvPr>
        </p:nvSpPr>
        <p:spPr/>
        <p:txBody>
          <a:bodyPr>
            <a:normAutofit/>
          </a:bodyPr>
          <a:lstStyle/>
          <a:p>
            <a:r>
              <a:rPr lang="fr-FR" noProof="0" dirty="0"/>
              <a:t>Georges Pompidou, 1972 : « Le monde aura donc la chance de se représenter pour longtemps</a:t>
            </a:r>
            <a:r>
              <a:rPr lang="fr-FR" dirty="0"/>
              <a:t> </a:t>
            </a:r>
            <a:r>
              <a:rPr lang="fr-FR" noProof="0" dirty="0"/>
              <a:t>comme un composé de deux systèmes : plusieurs empires, avec un certain nombre de nationalités, petites ou moyennes, entre les deux. Le monde ainsi formé ne sera pas des plus tranquilles. Les faibles y seront trop faibles, les puissants trop puissants et la paix des uns et des autres ne reposera guère que sur la terreur qu'auront su inspirer réciproquement les colosses. Société d'épouvantement mutuel, compagnie d'intimidation alternante, cannibalisme organisé ! » (citation de Charles Maurras, Kiel et Tanger, 1910)</a:t>
            </a:r>
          </a:p>
          <a:p>
            <a:endParaRPr lang="fr-FR" noProof="0" dirty="0"/>
          </a:p>
        </p:txBody>
      </p:sp>
    </p:spTree>
    <p:extLst>
      <p:ext uri="{BB962C8B-B14F-4D97-AF65-F5344CB8AC3E}">
        <p14:creationId xmlns:p14="http://schemas.microsoft.com/office/powerpoint/2010/main" val="2626215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28E7B8-A274-D128-09D3-B6FF4A1CC804}"/>
              </a:ext>
            </a:extLst>
          </p:cNvPr>
          <p:cNvSpPr>
            <a:spLocks noGrp="1"/>
          </p:cNvSpPr>
          <p:nvPr>
            <p:ph type="title"/>
          </p:nvPr>
        </p:nvSpPr>
        <p:spPr/>
        <p:txBody>
          <a:bodyPr/>
          <a:lstStyle/>
          <a:p>
            <a:endParaRPr lang="fr-FR" noProof="0" dirty="0"/>
          </a:p>
        </p:txBody>
      </p:sp>
      <p:sp>
        <p:nvSpPr>
          <p:cNvPr id="3" name="Espace réservé du contenu 2">
            <a:extLst>
              <a:ext uri="{FF2B5EF4-FFF2-40B4-BE49-F238E27FC236}">
                <a16:creationId xmlns:a16="http://schemas.microsoft.com/office/drawing/2014/main" id="{EA2DA38D-21DF-7489-6F10-D1C70097FBCA}"/>
              </a:ext>
            </a:extLst>
          </p:cNvPr>
          <p:cNvSpPr>
            <a:spLocks noGrp="1"/>
          </p:cNvSpPr>
          <p:nvPr>
            <p:ph sz="half" idx="1"/>
          </p:nvPr>
        </p:nvSpPr>
        <p:spPr/>
        <p:txBody>
          <a:bodyPr/>
          <a:lstStyle/>
          <a:p>
            <a:pPr marL="0" indent="0">
              <a:buNone/>
            </a:pPr>
            <a:r>
              <a:rPr lang="fr-FR" noProof="0" dirty="0"/>
              <a:t>« la décolonisation est toujours un phénomène violent », Frantz Fanon, </a:t>
            </a:r>
            <a:r>
              <a:rPr lang="fr-FR" i="1" noProof="0" dirty="0"/>
              <a:t>Les Damnés de la terre</a:t>
            </a:r>
            <a:r>
              <a:rPr lang="fr-FR" noProof="0" dirty="0"/>
              <a:t>, (1961).</a:t>
            </a:r>
            <a:endParaRPr lang="fr-FR" dirty="0"/>
          </a:p>
          <a:p>
            <a:pPr marL="0" indent="0" algn="ctr">
              <a:buNone/>
            </a:pPr>
            <a:endParaRPr lang="fr-FR" dirty="0"/>
          </a:p>
          <a:p>
            <a:pPr marL="0" indent="0">
              <a:buNone/>
            </a:pPr>
            <a:endParaRPr lang="fr-FR" noProof="0" dirty="0"/>
          </a:p>
          <a:p>
            <a:pPr marL="0" indent="0">
              <a:buNone/>
            </a:pPr>
            <a:endParaRPr lang="fr-FR" noProof="0" dirty="0"/>
          </a:p>
          <a:p>
            <a:endParaRPr lang="fr-FR" noProof="0" dirty="0"/>
          </a:p>
        </p:txBody>
      </p:sp>
      <p:sp>
        <p:nvSpPr>
          <p:cNvPr id="4" name="Espace réservé du contenu 3">
            <a:extLst>
              <a:ext uri="{FF2B5EF4-FFF2-40B4-BE49-F238E27FC236}">
                <a16:creationId xmlns:a16="http://schemas.microsoft.com/office/drawing/2014/main" id="{F5895A32-C650-87E6-7E4E-4FC897E72FA2}"/>
              </a:ext>
            </a:extLst>
          </p:cNvPr>
          <p:cNvSpPr>
            <a:spLocks noGrp="1"/>
          </p:cNvSpPr>
          <p:nvPr>
            <p:ph sz="half" idx="2"/>
          </p:nvPr>
        </p:nvSpPr>
        <p:spPr/>
        <p:txBody>
          <a:bodyPr/>
          <a:lstStyle/>
          <a:p>
            <a:pPr marL="0" indent="0">
              <a:buNone/>
            </a:pPr>
            <a:r>
              <a:rPr lang="fr-FR" dirty="0"/>
              <a:t>La décolonisation est-elle toujours un phénomène violent?</a:t>
            </a:r>
          </a:p>
          <a:p>
            <a:pPr marL="0" indent="0">
              <a:buNone/>
            </a:pPr>
            <a:endParaRPr lang="fr-FR" dirty="0"/>
          </a:p>
        </p:txBody>
      </p:sp>
    </p:spTree>
    <p:extLst>
      <p:ext uri="{BB962C8B-B14F-4D97-AF65-F5344CB8AC3E}">
        <p14:creationId xmlns:p14="http://schemas.microsoft.com/office/powerpoint/2010/main" val="3259092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EC4251CA-6312-4B98-D495-FED7B5AB8611}"/>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a:extLst>
              <a:ext uri="{FF2B5EF4-FFF2-40B4-BE49-F238E27FC236}">
                <a16:creationId xmlns:a16="http://schemas.microsoft.com/office/drawing/2014/main" id="{D830A93B-6EEA-823A-C6C4-5EF12835A000}"/>
              </a:ext>
            </a:extLst>
          </p:cNvPr>
          <p:cNvSpPr>
            <a:spLocks noGrp="1"/>
          </p:cNvSpPr>
          <p:nvPr>
            <p:ph type="title"/>
          </p:nvPr>
        </p:nvSpPr>
        <p:spPr/>
        <p:txBody>
          <a:bodyPr/>
          <a:lstStyle/>
          <a:p>
            <a:r>
              <a:rPr lang="fr-FR" b="1" noProof="0" dirty="0"/>
              <a:t>Les années Mitterrand</a:t>
            </a:r>
          </a:p>
        </p:txBody>
      </p:sp>
      <p:sp>
        <p:nvSpPr>
          <p:cNvPr id="3" name="Espace réservé du contenu 2">
            <a:extLst>
              <a:ext uri="{FF2B5EF4-FFF2-40B4-BE49-F238E27FC236}">
                <a16:creationId xmlns:a16="http://schemas.microsoft.com/office/drawing/2014/main" id="{D5D9AE2D-FBF7-54A3-AD11-775FD1F1A178}"/>
              </a:ext>
            </a:extLst>
          </p:cNvPr>
          <p:cNvSpPr>
            <a:spLocks noGrp="1"/>
          </p:cNvSpPr>
          <p:nvPr>
            <p:ph idx="1"/>
          </p:nvPr>
        </p:nvSpPr>
        <p:spPr/>
        <p:txBody>
          <a:bodyPr>
            <a:normAutofit/>
          </a:bodyPr>
          <a:lstStyle/>
          <a:p>
            <a:r>
              <a:rPr lang="fr-FR" b="1" noProof="0" dirty="0"/>
              <a:t>1981, première accession de la gauche au pouvoir pendant la Vème</a:t>
            </a:r>
          </a:p>
          <a:p>
            <a:r>
              <a:rPr lang="fr-FR" b="1" noProof="0" dirty="0"/>
              <a:t>« 110 propositions pour la France » </a:t>
            </a:r>
          </a:p>
          <a:p>
            <a:r>
              <a:rPr lang="fr-FR" b="1" noProof="0" dirty="0"/>
              <a:t>« changer la vie des Français »</a:t>
            </a:r>
          </a:p>
          <a:p>
            <a:r>
              <a:rPr lang="fr-FR" b="1" dirty="0"/>
              <a:t>Pierre Mauroy PM</a:t>
            </a:r>
          </a:p>
          <a:p>
            <a:r>
              <a:rPr lang="fr-FR" b="1" dirty="0"/>
              <a:t>Abolition peine de mort  </a:t>
            </a:r>
          </a:p>
          <a:p>
            <a:r>
              <a:rPr lang="fr-FR" b="1" dirty="0"/>
              <a:t>Dépénalisation homosexualité</a:t>
            </a:r>
          </a:p>
          <a:p>
            <a:r>
              <a:rPr lang="fr-FR" b="1" dirty="0"/>
              <a:t>Régularisation des étrangers en situation irrégulière pouvant justifier d’un travail</a:t>
            </a:r>
          </a:p>
          <a:p>
            <a:endParaRPr lang="fr-FR" b="1" dirty="0"/>
          </a:p>
          <a:p>
            <a:endParaRPr lang="fr-FR" b="1" dirty="0"/>
          </a:p>
          <a:p>
            <a:endParaRPr lang="fr-FR" b="1" noProof="0" dirty="0"/>
          </a:p>
          <a:p>
            <a:endParaRPr lang="fr-FR" b="1" noProof="0" dirty="0"/>
          </a:p>
        </p:txBody>
      </p:sp>
    </p:spTree>
    <p:extLst>
      <p:ext uri="{BB962C8B-B14F-4D97-AF65-F5344CB8AC3E}">
        <p14:creationId xmlns:p14="http://schemas.microsoft.com/office/powerpoint/2010/main" val="2052314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6A6D3-39DF-D36E-41A7-9F5E59AD0B4F}"/>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8AF936F3-8702-660E-EFFF-9FE6E5774A96}"/>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a:extLst>
              <a:ext uri="{FF2B5EF4-FFF2-40B4-BE49-F238E27FC236}">
                <a16:creationId xmlns:a16="http://schemas.microsoft.com/office/drawing/2014/main" id="{5F3E46AA-B6E7-6566-B7B7-700B23DDE38F}"/>
              </a:ext>
            </a:extLst>
          </p:cNvPr>
          <p:cNvSpPr>
            <a:spLocks noGrp="1"/>
          </p:cNvSpPr>
          <p:nvPr>
            <p:ph type="title"/>
          </p:nvPr>
        </p:nvSpPr>
        <p:spPr/>
        <p:txBody>
          <a:bodyPr/>
          <a:lstStyle/>
          <a:p>
            <a:r>
              <a:rPr lang="fr-FR" b="1" noProof="0" dirty="0"/>
              <a:t>L’échec de la </a:t>
            </a:r>
            <a:r>
              <a:rPr lang="fr-FR" b="1" dirty="0"/>
              <a:t>solution socialiste à la crise (1981-1984) </a:t>
            </a:r>
            <a:endParaRPr lang="fr-FR" b="1" noProof="0" dirty="0"/>
          </a:p>
        </p:txBody>
      </p:sp>
      <p:sp>
        <p:nvSpPr>
          <p:cNvPr id="3" name="Espace réservé du contenu 2">
            <a:extLst>
              <a:ext uri="{FF2B5EF4-FFF2-40B4-BE49-F238E27FC236}">
                <a16:creationId xmlns:a16="http://schemas.microsoft.com/office/drawing/2014/main" id="{6DA2F4C0-06FD-F2F5-0E50-166F5FDCCAC1}"/>
              </a:ext>
            </a:extLst>
          </p:cNvPr>
          <p:cNvSpPr>
            <a:spLocks noGrp="1"/>
          </p:cNvSpPr>
          <p:nvPr>
            <p:ph idx="1"/>
          </p:nvPr>
        </p:nvSpPr>
        <p:spPr/>
        <p:txBody>
          <a:bodyPr>
            <a:normAutofit/>
          </a:bodyPr>
          <a:lstStyle/>
          <a:p>
            <a:r>
              <a:rPr lang="fr-FR" b="1" dirty="0"/>
              <a:t>Rupture dans la politique sociale et économique </a:t>
            </a:r>
          </a:p>
          <a:p>
            <a:r>
              <a:rPr lang="fr-FR" b="1" dirty="0"/>
              <a:t>Revalorisation du SMIC ; impôt sur les grandes fortunes ; semaine de 39h ; retraite à 60 ans ; loi </a:t>
            </a:r>
            <a:r>
              <a:rPr lang="fr-FR" b="1" dirty="0" err="1"/>
              <a:t>Quillot</a:t>
            </a:r>
            <a:r>
              <a:rPr lang="fr-FR" b="1" dirty="0"/>
              <a:t> sur l’accès au logement</a:t>
            </a:r>
          </a:p>
          <a:p>
            <a:r>
              <a:rPr lang="fr-FR" b="1" dirty="0"/>
              <a:t>Nationalisations, planification et décentralisation</a:t>
            </a:r>
          </a:p>
          <a:p>
            <a:r>
              <a:rPr lang="fr-FR" b="1" dirty="0"/>
              <a:t>Contre-tendance par rapport à la doxa libérale</a:t>
            </a:r>
          </a:p>
          <a:p>
            <a:endParaRPr lang="fr-FR" b="1" dirty="0"/>
          </a:p>
          <a:p>
            <a:pPr marL="0" indent="0">
              <a:buNone/>
            </a:pPr>
            <a:endParaRPr lang="fr-FR" b="1" dirty="0"/>
          </a:p>
        </p:txBody>
      </p:sp>
    </p:spTree>
    <p:extLst>
      <p:ext uri="{BB962C8B-B14F-4D97-AF65-F5344CB8AC3E}">
        <p14:creationId xmlns:p14="http://schemas.microsoft.com/office/powerpoint/2010/main" val="2649035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2291107F-95A3-0D96-89A7-876DF1E5E763}"/>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4030132" y="-12700"/>
            <a:ext cx="8161867" cy="6858000"/>
          </a:xfrm>
          <a:prstGeom prst="rect">
            <a:avLst/>
          </a:prstGeom>
        </p:spPr>
      </p:pic>
      <p:pic>
        <p:nvPicPr>
          <p:cNvPr id="5" name="Image 4">
            <a:extLst>
              <a:ext uri="{FF2B5EF4-FFF2-40B4-BE49-F238E27FC236}">
                <a16:creationId xmlns:a16="http://schemas.microsoft.com/office/drawing/2014/main" id="{C5F4A027-392C-22DD-055E-63DFC471448A}"/>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0" y="0"/>
            <a:ext cx="5182593" cy="6858000"/>
          </a:xfrm>
          <a:prstGeom prst="rect">
            <a:avLst/>
          </a:prstGeom>
        </p:spPr>
      </p:pic>
      <p:sp>
        <p:nvSpPr>
          <p:cNvPr id="2" name="Titre 1">
            <a:extLst>
              <a:ext uri="{FF2B5EF4-FFF2-40B4-BE49-F238E27FC236}">
                <a16:creationId xmlns:a16="http://schemas.microsoft.com/office/drawing/2014/main" id="{783D3CC1-41D1-6FAD-8B12-FA4AD260D9B0}"/>
              </a:ext>
            </a:extLst>
          </p:cNvPr>
          <p:cNvSpPr>
            <a:spLocks noGrp="1"/>
          </p:cNvSpPr>
          <p:nvPr>
            <p:ph type="title"/>
          </p:nvPr>
        </p:nvSpPr>
        <p:spPr/>
        <p:txBody>
          <a:bodyPr/>
          <a:lstStyle/>
          <a:p>
            <a:r>
              <a:rPr lang="fr-FR" b="1" noProof="0" dirty="0"/>
              <a:t>Echec de la solution socialiste à la crise 81-84</a:t>
            </a:r>
          </a:p>
        </p:txBody>
      </p:sp>
      <p:sp>
        <p:nvSpPr>
          <p:cNvPr id="3" name="Espace réservé du contenu 2">
            <a:extLst>
              <a:ext uri="{FF2B5EF4-FFF2-40B4-BE49-F238E27FC236}">
                <a16:creationId xmlns:a16="http://schemas.microsoft.com/office/drawing/2014/main" id="{42598580-7F00-E85C-478B-16CF89E36305}"/>
              </a:ext>
            </a:extLst>
          </p:cNvPr>
          <p:cNvSpPr>
            <a:spLocks noGrp="1"/>
          </p:cNvSpPr>
          <p:nvPr>
            <p:ph idx="1"/>
          </p:nvPr>
        </p:nvSpPr>
        <p:spPr/>
        <p:txBody>
          <a:bodyPr>
            <a:normAutofit/>
          </a:bodyPr>
          <a:lstStyle/>
          <a:p>
            <a:r>
              <a:rPr lang="fr-FR" b="1" noProof="0" dirty="0"/>
              <a:t>1983, face à 2 millions de chômeurs, Jacques Delors (ministre des Finances) appelle à une «pause» dans les réformes</a:t>
            </a:r>
          </a:p>
          <a:p>
            <a:r>
              <a:rPr lang="fr-FR" b="1" noProof="0" dirty="0"/>
              <a:t>Climat </a:t>
            </a:r>
            <a:r>
              <a:rPr lang="fr-FR" b="1" dirty="0"/>
              <a:t>politique </a:t>
            </a:r>
            <a:r>
              <a:rPr lang="fr-FR" b="1" noProof="0" dirty="0"/>
              <a:t>dégradé, agitation dans les couches sociales plus touchés par la crise</a:t>
            </a:r>
          </a:p>
          <a:p>
            <a:r>
              <a:rPr lang="fr-FR" b="1" noProof="0" dirty="0"/>
              <a:t>Déficit des comptes publics et de la balance commerciale</a:t>
            </a:r>
          </a:p>
          <a:p>
            <a:r>
              <a:rPr lang="fr-FR" b="1" dirty="0"/>
              <a:t>Franc dévalué à plusieurs reprises</a:t>
            </a:r>
            <a:endParaRPr lang="fr-FR" b="1" noProof="0" dirty="0"/>
          </a:p>
          <a:p>
            <a:r>
              <a:rPr lang="fr-FR" b="1" noProof="0" dirty="0"/>
              <a:t>Crise d’identité des socialistes</a:t>
            </a:r>
          </a:p>
          <a:p>
            <a:r>
              <a:rPr lang="fr-FR" b="1" noProof="0" dirty="0"/>
              <a:t>Renonciation à un traitement social de la crise qui génère des déséquilibres</a:t>
            </a:r>
          </a:p>
          <a:p>
            <a:endParaRPr lang="fr-FR" b="1" noProof="0" dirty="0"/>
          </a:p>
        </p:txBody>
      </p:sp>
    </p:spTree>
    <p:extLst>
      <p:ext uri="{BB962C8B-B14F-4D97-AF65-F5344CB8AC3E}">
        <p14:creationId xmlns:p14="http://schemas.microsoft.com/office/powerpoint/2010/main" val="1243374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043DCE58-47CE-F1C0-D5EA-1FFAFECB4319}"/>
              </a:ext>
            </a:extLst>
          </p:cNvPr>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a:extLst>
              <a:ext uri="{FF2B5EF4-FFF2-40B4-BE49-F238E27FC236}">
                <a16:creationId xmlns:a16="http://schemas.microsoft.com/office/drawing/2014/main" id="{D06D6206-2331-70EF-FAE9-10A7D962D39F}"/>
              </a:ext>
            </a:extLst>
          </p:cNvPr>
          <p:cNvSpPr>
            <a:spLocks noGrp="1"/>
          </p:cNvSpPr>
          <p:nvPr>
            <p:ph type="title"/>
          </p:nvPr>
        </p:nvSpPr>
        <p:spPr/>
        <p:txBody>
          <a:bodyPr/>
          <a:lstStyle/>
          <a:p>
            <a:r>
              <a:rPr lang="fr-FR" b="1" noProof="0" dirty="0"/>
              <a:t>Echec de la solution socialiste à la crise 81-84</a:t>
            </a:r>
          </a:p>
        </p:txBody>
      </p:sp>
      <p:sp>
        <p:nvSpPr>
          <p:cNvPr id="3" name="Espace réservé du contenu 2">
            <a:extLst>
              <a:ext uri="{FF2B5EF4-FFF2-40B4-BE49-F238E27FC236}">
                <a16:creationId xmlns:a16="http://schemas.microsoft.com/office/drawing/2014/main" id="{D0EC0AFB-B381-701F-A584-70A3D1B7E3D0}"/>
              </a:ext>
            </a:extLst>
          </p:cNvPr>
          <p:cNvSpPr>
            <a:spLocks noGrp="1"/>
          </p:cNvSpPr>
          <p:nvPr>
            <p:ph idx="1"/>
          </p:nvPr>
        </p:nvSpPr>
        <p:spPr/>
        <p:txBody>
          <a:bodyPr>
            <a:normAutofit/>
          </a:bodyPr>
          <a:lstStyle/>
          <a:p>
            <a:r>
              <a:rPr lang="fr-FR" b="1" noProof="0" dirty="0"/>
              <a:t>1983, Plan de rigueur : compressions budgétaires, redressement des comptes, blocage prix et salaires</a:t>
            </a:r>
          </a:p>
          <a:p>
            <a:r>
              <a:rPr lang="fr-FR" b="1" noProof="0" dirty="0"/>
              <a:t>Changement de politique économique qui alarme les syndicats et le PS</a:t>
            </a:r>
          </a:p>
          <a:p>
            <a:r>
              <a:rPr lang="fr-FR" b="1" noProof="0" dirty="0"/>
              <a:t>Modernisations et restructurations industrielles</a:t>
            </a:r>
          </a:p>
          <a:p>
            <a:r>
              <a:rPr lang="fr-FR" b="1" noProof="0" dirty="0"/>
              <a:t>Querelle de l’école privée qui catalyse les frictions de cette période : grandes mobilisations en 1984, démissions du gouvernement qui clôt l’</a:t>
            </a:r>
            <a:r>
              <a:rPr lang="fr-FR" b="1" dirty="0"/>
              <a:t>expérience </a:t>
            </a:r>
            <a:r>
              <a:rPr lang="fr-FR" b="1" noProof="0" dirty="0"/>
              <a:t>inaugurée en 81</a:t>
            </a:r>
          </a:p>
        </p:txBody>
      </p:sp>
    </p:spTree>
    <p:extLst>
      <p:ext uri="{BB962C8B-B14F-4D97-AF65-F5344CB8AC3E}">
        <p14:creationId xmlns:p14="http://schemas.microsoft.com/office/powerpoint/2010/main" val="3661299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6E11A2CB-E49B-B345-7B62-585F91EBABE4}"/>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a:extLst>
              <a:ext uri="{FF2B5EF4-FFF2-40B4-BE49-F238E27FC236}">
                <a16:creationId xmlns:a16="http://schemas.microsoft.com/office/drawing/2014/main" id="{1C3B9EAC-F675-F8BE-7732-C85FF1B8989D}"/>
              </a:ext>
            </a:extLst>
          </p:cNvPr>
          <p:cNvSpPr>
            <a:spLocks noGrp="1"/>
          </p:cNvSpPr>
          <p:nvPr>
            <p:ph type="title"/>
          </p:nvPr>
        </p:nvSpPr>
        <p:spPr/>
        <p:txBody>
          <a:bodyPr/>
          <a:lstStyle/>
          <a:p>
            <a:r>
              <a:rPr lang="fr-FR" b="1" noProof="0" dirty="0"/>
              <a:t>Le gouvernement Fabius et les législatives de 1986</a:t>
            </a:r>
          </a:p>
        </p:txBody>
      </p:sp>
      <p:sp>
        <p:nvSpPr>
          <p:cNvPr id="3" name="Espace réservé du contenu 2">
            <a:extLst>
              <a:ext uri="{FF2B5EF4-FFF2-40B4-BE49-F238E27FC236}">
                <a16:creationId xmlns:a16="http://schemas.microsoft.com/office/drawing/2014/main" id="{894092F2-AFEE-EC9D-3214-A3D65DBC8D97}"/>
              </a:ext>
            </a:extLst>
          </p:cNvPr>
          <p:cNvSpPr>
            <a:spLocks noGrp="1"/>
          </p:cNvSpPr>
          <p:nvPr>
            <p:ph idx="1"/>
          </p:nvPr>
        </p:nvSpPr>
        <p:spPr/>
        <p:txBody>
          <a:bodyPr>
            <a:normAutofit/>
          </a:bodyPr>
          <a:lstStyle/>
          <a:p>
            <a:r>
              <a:rPr lang="fr-FR" b="1" noProof="0" dirty="0"/>
              <a:t>1984 Fabius PM</a:t>
            </a:r>
          </a:p>
          <a:p>
            <a:r>
              <a:rPr lang="fr-FR" b="1" dirty="0"/>
              <a:t>« moderniser la France et rassembler les Français »</a:t>
            </a:r>
          </a:p>
          <a:p>
            <a:r>
              <a:rPr lang="fr-FR" b="1" dirty="0"/>
              <a:t>Budget de rigueur : désinflation et décélération des dépenses de l’Etat</a:t>
            </a:r>
            <a:endParaRPr lang="fr-FR" b="1" noProof="0" dirty="0"/>
          </a:p>
          <a:p>
            <a:r>
              <a:rPr lang="fr-FR" b="1" noProof="0" dirty="0"/>
              <a:t>1984 - 1985 faits de sang en Nouvelle Calédonie</a:t>
            </a:r>
          </a:p>
          <a:p>
            <a:r>
              <a:rPr lang="fr-FR" b="1" noProof="0" dirty="0"/>
              <a:t>Croissance faible, chômage qui continue à augmenter</a:t>
            </a:r>
          </a:p>
          <a:p>
            <a:r>
              <a:rPr lang="fr-FR" b="1" dirty="0"/>
              <a:t>1986, législatives </a:t>
            </a:r>
          </a:p>
        </p:txBody>
      </p:sp>
    </p:spTree>
    <p:extLst>
      <p:ext uri="{BB962C8B-B14F-4D97-AF65-F5344CB8AC3E}">
        <p14:creationId xmlns:p14="http://schemas.microsoft.com/office/powerpoint/2010/main" val="2479857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61CB3384-2D83-CB21-D950-DE6CAEE206EB}"/>
              </a:ext>
            </a:extLst>
          </p:cNvPr>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a:extLst>
              <a:ext uri="{FF2B5EF4-FFF2-40B4-BE49-F238E27FC236}">
                <a16:creationId xmlns:a16="http://schemas.microsoft.com/office/drawing/2014/main" id="{76487CA7-9BC5-A1DD-9185-5A0BDC7F7DC6}"/>
              </a:ext>
            </a:extLst>
          </p:cNvPr>
          <p:cNvSpPr>
            <a:spLocks noGrp="1"/>
          </p:cNvSpPr>
          <p:nvPr>
            <p:ph type="title"/>
          </p:nvPr>
        </p:nvSpPr>
        <p:spPr/>
        <p:txBody>
          <a:bodyPr/>
          <a:lstStyle/>
          <a:p>
            <a:r>
              <a:rPr lang="fr-FR" b="1" noProof="0" dirty="0"/>
              <a:t>La première cohabitation et les présidentielles de 1988</a:t>
            </a:r>
          </a:p>
        </p:txBody>
      </p:sp>
      <p:sp>
        <p:nvSpPr>
          <p:cNvPr id="3" name="Espace réservé du contenu 2">
            <a:extLst>
              <a:ext uri="{FF2B5EF4-FFF2-40B4-BE49-F238E27FC236}">
                <a16:creationId xmlns:a16="http://schemas.microsoft.com/office/drawing/2014/main" id="{9E259B93-35F0-7525-FDA6-6A106985B0EC}"/>
              </a:ext>
            </a:extLst>
          </p:cNvPr>
          <p:cNvSpPr>
            <a:spLocks noGrp="1"/>
          </p:cNvSpPr>
          <p:nvPr>
            <p:ph idx="1"/>
          </p:nvPr>
        </p:nvSpPr>
        <p:spPr/>
        <p:txBody>
          <a:bodyPr>
            <a:normAutofit/>
          </a:bodyPr>
          <a:lstStyle/>
          <a:p>
            <a:r>
              <a:rPr lang="fr-FR" b="1" noProof="0" dirty="0"/>
              <a:t>Jacques Chirac PM</a:t>
            </a:r>
          </a:p>
          <a:p>
            <a:r>
              <a:rPr lang="fr-FR" b="1" dirty="0"/>
              <a:t>« reaganisme à la française »</a:t>
            </a:r>
          </a:p>
          <a:p>
            <a:r>
              <a:rPr lang="fr-FR" b="1" dirty="0"/>
              <a:t>1986, privatisations et libéralisation des prix</a:t>
            </a:r>
          </a:p>
          <a:p>
            <a:r>
              <a:rPr lang="fr-FR" b="1" dirty="0"/>
              <a:t>Cohabitation tendue entre Elysée et Matignon (situation inédite)</a:t>
            </a:r>
          </a:p>
          <a:p>
            <a:r>
              <a:rPr lang="fr-FR" b="1" dirty="0"/>
              <a:t>1988 réélection de Mitterrand</a:t>
            </a:r>
          </a:p>
          <a:p>
            <a:r>
              <a:rPr lang="fr-FR" b="1" dirty="0"/>
              <a:t>Accord de Matignon 1988 (Nouvelle Calédonie)</a:t>
            </a:r>
          </a:p>
          <a:p>
            <a:r>
              <a:rPr lang="fr-FR" b="1" dirty="0"/>
              <a:t>1988 – 1991 Rocard PM ; 1991 Edith Cresson</a:t>
            </a:r>
          </a:p>
          <a:p>
            <a:endParaRPr lang="fr-FR" b="1" dirty="0"/>
          </a:p>
          <a:p>
            <a:endParaRPr lang="fr-FR" b="1" dirty="0"/>
          </a:p>
        </p:txBody>
      </p:sp>
    </p:spTree>
    <p:extLst>
      <p:ext uri="{BB962C8B-B14F-4D97-AF65-F5344CB8AC3E}">
        <p14:creationId xmlns:p14="http://schemas.microsoft.com/office/powerpoint/2010/main" val="3328831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1DB28AE1-9225-846E-F0A7-9951A4FAC4CC}"/>
              </a:ext>
            </a:extLst>
          </p:cNvPr>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0" y="0"/>
            <a:ext cx="9841389" cy="7147309"/>
          </a:xfrm>
          <a:prstGeom prst="rect">
            <a:avLst/>
          </a:prstGeom>
        </p:spPr>
      </p:pic>
      <p:pic>
        <p:nvPicPr>
          <p:cNvPr id="5" name="Image 4">
            <a:extLst>
              <a:ext uri="{FF2B5EF4-FFF2-40B4-BE49-F238E27FC236}">
                <a16:creationId xmlns:a16="http://schemas.microsoft.com/office/drawing/2014/main" id="{AA62ECD7-B2BA-A9E2-271A-E4E88FC18894}"/>
              </a:ext>
            </a:extLst>
          </p:cNvPr>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479286" y="0"/>
            <a:ext cx="5712714" cy="6858000"/>
          </a:xfrm>
          <a:prstGeom prst="rect">
            <a:avLst/>
          </a:prstGeom>
        </p:spPr>
      </p:pic>
      <p:sp>
        <p:nvSpPr>
          <p:cNvPr id="3" name="Espace réservé du contenu 2">
            <a:extLst>
              <a:ext uri="{FF2B5EF4-FFF2-40B4-BE49-F238E27FC236}">
                <a16:creationId xmlns:a16="http://schemas.microsoft.com/office/drawing/2014/main" id="{1604BEA4-1079-C3E5-768C-80247569B0F8}"/>
              </a:ext>
            </a:extLst>
          </p:cNvPr>
          <p:cNvSpPr>
            <a:spLocks noGrp="1"/>
          </p:cNvSpPr>
          <p:nvPr>
            <p:ph idx="1"/>
          </p:nvPr>
        </p:nvSpPr>
        <p:spPr/>
        <p:txBody>
          <a:bodyPr>
            <a:normAutofit lnSpcReduction="10000"/>
          </a:bodyPr>
          <a:lstStyle/>
          <a:p>
            <a:r>
              <a:rPr lang="fr-FR" b="1" noProof="0" dirty="0"/>
              <a:t>Modèle social fragilisé</a:t>
            </a:r>
          </a:p>
          <a:p>
            <a:r>
              <a:rPr lang="fr-FR" b="1" noProof="0" dirty="0"/>
              <a:t>Une nouvelle révolution industrielle ?</a:t>
            </a:r>
          </a:p>
          <a:p>
            <a:r>
              <a:rPr lang="fr-FR" b="1" dirty="0"/>
              <a:t>Elargissement et approfondissement européen</a:t>
            </a:r>
            <a:endParaRPr lang="fr-FR" b="1" noProof="0" dirty="0"/>
          </a:p>
          <a:p>
            <a:r>
              <a:rPr lang="fr-FR" b="1" noProof="0" dirty="0"/>
              <a:t>« restructuration » du tissu industriel – délocalisation et licenciements</a:t>
            </a:r>
          </a:p>
          <a:p>
            <a:r>
              <a:rPr lang="fr-FR" b="1" noProof="0" dirty="0"/>
              <a:t>Diminution des ouvriers</a:t>
            </a:r>
            <a:r>
              <a:rPr lang="fr-FR" b="1" dirty="0"/>
              <a:t>, c</a:t>
            </a:r>
            <a:r>
              <a:rPr lang="fr-FR" b="1" noProof="0" dirty="0" err="1"/>
              <a:t>hômage</a:t>
            </a:r>
            <a:r>
              <a:rPr lang="fr-FR" b="1" noProof="0" dirty="0"/>
              <a:t> </a:t>
            </a:r>
            <a:r>
              <a:rPr lang="fr-FR" b="1" dirty="0"/>
              <a:t>et</a:t>
            </a:r>
            <a:r>
              <a:rPr lang="fr-FR" b="1" noProof="0" dirty="0"/>
              <a:t> précarisation de l’emploi</a:t>
            </a:r>
          </a:p>
          <a:p>
            <a:r>
              <a:rPr lang="fr-FR" b="1" dirty="0"/>
              <a:t>Scandales politico-financiers</a:t>
            </a:r>
          </a:p>
          <a:p>
            <a:r>
              <a:rPr lang="fr-FR" b="1" dirty="0"/>
              <a:t>Abstentionnisme, populisme et forces politiques « alternatives »</a:t>
            </a:r>
          </a:p>
          <a:p>
            <a:r>
              <a:rPr lang="fr-FR" b="1" dirty="0"/>
              <a:t>Crise légitimité du personnel politique</a:t>
            </a:r>
          </a:p>
          <a:p>
            <a:endParaRPr lang="fr-FR" b="1" dirty="0"/>
          </a:p>
          <a:p>
            <a:endParaRPr lang="fr-FR" b="1" noProof="0" dirty="0"/>
          </a:p>
          <a:p>
            <a:endParaRPr lang="fr-FR" b="1" noProof="0" dirty="0"/>
          </a:p>
        </p:txBody>
      </p:sp>
      <p:sp>
        <p:nvSpPr>
          <p:cNvPr id="2" name="Titre 1">
            <a:extLst>
              <a:ext uri="{FF2B5EF4-FFF2-40B4-BE49-F238E27FC236}">
                <a16:creationId xmlns:a16="http://schemas.microsoft.com/office/drawing/2014/main" id="{22027C9F-DCBC-5A0E-3F71-DAFB4CC0361F}"/>
              </a:ext>
            </a:extLst>
          </p:cNvPr>
          <p:cNvSpPr>
            <a:spLocks noGrp="1"/>
          </p:cNvSpPr>
          <p:nvPr>
            <p:ph type="title"/>
          </p:nvPr>
        </p:nvSpPr>
        <p:spPr/>
        <p:txBody>
          <a:bodyPr/>
          <a:lstStyle/>
          <a:p>
            <a:r>
              <a:rPr lang="fr-FR" b="1" dirty="0"/>
              <a:t>Après les 30 glorieuses, les 30 piteuses?</a:t>
            </a:r>
          </a:p>
        </p:txBody>
      </p:sp>
    </p:spTree>
    <p:extLst>
      <p:ext uri="{BB962C8B-B14F-4D97-AF65-F5344CB8AC3E}">
        <p14:creationId xmlns:p14="http://schemas.microsoft.com/office/powerpoint/2010/main" val="1038408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5C53B203-FE81-2BF1-2019-BC229F6332E6}"/>
              </a:ext>
            </a:extLst>
          </p:cNvPr>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a:extLst>
              <a:ext uri="{FF2B5EF4-FFF2-40B4-BE49-F238E27FC236}">
                <a16:creationId xmlns:a16="http://schemas.microsoft.com/office/drawing/2014/main" id="{86C7E71A-8503-96DE-8302-6528B42D81C1}"/>
              </a:ext>
            </a:extLst>
          </p:cNvPr>
          <p:cNvSpPr>
            <a:spLocks noGrp="1"/>
          </p:cNvSpPr>
          <p:nvPr>
            <p:ph type="title"/>
          </p:nvPr>
        </p:nvSpPr>
        <p:spPr/>
        <p:txBody>
          <a:bodyPr/>
          <a:lstStyle/>
          <a:p>
            <a:r>
              <a:rPr lang="fr-FR" b="1" noProof="0" dirty="0"/>
              <a:t>Les années ‘90</a:t>
            </a:r>
          </a:p>
        </p:txBody>
      </p:sp>
      <p:sp>
        <p:nvSpPr>
          <p:cNvPr id="3" name="Espace réservé du contenu 2">
            <a:extLst>
              <a:ext uri="{FF2B5EF4-FFF2-40B4-BE49-F238E27FC236}">
                <a16:creationId xmlns:a16="http://schemas.microsoft.com/office/drawing/2014/main" id="{E0B4F3D9-B64D-286B-8FC0-BDF9E17FCE78}"/>
              </a:ext>
            </a:extLst>
          </p:cNvPr>
          <p:cNvSpPr>
            <a:spLocks noGrp="1"/>
          </p:cNvSpPr>
          <p:nvPr>
            <p:ph idx="1"/>
          </p:nvPr>
        </p:nvSpPr>
        <p:spPr/>
        <p:txBody>
          <a:bodyPr>
            <a:normAutofit fontScale="85000" lnSpcReduction="10000"/>
          </a:bodyPr>
          <a:lstStyle/>
          <a:p>
            <a:r>
              <a:rPr lang="fr-FR" b="1" dirty="0"/>
              <a:t>Crise du socialisme</a:t>
            </a:r>
          </a:p>
          <a:p>
            <a:r>
              <a:rPr lang="fr-FR" b="1" dirty="0"/>
              <a:t>Pas de reprise économique, progression du </a:t>
            </a:r>
            <a:r>
              <a:rPr lang="fr-FR" b="1" dirty="0" err="1"/>
              <a:t>chomage</a:t>
            </a:r>
            <a:endParaRPr lang="fr-FR" b="1" dirty="0"/>
          </a:p>
          <a:p>
            <a:r>
              <a:rPr lang="fr-FR" b="1" dirty="0"/>
              <a:t>1993, législatives et victoire de la droite</a:t>
            </a:r>
          </a:p>
          <a:p>
            <a:r>
              <a:rPr lang="fr-FR" b="1" dirty="0"/>
              <a:t>Balladur PM</a:t>
            </a:r>
          </a:p>
          <a:p>
            <a:r>
              <a:rPr lang="fr-FR" b="1" dirty="0"/>
              <a:t>Cohabitation harmonieuse</a:t>
            </a:r>
          </a:p>
          <a:p>
            <a:r>
              <a:rPr lang="fr-FR" b="1" dirty="0"/>
              <a:t>Retour au libéralisme intégral, politique sécuritaire et hostile à l’immigration</a:t>
            </a:r>
          </a:p>
          <a:p>
            <a:r>
              <a:rPr lang="fr-FR" b="1" dirty="0"/>
              <a:t>1995, scandales sur les modes de financement des partis, « démocratie malade »</a:t>
            </a:r>
          </a:p>
          <a:p>
            <a:r>
              <a:rPr lang="fr-FR" b="1" noProof="0" dirty="0"/>
              <a:t>1995 Jacques Chirac Président</a:t>
            </a:r>
          </a:p>
          <a:p>
            <a:r>
              <a:rPr lang="fr-FR" b="1" dirty="0"/>
              <a:t>Mitterrand meurt en janvier 1996 : « après moi, il n’y aura que des comptables »</a:t>
            </a:r>
          </a:p>
          <a:p>
            <a:endParaRPr lang="fr-FR" b="1" noProof="0" dirty="0"/>
          </a:p>
        </p:txBody>
      </p:sp>
    </p:spTree>
    <p:extLst>
      <p:ext uri="{BB962C8B-B14F-4D97-AF65-F5344CB8AC3E}">
        <p14:creationId xmlns:p14="http://schemas.microsoft.com/office/powerpoint/2010/main" val="21800133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1350</TotalTime>
  <Words>850</Words>
  <Application>Microsoft Office PowerPoint</Application>
  <PresentationFormat>Grand écran</PresentationFormat>
  <Paragraphs>92</Paragraphs>
  <Slides>14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14</vt:i4>
      </vt:variant>
    </vt:vector>
  </HeadingPairs>
  <TitlesOfParts>
    <vt:vector size="18" baseType="lpstr">
      <vt:lpstr>Arial</vt:lpstr>
      <vt:lpstr>Calibri</vt:lpstr>
      <vt:lpstr>Calibri Light</vt:lpstr>
      <vt:lpstr>Thème Office</vt:lpstr>
      <vt:lpstr>Histoire des cultures politiques et économiques en France à l’époque contemporaine</vt:lpstr>
      <vt:lpstr>Les années Mitterrand</vt:lpstr>
      <vt:lpstr>L’échec de la solution socialiste à la crise (1981-1984) </vt:lpstr>
      <vt:lpstr>Echec de la solution socialiste à la crise 81-84</vt:lpstr>
      <vt:lpstr>Echec de la solution socialiste à la crise 81-84</vt:lpstr>
      <vt:lpstr>Le gouvernement Fabius et les législatives de 1986</vt:lpstr>
      <vt:lpstr>La première cohabitation et les présidentielles de 1988</vt:lpstr>
      <vt:lpstr>Après les 30 glorieuses, les 30 piteuses?</vt:lpstr>
      <vt:lpstr>Les années ‘90</vt:lpstr>
      <vt:lpstr>Alternances et cohabitations</vt:lpstr>
      <vt:lpstr>Les années 2000, vers une histoire du temps présent</vt:lpstr>
      <vt:lpstr>« les communistes ne sont pas à gauche… ils sont à l’est » Guy Mollet, 1947</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Francesco STUFFER</dc:creator>
  <cp:lastModifiedBy>Francesco STUFFER</cp:lastModifiedBy>
  <cp:revision>18</cp:revision>
  <dcterms:created xsi:type="dcterms:W3CDTF">2026-04-16T21:11:20Z</dcterms:created>
  <dcterms:modified xsi:type="dcterms:W3CDTF">2026-04-24T13:50:33Z</dcterms:modified>
</cp:coreProperties>
</file>