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79" r:id="rId2"/>
    <p:sldId id="257" r:id="rId3"/>
    <p:sldId id="260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55"/>
    <p:restoredTop sz="95000"/>
  </p:normalViewPr>
  <p:slideViewPr>
    <p:cSldViewPr snapToGrid="0">
      <p:cViewPr varScale="1">
        <p:scale>
          <a:sx n="98" d="100"/>
          <a:sy n="98" d="100"/>
        </p:scale>
        <p:origin x="208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Bodoni 72 Book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Bodoni 72 Book" pitchFamily="2" charset="0"/>
              </a:defRPr>
            </a:lvl1pPr>
          </a:lstStyle>
          <a:p>
            <a:fld id="{03A32CA5-1AB5-1A45-ABAF-D86557E81D3E}" type="datetimeFigureOut">
              <a:rPr lang="fr-FR" smtClean="0"/>
              <a:pPr/>
              <a:t>07/04/2026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Bodoni 72 Book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Bodoni 72 Book" pitchFamily="2" charset="0"/>
              </a:defRPr>
            </a:lvl1pPr>
          </a:lstStyle>
          <a:p>
            <a:fld id="{3114E88B-6B23-1947-9B12-EFD2DC71305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054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Bodoni 72 Book" pitchFamily="2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417274-22B9-0E36-BCBB-9564FE322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FF813E-7E36-B1E1-891D-82592790D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9ABFB6-2990-1894-4E94-3D2132FA1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6CC5-DDD8-9246-9437-049A1EA44C67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589E80-C85D-44BF-96B1-1F60B9BC6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A86238-E477-D28C-5C8C-9543F84B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55B9-2580-9D4E-9183-25F7435EE9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79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EDD64B-DBAC-35E2-D4E1-72E099C5E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EA2F0FE-864B-AC12-1AE5-B912ADF7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0EE841-ECD7-F8F2-9ED0-126559F4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6CC5-DDD8-9246-9437-049A1EA44C67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8FDBD6-92F7-F369-3F7F-174A8A097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1DCCC8-6C6F-5EAF-4ADF-144E9497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55B9-2580-9D4E-9183-25F7435EE9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46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2B879CD-F385-46DB-57C3-04AF4EFEA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9964E75-8D65-B9A0-33C0-3D03D5BA1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5359D6-E450-425B-F858-C7A990224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6CC5-DDD8-9246-9437-049A1EA44C67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5CF824-053C-8553-F4F9-62490F8C1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5AA0D5-F532-0571-2A63-4F4B8D69D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55B9-2580-9D4E-9183-25F7435EE9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05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AB129-A3BD-8222-025F-61E84BB0A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F9233C-F3CA-2A55-1B36-5FFC5EB4E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230237-9B4A-AF8C-C6AA-9D229FC1B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6CC5-DDD8-9246-9437-049A1EA44C67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6318B4-9DA4-45CF-5D40-23C2DB393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943427-2FC7-903B-093E-A7B7B2CC2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55B9-2580-9D4E-9183-25F7435EE9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27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97762C-8731-B123-533F-4CD03FB19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D4A8D7-0163-F255-D457-56D354BB8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5124B3-6ABE-D510-C529-A2D07C3AC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6CC5-DDD8-9246-9437-049A1EA44C67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E65B4F-ECBE-6358-B300-2B9CFD657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C3C214-01D2-A133-50A9-18151D0A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55B9-2580-9D4E-9183-25F7435EE9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16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2FE022-F4A1-B76D-5D14-4D6B40F8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261BE1-E1DD-89C7-E90E-E26BDA74DF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38522B-587C-0F05-A063-1A4EBD9F1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0E1AAF-AB0D-27C5-6056-687B7A011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6CC5-DDD8-9246-9437-049A1EA44C67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11F0B4-BB68-11DB-1CF9-AC3C73107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C4A109-3088-E9B9-4927-739B4098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55B9-2580-9D4E-9183-25F7435EE9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54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9BC01-49D7-C87C-B0FB-AB2A87E3E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82E5C4-5CDB-12F5-A744-BF3704598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92521F-2FDC-5C5D-EAA3-04BDCE769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0CF98F6-FDF6-C346-4FB0-33B82C1DB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5BD4A71-6EDC-DFFF-4F81-E88490A31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392F5CD-5E1B-2448-CF1C-E927FABA6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6CC5-DDD8-9246-9437-049A1EA44C67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4F7FADA-DDC8-F117-7BA3-A211BCC62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DB207EA-7200-39CD-E6F1-FCC1EA3CB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55B9-2580-9D4E-9183-25F7435EE9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07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F24850-4B20-DC7E-B872-340ECBBC2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60991F-150D-F93C-0F96-912575293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6CC5-DDD8-9246-9437-049A1EA44C67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B10ACB-04F2-7497-74CF-9CC6C5B9E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7E6ED9-3FB5-779E-5820-DCCA57A78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55B9-2580-9D4E-9183-25F7435EE9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58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40D5F85-122B-6626-4BE7-E7BF2DED6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6CC5-DDD8-9246-9437-049A1EA44C67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794E08A-2F69-36D8-5B52-76A984362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57BB4A-8165-79FE-26FE-46D39853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55B9-2580-9D4E-9183-25F7435EE9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59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160F00-E8C8-5383-A25A-55D7D6769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45E2D2-9EE1-93F5-AC07-F25A2F516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54F04F-ED60-E562-8619-F4C38F958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AEDF3B-6F61-45A3-60D6-48DE7D87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6CC5-DDD8-9246-9437-049A1EA44C67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8562E5-067B-FC3F-D902-1A385386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A2F2CE-2EB8-B982-DCAE-818A643D0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55B9-2580-9D4E-9183-25F7435EE9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52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9E4A0B-AE5F-5052-35B6-A293A63B7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0A7BE0E-FBE7-5DA5-7146-7B9731DFAB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8ADCF7-75A0-44AD-5B61-4E40A8E69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EEB667-46C8-735B-7EBD-2F41B32F0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6CC5-DDD8-9246-9437-049A1EA44C67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9D3D57-ECCB-AF4B-7572-82A10945D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037E5-2FD2-3E27-6788-A58270EC7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55B9-2580-9D4E-9183-25F7435EE9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87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EA15B49-79E8-8030-9C86-6176A4169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EAB826-4F93-FD3C-D133-9779BA6CF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854A36-3F1F-8570-C40C-A244F619C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Bodoni 72 Book" pitchFamily="2" charset="0"/>
              </a:defRPr>
            </a:lvl1pPr>
          </a:lstStyle>
          <a:p>
            <a:fld id="{B2C16CC5-DDD8-9246-9437-049A1EA44C67}" type="datetimeFigureOut">
              <a:rPr lang="fr-FR" smtClean="0"/>
              <a:pPr/>
              <a:t>07/04/2026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C5C729-3057-6F2D-03E6-16218F1B1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Bodoni 72 Book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E8EFF6-85BD-6D65-1A81-A0EAA0586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Bodoni 72 Book" pitchFamily="2" charset="0"/>
              </a:defRPr>
            </a:lvl1pPr>
          </a:lstStyle>
          <a:p>
            <a:fld id="{1B5055B9-2580-9D4E-9183-25F7435EE9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048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Bodoni 72 Boo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Bodoni 72 Book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Bodoni 72 Book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Bodoni 72 Book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odoni 72 Book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odoni 72 Book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8205EFA-C689-05BB-BB68-88CEDBCBBD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protestants étrangers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7838654B-262E-ED96-FBDD-6541B443BF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Séance 10 (09/04)</a:t>
            </a:r>
          </a:p>
        </p:txBody>
      </p:sp>
    </p:spTree>
    <p:extLst>
      <p:ext uri="{BB962C8B-B14F-4D97-AF65-F5344CB8AC3E}">
        <p14:creationId xmlns:p14="http://schemas.microsoft.com/office/powerpoint/2010/main" val="885426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B55382-9295-B301-8E8D-C264EDB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6797405" cy="1651404"/>
          </a:xfrm>
        </p:spPr>
        <p:txBody>
          <a:bodyPr>
            <a:normAutofit/>
          </a:bodyPr>
          <a:lstStyle/>
          <a:p>
            <a:pPr algn="ctr"/>
            <a:r>
              <a:rPr lang="fr-FR" sz="3700" b="1" dirty="0"/>
              <a:t>Négocier le rattachement à l’Église catholique : la question du rite arménien à Livourne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EDBE53-DA2D-BC5B-72DB-E92D42BF6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330"/>
            <a:ext cx="6797405" cy="3719384"/>
          </a:xfrm>
        </p:spPr>
        <p:txBody>
          <a:bodyPr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fr-FR" sz="1700" dirty="0"/>
              <a:t>Différence fondamentale entre confession (profession de foi et appartenance à une Église) et rite (liturgie et calendrier)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1700" dirty="0"/>
              <a:t>Stratégie romaine envers les « chrétiens d’Orient » : obtenir la conversion par le rattachement confessionnel sans remettre en cause le rite. Maronites dès le Moyen Âge mais surtout, à partir de la Contre-Réforme, Grecs uniates, syriaques catholiques, melkites catholiques, Arméniens catholiques…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1700" dirty="0"/>
              <a:t>La </a:t>
            </a:r>
            <a:r>
              <a:rPr lang="fr-FR" sz="1700" i="1" dirty="0"/>
              <a:t>Propaganda Fide</a:t>
            </a:r>
            <a:r>
              <a:rPr lang="fr-FR" sz="1700" dirty="0"/>
              <a:t> : congrégation créée à titre permanent en 1622 pour centraliser et coordonner les missions (à l’exception de l’autonomie des jésuites)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1700" dirty="0"/>
              <a:t>Bien cerner le cas arménien : diaspora marchande faiblement implantée. Marge de manœuvre importante mais conflits intérieurs à la communauté : ne pas essentialiser les diasporas </a:t>
            </a:r>
          </a:p>
        </p:txBody>
      </p:sp>
      <p:pic>
        <p:nvPicPr>
          <p:cNvPr id="5" name="Image 4" descr="Une image contenant carte, diagramme, texte&#10;&#10;Le contenu généré par l’IA peut être incorrect.">
            <a:extLst>
              <a:ext uri="{FF2B5EF4-FFF2-40B4-BE49-F238E27FC236}">
                <a16:creationId xmlns:a16="http://schemas.microsoft.com/office/drawing/2014/main" id="{8BBCE983-E0C7-55C8-9EF6-1F2744C22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733" y="168168"/>
            <a:ext cx="3057269" cy="3168155"/>
          </a:xfrm>
          <a:prstGeom prst="rect">
            <a:avLst/>
          </a:prstGeom>
        </p:spPr>
      </p:pic>
      <p:pic>
        <p:nvPicPr>
          <p:cNvPr id="7" name="Image 6" descr="Une image contenant ciel, bâtiment, plein air, peinture&#10;&#10;Le contenu généré par l’IA peut être incorrect.">
            <a:extLst>
              <a:ext uri="{FF2B5EF4-FFF2-40B4-BE49-F238E27FC236}">
                <a16:creationId xmlns:a16="http://schemas.microsoft.com/office/drawing/2014/main" id="{50CD941B-3BE8-42D4-B2FD-5EF18D3E4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556" y="4372048"/>
            <a:ext cx="3995623" cy="107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3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E4352D-B05D-C4AF-EB79-E1091C33E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3893126" cy="1402470"/>
          </a:xfrm>
        </p:spPr>
        <p:txBody>
          <a:bodyPr anchor="t">
            <a:normAutofit/>
          </a:bodyPr>
          <a:lstStyle/>
          <a:p>
            <a:pPr algn="ctr"/>
            <a:r>
              <a:rPr lang="fr-FR" sz="3200" b="1" noProof="1"/>
              <a:t>Une micro-minorité sous surveillance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F36CA8-3B83-D2FB-E386-834C7D1A3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2551176"/>
            <a:ext cx="3893126" cy="3591207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fr-FR" sz="2000" noProof="1"/>
              <a:t>Spécificités de l’Inquisition napolitaine : pas d’inquisiteur (révolte de 1547), mais pouvoirs inquisitoriaux délégués à l’évêque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2000" noProof="1"/>
              <a:t>Présence très réduite (6 chefs de famille) mais forte implantation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2000" noProof="1"/>
              <a:t>La protection diplomatique (traités anglo-espagnols autorisant la présence de marchands protestants et d’un consul catholique)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2000" noProof="1"/>
              <a:t>La surveillance au quotidien : invisibiliser les protestants, limiter l’exercice de la religion, faire pression à la conversion sur les lits de mort</a:t>
            </a:r>
          </a:p>
        </p:txBody>
      </p:sp>
      <p:pic>
        <p:nvPicPr>
          <p:cNvPr id="5" name="Image 4" descr="Une image contenant eau, dessin, panorama, plein air&#10;&#10;Le contenu généré par l’IA peut être incorrect.">
            <a:extLst>
              <a:ext uri="{FF2B5EF4-FFF2-40B4-BE49-F238E27FC236}">
                <a16:creationId xmlns:a16="http://schemas.microsoft.com/office/drawing/2014/main" id="{2CA68AC8-F698-41EF-B347-F36573181C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86" r="26418" b="-1"/>
          <a:stretch/>
        </p:blipFill>
        <p:spPr>
          <a:xfrm>
            <a:off x="5344391" y="10"/>
            <a:ext cx="6847609" cy="4488855"/>
          </a:xfrm>
          <a:prstGeom prst="rect">
            <a:avLst/>
          </a:prstGeom>
        </p:spPr>
      </p:pic>
      <p:pic>
        <p:nvPicPr>
          <p:cNvPr id="7" name="Image 6" descr="Une image contenant texte&#10;&#10;Le contenu généré par l’IA peut être incorrect.">
            <a:extLst>
              <a:ext uri="{FF2B5EF4-FFF2-40B4-BE49-F238E27FC236}">
                <a16:creationId xmlns:a16="http://schemas.microsoft.com/office/drawing/2014/main" id="{17977199-8854-C9D3-B608-E016E0BCC2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151" r="22915" b="-2"/>
          <a:stretch/>
        </p:blipFill>
        <p:spPr>
          <a:xfrm>
            <a:off x="5344392" y="4488874"/>
            <a:ext cx="3424845" cy="2369126"/>
          </a:xfrm>
          <a:prstGeom prst="rect">
            <a:avLst/>
          </a:prstGeom>
        </p:spPr>
      </p:pic>
      <p:pic>
        <p:nvPicPr>
          <p:cNvPr id="9" name="Image 8" descr="Une image contenant peinture, habits, Visage humain, art&#10;&#10;Le contenu généré par l’IA peut être incorrect.">
            <a:extLst>
              <a:ext uri="{FF2B5EF4-FFF2-40B4-BE49-F238E27FC236}">
                <a16:creationId xmlns:a16="http://schemas.microsoft.com/office/drawing/2014/main" id="{B3DB6F51-8B11-49FC-1B3F-96A5C1A92A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3445" r="-3" b="6198"/>
          <a:stretch/>
        </p:blipFill>
        <p:spPr>
          <a:xfrm>
            <a:off x="8767155" y="4488873"/>
            <a:ext cx="3424845" cy="236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485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220</Words>
  <Application>Microsoft Macintosh PowerPoint</Application>
  <PresentationFormat>Grand écran</PresentationFormat>
  <Paragraphs>12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Bodoni 72 Book</vt:lpstr>
      <vt:lpstr>Courier New</vt:lpstr>
      <vt:lpstr>Thème Office</vt:lpstr>
      <vt:lpstr>Les protestants étrangers</vt:lpstr>
      <vt:lpstr>Négocier le rattachement à l’Église catholique : la question du rite arménien à Livourne</vt:lpstr>
      <vt:lpstr>Une micro-minorité sous surveillance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Gilles NARCY</dc:creator>
  <cp:lastModifiedBy>Gilles NARCY</cp:lastModifiedBy>
  <cp:revision>148</cp:revision>
  <dcterms:created xsi:type="dcterms:W3CDTF">2026-01-28T12:53:36Z</dcterms:created>
  <dcterms:modified xsi:type="dcterms:W3CDTF">2026-04-07T13:44:37Z</dcterms:modified>
</cp:coreProperties>
</file>