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79" r:id="rId2"/>
    <p:sldId id="287" r:id="rId3"/>
    <p:sldId id="282" r:id="rId4"/>
    <p:sldId id="283" r:id="rId5"/>
    <p:sldId id="284" r:id="rId6"/>
    <p:sldId id="285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62"/>
    <p:restoredTop sz="95000"/>
  </p:normalViewPr>
  <p:slideViewPr>
    <p:cSldViewPr snapToGrid="0">
      <p:cViewPr varScale="1">
        <p:scale>
          <a:sx n="101" d="100"/>
          <a:sy n="101" d="100"/>
        </p:scale>
        <p:origin x="23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Bodoni 72 Book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Bodoni 72 Book" pitchFamily="2" charset="0"/>
              </a:defRPr>
            </a:lvl1pPr>
          </a:lstStyle>
          <a:p>
            <a:fld id="{03A32CA5-1AB5-1A45-ABAF-D86557E81D3E}" type="datetimeFigureOut">
              <a:rPr lang="fr-FR" smtClean="0"/>
              <a:pPr/>
              <a:t>23/04/2026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Bodoni 72 Book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Bodoni 72 Book" pitchFamily="2" charset="0"/>
              </a:defRPr>
            </a:lvl1pPr>
          </a:lstStyle>
          <a:p>
            <a:fld id="{3114E88B-6B23-1947-9B12-EFD2DC71305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540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Bodoni 72 Book" pitchFamily="2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417274-22B9-0E36-BCBB-9564FE322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FF813E-7E36-B1E1-891D-82592790D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9ABFB6-2990-1894-4E94-3D2132FA1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589E80-C85D-44BF-96B1-1F60B9BC6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A86238-E477-D28C-5C8C-9543F84BD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79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EDD64B-DBAC-35E2-D4E1-72E099C5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A2F0FE-864B-AC12-1AE5-B912ADF78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0EE841-ECD7-F8F2-9ED0-126559F4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8FDBD6-92F7-F369-3F7F-174A8A097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1DCCC8-6C6F-5EAF-4ADF-144E9497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46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2B879CD-F385-46DB-57C3-04AF4EFEA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964E75-8D65-B9A0-33C0-3D03D5BA1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5359D6-E450-425B-F858-C7A99022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5CF824-053C-8553-F4F9-62490F8C1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5AA0D5-F532-0571-2A63-4F4B8D69D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05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AB129-A3BD-8222-025F-61E84BB0A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F9233C-F3CA-2A55-1B36-5FFC5EB4E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230237-9B4A-AF8C-C6AA-9D229FC1B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6318B4-9DA4-45CF-5D40-23C2DB393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943427-2FC7-903B-093E-A7B7B2CC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27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97762C-8731-B123-533F-4CD03FB19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D4A8D7-0163-F255-D457-56D354BB8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5124B3-6ABE-D510-C529-A2D07C3AC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E65B4F-ECBE-6358-B300-2B9CFD657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C3C214-01D2-A133-50A9-18151D0A7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16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2FE022-F4A1-B76D-5D14-4D6B40F8C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261BE1-E1DD-89C7-E90E-E26BDA74D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38522B-587C-0F05-A063-1A4EBD9F1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0E1AAF-AB0D-27C5-6056-687B7A011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11F0B4-BB68-11DB-1CF9-AC3C7310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C4A109-3088-E9B9-4927-739B4098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54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9BC01-49D7-C87C-B0FB-AB2A87E3E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82E5C4-5CDB-12F5-A744-BF3704598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92521F-2FDC-5C5D-EAA3-04BDCE769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CF98F6-FDF6-C346-4FB0-33B82C1DB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5BD4A71-6EDC-DFFF-4F81-E88490A31D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92F5CD-5E1B-2448-CF1C-E927FABA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F7FADA-DDC8-F117-7BA3-A211BCC6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DB207EA-7200-39CD-E6F1-FCC1EA3CB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07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F24850-4B20-DC7E-B872-340ECBBC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60991F-150D-F93C-0F96-912575293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B10ACB-04F2-7497-74CF-9CC6C5B9E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7E6ED9-3FB5-779E-5820-DCCA57A78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58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40D5F85-122B-6626-4BE7-E7BF2DED6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94E08A-2F69-36D8-5B52-76A98436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57BB4A-8165-79FE-26FE-46D39853E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5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160F00-E8C8-5383-A25A-55D7D6769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45E2D2-9EE1-93F5-AC07-F25A2F516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54F04F-ED60-E562-8619-F4C38F958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AEDF3B-6F61-45A3-60D6-48DE7D875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8562E5-067B-FC3F-D902-1A385386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A2F2CE-2EB8-B982-DCAE-818A643D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52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9E4A0B-AE5F-5052-35B6-A293A63B7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0A7BE0E-FBE7-5DA5-7146-7B9731DFA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8ADCF7-75A0-44AD-5B61-4E40A8E69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EEB667-46C8-735B-7EBD-2F41B32F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16CC5-DDD8-9246-9437-049A1EA44C6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9D3D57-ECCB-AF4B-7572-82A10945D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2037E5-2FD2-3E27-6788-A58270EC7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55B9-2580-9D4E-9183-25F7435EE9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87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EA15B49-79E8-8030-9C86-6176A4169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EAB826-4F93-FD3C-D133-9779BA6CF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54A36-3F1F-8570-C40C-A244F619C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Bodoni 72 Book" pitchFamily="2" charset="0"/>
              </a:defRPr>
            </a:lvl1pPr>
          </a:lstStyle>
          <a:p>
            <a:fld id="{B2C16CC5-DDD8-9246-9437-049A1EA44C67}" type="datetimeFigureOut">
              <a:rPr lang="fr-FR" smtClean="0"/>
              <a:pPr/>
              <a:t>23/04/2026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C5C729-3057-6F2D-03E6-16218F1B12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Bodoni 72 Book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E8EFF6-85BD-6D65-1A81-A0EAA0586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Bodoni 72 Book" pitchFamily="2" charset="0"/>
              </a:defRPr>
            </a:lvl1pPr>
          </a:lstStyle>
          <a:p>
            <a:fld id="{1B5055B9-2580-9D4E-9183-25F7435EE9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048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Bodoni 72 Book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odoni 72 Book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8205EFA-C689-05BB-BB68-88CEDBCBBD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Venise et Rome : deux modèles de cosmopolitisme urbain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7838654B-262E-ED96-FBDD-6541B443B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Séance 12 (23/04)</a:t>
            </a:r>
          </a:p>
        </p:txBody>
      </p:sp>
    </p:spTree>
    <p:extLst>
      <p:ext uri="{BB962C8B-B14F-4D97-AF65-F5344CB8AC3E}">
        <p14:creationId xmlns:p14="http://schemas.microsoft.com/office/powerpoint/2010/main" val="88542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380997" y="381001"/>
            <a:ext cx="6858001" cy="6095995"/>
          </a:xfrm>
          <a:prstGeom prst="rect">
            <a:avLst/>
          </a:prstGeom>
          <a:ln>
            <a:noFill/>
          </a:ln>
          <a:effectLst>
            <a:outerShdw blurRad="381000" dist="101600" sx="99000" sy="99000" algn="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3B55382-9295-B301-8E8D-C264EDB58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13" y="4544704"/>
            <a:ext cx="4792635" cy="1811645"/>
          </a:xfrm>
        </p:spPr>
        <p:txBody>
          <a:bodyPr anchor="ctr">
            <a:normAutofit/>
          </a:bodyPr>
          <a:lstStyle/>
          <a:p>
            <a:pPr algn="ctr"/>
            <a:r>
              <a:rPr lang="fr-FR" sz="3100" dirty="0"/>
              <a:t>Commerce interculturel et encadrement de la résidence à Venise : le </a:t>
            </a:r>
            <a:r>
              <a:rPr lang="fr-FR" sz="3100" i="1" dirty="0" err="1"/>
              <a:t>Fondaco</a:t>
            </a:r>
            <a:r>
              <a:rPr lang="fr-FR" sz="3100" i="1" dirty="0"/>
              <a:t> dei </a:t>
            </a:r>
            <a:r>
              <a:rPr lang="fr-FR" sz="3100" i="1" dirty="0" err="1"/>
              <a:t>Turchi</a:t>
            </a:r>
            <a:endParaRPr lang="fr-FR" sz="31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97AA194-B241-1EF6-3E85-B35D961AC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340" r="2" b="10516"/>
          <a:stretch>
            <a:fillRect/>
          </a:stretch>
        </p:blipFill>
        <p:spPr>
          <a:xfrm>
            <a:off x="-1" y="10"/>
            <a:ext cx="6096001" cy="411479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EDBE53-DA2D-BC5B-72DB-E92D42BF6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410" y="691912"/>
            <a:ext cx="4585646" cy="5474173"/>
          </a:xfrm>
        </p:spPr>
        <p:txBody>
          <a:bodyPr anchor="ctr"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1400" dirty="0"/>
              <a:t>« Turcs »: une catégorie polysémique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fr-FR" sz="1400" dirty="0"/>
              <a:t>Sujets ottomans (de confessions différentes)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fr-FR" sz="1400" dirty="0"/>
              <a:t>Musulmans (de différentes appartenances politiques)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fr-FR" sz="1400" dirty="0"/>
              <a:t>Ethnie (par opposition à « Maures » ou « Perses » notamment)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1400" dirty="0"/>
              <a:t>Battre en brèche le lieu commun historiographique (Bernard Lewis) sur la phobie marchande et le désintérêt pour « l’Autre » du monde musulman à l’époque moderne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1400" dirty="0"/>
              <a:t>Un lieu paradoxal : entre hospitalité et contrôle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1400" dirty="0"/>
              <a:t>Dimension comparative à différentes échelles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fr-FR" sz="1400" dirty="0"/>
              <a:t>En Méditerranée : les fondouks sont originaires du monde musulman et des routes caravanières (comparables aux caravansérails)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fr-FR" sz="1400" dirty="0"/>
              <a:t>À Venise : </a:t>
            </a:r>
            <a:r>
              <a:rPr lang="fr-FR" sz="1400" i="1" dirty="0" err="1"/>
              <a:t>Fondaco</a:t>
            </a:r>
            <a:r>
              <a:rPr lang="fr-FR" sz="1400" i="1" dirty="0"/>
              <a:t> dei </a:t>
            </a:r>
            <a:r>
              <a:rPr lang="fr-FR" sz="1400" i="1" dirty="0" err="1"/>
              <a:t>Tedeschi</a:t>
            </a:r>
            <a:r>
              <a:rPr lang="fr-FR" sz="1400" i="1" dirty="0"/>
              <a:t> </a:t>
            </a:r>
            <a:r>
              <a:rPr lang="fr-FR" sz="1400" dirty="0"/>
              <a:t>depuis le XIVe siècle, mais aussi </a:t>
            </a:r>
            <a:r>
              <a:rPr lang="fr-FR" sz="1400" i="1" dirty="0" err="1"/>
              <a:t>scuole</a:t>
            </a:r>
            <a:r>
              <a:rPr lang="fr-FR" sz="1400" dirty="0"/>
              <a:t> et églises communautaires (Slavons, Albanais, Grecs) et ghetto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1400" dirty="0"/>
              <a:t>Replacer dans une histoire longue : projets de comptoir et résidences communes depuis les années 1570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1400" dirty="0"/>
              <a:t>Quelques références : Elisabetta </a:t>
            </a:r>
            <a:r>
              <a:rPr lang="fr-FR" sz="1400" dirty="0" err="1"/>
              <a:t>Borromeo</a:t>
            </a:r>
            <a:r>
              <a:rPr lang="fr-FR" sz="1400" dirty="0"/>
              <a:t>, Mathieu Grenet, </a:t>
            </a:r>
            <a:r>
              <a:rPr lang="fr-FR" sz="1400" dirty="0" err="1"/>
              <a:t>Cemal</a:t>
            </a:r>
            <a:r>
              <a:rPr lang="fr-FR" sz="1400" dirty="0"/>
              <a:t> </a:t>
            </a:r>
            <a:r>
              <a:rPr lang="fr-FR" sz="1400" dirty="0" err="1"/>
              <a:t>Kafadar</a:t>
            </a:r>
            <a:r>
              <a:rPr lang="fr-FR" sz="1400" dirty="0"/>
              <a:t>, Maria Pia </a:t>
            </a:r>
            <a:r>
              <a:rPr lang="fr-FR" sz="1400" dirty="0" err="1"/>
              <a:t>Pedani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41511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B2C01-891A-CF7F-2C15-76A9373AD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64A54E-9278-A770-1732-36D82D2C0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champs historiographiques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508364-2D23-69D4-C0A3-05B06B7D7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globale du catholicisme et des missions à l’époque moderne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 l’orientalisme savant et des langues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des savoirs dans la Rome baroque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Histoire des intermédiaires et des transferts culturels</a:t>
            </a:r>
          </a:p>
        </p:txBody>
      </p:sp>
    </p:spTree>
    <p:extLst>
      <p:ext uri="{BB962C8B-B14F-4D97-AF65-F5344CB8AC3E}">
        <p14:creationId xmlns:p14="http://schemas.microsoft.com/office/powerpoint/2010/main" val="225290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F6540-1E45-3D77-943E-7F35E9CB8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F468DF-A869-DD03-8C2A-324C3459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2F1BFB-71EB-4172-FD13-9A142A180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Sources normatives sur le règlement du Collège dans les fonds de la Propaganda Fide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i="1" dirty="0" err="1"/>
              <a:t>Lettere</a:t>
            </a:r>
            <a:r>
              <a:rPr lang="fr-FR" i="1" dirty="0"/>
              <a:t> di </a:t>
            </a:r>
            <a:r>
              <a:rPr lang="fr-FR" i="1" dirty="0" err="1"/>
              <a:t>stato</a:t>
            </a:r>
            <a:r>
              <a:rPr lang="fr-FR" dirty="0"/>
              <a:t> des anciens élèves</a:t>
            </a:r>
            <a:endParaRPr lang="fr-FR" i="1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dirty="0"/>
              <a:t>Manuscrits de la </a:t>
            </a:r>
            <a:r>
              <a:rPr lang="fr-FR"/>
              <a:t>Bibliothèque vaticane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7838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E4A9E-32F4-865D-AD1C-1031B6130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FEAD47-AF0D-C649-2144-E9457319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thèmes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A847D0-577C-6BAD-ED39-6B1F0FE54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pépinière orientaliste créée à Rome en 1584 dans le sillage du concile de Trente en même temps que d’autres collèges nationaux (</a:t>
            </a:r>
            <a:r>
              <a:rPr lang="fr-FR" sz="2400" dirty="0" err="1"/>
              <a:t>Sant’Attanasio</a:t>
            </a:r>
            <a:r>
              <a:rPr lang="fr-FR" sz="2400" dirty="0"/>
              <a:t> dei </a:t>
            </a:r>
            <a:r>
              <a:rPr lang="fr-FR" sz="2400" dirty="0" err="1"/>
              <a:t>Greci</a:t>
            </a:r>
            <a:r>
              <a:rPr lang="fr-FR" sz="2400" dirty="0"/>
              <a:t> en 1577), avant la Propaganda Fide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À la rencontre de deux ambitions : la science orientaliste et antiquaire d’une part, le renouveau des missions, notamment vers le Proche-Orient, de l’autre. Traduire pour mieux réfuter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logique d’aller-retour : former l’élite du clergé maronite à Rome avant de la renvoyer dans le </a:t>
            </a:r>
            <a:r>
              <a:rPr lang="fr-FR" sz="2400" dirty="0" err="1"/>
              <a:t>Bilad</a:t>
            </a:r>
            <a:r>
              <a:rPr lang="fr-FR" sz="2400" dirty="0"/>
              <a:t> el-Cham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Relations fluctuantes entre la papauté et le patriarcat d’Antioche, influencées notamment par l’action des jésuites puis par la Propaganda Fide</a:t>
            </a:r>
          </a:p>
        </p:txBody>
      </p:sp>
    </p:spTree>
    <p:extLst>
      <p:ext uri="{BB962C8B-B14F-4D97-AF65-F5344CB8AC3E}">
        <p14:creationId xmlns:p14="http://schemas.microsoft.com/office/powerpoint/2010/main" val="1220727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1E800-0C28-D99D-31DE-72F5D15F0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D27683-D18B-10B4-7789-4A750D8D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Les thèmes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1B75C3-04E8-14A9-3D1D-E5EF79421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 apprentissage linguistique dans les deux sens : disposer de locuteurs de l’arabe et du syriaque (chaldéen) à Rome, mais aussi répandre le latin, voire l’italien chez les maronites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Une bibliothèque fondée sur le modèle en plein essor des collèges jésuites, avec un riche fonds en langues anciennes et orientales (y compris grec, arménien, hébreu) et des manuscrits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Le contrôle de la lecture par l’Inquisition et l’Index : lire des hérétiques en les corrigeant pour progresser dans les langues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400" dirty="0"/>
              <a:t>L’imprimerie du Collège : dans le sillage de l’essor des typographies orientalistes à Rome à partir de la fin du XVIe siècle, ce qui permet le renouvellement et l’autonomisation de l’étude de l’arabe et du syriaque par rapport à l’hébreu</a:t>
            </a:r>
          </a:p>
        </p:txBody>
      </p:sp>
    </p:spTree>
    <p:extLst>
      <p:ext uri="{BB962C8B-B14F-4D97-AF65-F5344CB8AC3E}">
        <p14:creationId xmlns:p14="http://schemas.microsoft.com/office/powerpoint/2010/main" val="5314639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478</Words>
  <Application>Microsoft Macintosh PowerPoint</Application>
  <PresentationFormat>Grand écran</PresentationFormat>
  <Paragraphs>33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Bodoni 72 Book</vt:lpstr>
      <vt:lpstr>Courier New</vt:lpstr>
      <vt:lpstr>Thème Office</vt:lpstr>
      <vt:lpstr>Venise et Rome : deux modèles de cosmopolitisme urbain</vt:lpstr>
      <vt:lpstr>Commerce interculturel et encadrement de la résidence à Venise : le Fondaco dei Turchi</vt:lpstr>
      <vt:lpstr>Les champs historiographiques</vt:lpstr>
      <vt:lpstr>Les sources</vt:lpstr>
      <vt:lpstr>Les thèmes</vt:lpstr>
      <vt:lpstr>Les thèmes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Gilles NARCY</dc:creator>
  <cp:lastModifiedBy>Gilles NARCY</cp:lastModifiedBy>
  <cp:revision>149</cp:revision>
  <dcterms:created xsi:type="dcterms:W3CDTF">2026-01-28T12:53:36Z</dcterms:created>
  <dcterms:modified xsi:type="dcterms:W3CDTF">2026-04-23T10:00:51Z</dcterms:modified>
</cp:coreProperties>
</file>