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3" r:id="rId3"/>
    <p:sldId id="257" r:id="rId4"/>
    <p:sldId id="267" r:id="rId5"/>
    <p:sldId id="258" r:id="rId6"/>
    <p:sldId id="259" r:id="rId7"/>
    <p:sldId id="266" r:id="rId8"/>
    <p:sldId id="270" r:id="rId9"/>
    <p:sldId id="264" r:id="rId10"/>
    <p:sldId id="268" r:id="rId11"/>
    <p:sldId id="265" r:id="rId12"/>
    <p:sldId id="275" r:id="rId13"/>
    <p:sldId id="272" r:id="rId14"/>
    <p:sldId id="269" r:id="rId15"/>
    <p:sldId id="271" r:id="rId16"/>
    <p:sldId id="261" r:id="rId17"/>
    <p:sldId id="274" r:id="rId18"/>
    <p:sldId id="273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6"/>
    <p:restoredTop sz="94709"/>
  </p:normalViewPr>
  <p:slideViewPr>
    <p:cSldViewPr snapToGrid="0" showGuides="1">
      <p:cViewPr varScale="1">
        <p:scale>
          <a:sx n="110" d="100"/>
          <a:sy n="110" d="100"/>
        </p:scale>
        <p:origin x="28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AF59F-D6B5-491E-8017-DBE284468904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7BAA3-7201-4992-8935-B7F3FFE8AD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4041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537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953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14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635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739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643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423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548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7BAA3-7201-4992-8935-B7F3FFE8AD60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224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5A27F77-F2AC-4EBD-9D4D-6EDE0B8B1FD8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8FC2E4E-3C42-4021-B7B4-27E601141F12}" type="datetimeFigureOut">
              <a:rPr lang="fr-FR" smtClean="0"/>
              <a:t>01/12/2025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uchems.eu/wp-content/uploads/2015/08/14-Perkins_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>
                <a:latin typeface="Times New Roman"/>
                <a:cs typeface="Times New Roman"/>
              </a:rPr>
              <a:t>Antoine-Laurent Lavoisier et la « révolution » de la chimie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b="1" dirty="0">
                <a:latin typeface="Times New Roman"/>
                <a:cs typeface="Times New Roman"/>
              </a:rPr>
              <a:t>1789 : publication du </a:t>
            </a:r>
            <a:r>
              <a:rPr lang="fr-FR" b="1" i="1" dirty="0">
                <a:latin typeface="Times New Roman"/>
                <a:cs typeface="Times New Roman"/>
              </a:rPr>
              <a:t>Traité élémentaire de chimie</a:t>
            </a:r>
            <a:r>
              <a:rPr lang="fr-FR" b="1" dirty="0">
                <a:latin typeface="Times New Roman"/>
                <a:cs typeface="Times New Roman"/>
              </a:rPr>
              <a:t>.</a:t>
            </a:r>
          </a:p>
          <a:p>
            <a:pPr marL="0" indent="0" algn="just">
              <a:buNone/>
            </a:pPr>
            <a:endParaRPr lang="fr-FR" b="1" dirty="0">
              <a:latin typeface="Times New Roman"/>
              <a:cs typeface="Times New Roman"/>
            </a:endParaRPr>
          </a:p>
          <a:p>
            <a:pPr marL="0" indent="0" algn="ctr">
              <a:buNone/>
            </a:pPr>
            <a:r>
              <a:rPr lang="fr-FR" b="1" dirty="0">
                <a:latin typeface="Times New Roman"/>
                <a:cs typeface="Times New Roman"/>
              </a:rPr>
              <a:t>Bibliographie succincte </a:t>
            </a:r>
            <a:endParaRPr lang="fr-FR" dirty="0">
              <a:latin typeface="Times New Roman"/>
              <a:cs typeface="Times New Roman"/>
            </a:endParaRPr>
          </a:p>
          <a:p>
            <a:r>
              <a:rPr lang="fr-FR" dirty="0">
                <a:latin typeface="Times New Roman"/>
                <a:cs typeface="Times New Roman"/>
              </a:rPr>
              <a:t>Bernadette </a:t>
            </a:r>
            <a:r>
              <a:rPr lang="fr-FR" cap="small" dirty="0" err="1">
                <a:latin typeface="Times New Roman"/>
                <a:cs typeface="Times New Roman"/>
              </a:rPr>
              <a:t>Bensaude</a:t>
            </a:r>
            <a:r>
              <a:rPr lang="fr-FR" cap="small" dirty="0">
                <a:latin typeface="Times New Roman"/>
                <a:cs typeface="Times New Roman"/>
              </a:rPr>
              <a:t>-Vincent</a:t>
            </a:r>
            <a:r>
              <a:rPr lang="fr-FR" dirty="0">
                <a:latin typeface="Times New Roman"/>
                <a:cs typeface="Times New Roman"/>
              </a:rPr>
              <a:t> &amp; Isabelle </a:t>
            </a:r>
            <a:r>
              <a:rPr lang="fr-FR" cap="small" dirty="0" err="1">
                <a:latin typeface="Times New Roman"/>
                <a:cs typeface="Times New Roman"/>
              </a:rPr>
              <a:t>Stengers</a:t>
            </a:r>
            <a:r>
              <a:rPr lang="fr-FR" dirty="0">
                <a:latin typeface="Times New Roman"/>
                <a:cs typeface="Times New Roman"/>
              </a:rPr>
              <a:t>, </a:t>
            </a:r>
            <a:r>
              <a:rPr lang="fr-FR" i="1" dirty="0">
                <a:latin typeface="Times New Roman"/>
                <a:cs typeface="Times New Roman"/>
              </a:rPr>
              <a:t>Histoire de la chimie</a:t>
            </a:r>
            <a:r>
              <a:rPr lang="fr-FR" dirty="0">
                <a:latin typeface="Times New Roman"/>
                <a:cs typeface="Times New Roman"/>
              </a:rPr>
              <a:t>, La Découverte, 1993.</a:t>
            </a:r>
          </a:p>
          <a:p>
            <a:r>
              <a:rPr lang="fr-FR" dirty="0">
                <a:latin typeface="Times New Roman"/>
                <a:cs typeface="Times New Roman"/>
              </a:rPr>
              <a:t>Conférences de P. Bret de de B. </a:t>
            </a:r>
            <a:r>
              <a:rPr lang="fr-FR" dirty="0" err="1">
                <a:latin typeface="Times New Roman"/>
                <a:cs typeface="Times New Roman"/>
              </a:rPr>
              <a:t>Belhoste</a:t>
            </a:r>
            <a:r>
              <a:rPr lang="fr-FR" dirty="0">
                <a:latin typeface="Times New Roman"/>
                <a:cs typeface="Times New Roman"/>
              </a:rPr>
              <a:t> sur Lavoisier (www.youtube.com/watch?=1IJwwsv-HUY) </a:t>
            </a:r>
          </a:p>
          <a:p>
            <a:pPr marL="0" indent="0">
              <a:buNone/>
            </a:pPr>
            <a:endParaRPr lang="fr-FR" dirty="0">
              <a:latin typeface="Times New Roman"/>
              <a:cs typeface="Times New Roman"/>
            </a:endParaRPr>
          </a:p>
        </p:txBody>
      </p:sp>
      <p:pic>
        <p:nvPicPr>
          <p:cNvPr id="4" name="Image 3" descr="03-300x20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276" y="4327578"/>
            <a:ext cx="3285123" cy="225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26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Un patron omniprésent et incontournable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latin typeface="Times New Roman"/>
                <a:cs typeface="Times New Roman"/>
              </a:rPr>
              <a:t>1778 : </a:t>
            </a:r>
            <a:r>
              <a:rPr lang="fr-FR" sz="2800" dirty="0">
                <a:latin typeface="Times New Roman"/>
                <a:cs typeface="Times New Roman"/>
              </a:rPr>
              <a:t>Société royale de médecine. Pensionnaire de l’Académie.</a:t>
            </a:r>
          </a:p>
          <a:p>
            <a:pPr algn="just"/>
            <a:r>
              <a:rPr lang="fr-FR" sz="2800" b="1" dirty="0">
                <a:latin typeface="Times New Roman"/>
                <a:cs typeface="Times New Roman"/>
              </a:rPr>
              <a:t>1783 : </a:t>
            </a:r>
            <a:r>
              <a:rPr lang="fr-FR" sz="2800" dirty="0">
                <a:latin typeface="Times New Roman"/>
                <a:cs typeface="Times New Roman"/>
              </a:rPr>
              <a:t>Société royale d’agriculture. Comité de lecture de l’Académie.</a:t>
            </a:r>
          </a:p>
          <a:p>
            <a:pPr algn="just"/>
            <a:r>
              <a:rPr lang="fr-FR" sz="2800" b="1" dirty="0">
                <a:latin typeface="Times New Roman"/>
                <a:cs typeface="Times New Roman"/>
              </a:rPr>
              <a:t>1784</a:t>
            </a:r>
            <a:r>
              <a:rPr lang="fr-FR" sz="2800" dirty="0">
                <a:latin typeface="Times New Roman"/>
                <a:cs typeface="Times New Roman"/>
              </a:rPr>
              <a:t> : Commission royale sur le mesmérisme. Participation à la création du Mur des fermiers généraux.</a:t>
            </a:r>
            <a:endParaRPr lang="fr-FR" sz="2800" b="1" dirty="0">
              <a:latin typeface="Times New Roman"/>
              <a:cs typeface="Times New Roman"/>
            </a:endParaRPr>
          </a:p>
          <a:p>
            <a:pPr algn="just"/>
            <a:r>
              <a:rPr lang="fr-FR" sz="2800" b="1" dirty="0">
                <a:latin typeface="Times New Roman"/>
                <a:cs typeface="Times New Roman"/>
              </a:rPr>
              <a:t>1785</a:t>
            </a:r>
            <a:r>
              <a:rPr lang="fr-FR" sz="2800" dirty="0">
                <a:latin typeface="Times New Roman"/>
                <a:cs typeface="Times New Roman"/>
              </a:rPr>
              <a:t> : Lavoisier, directeur de l’Académie des sciences, </a:t>
            </a:r>
            <a:r>
              <a:rPr lang="fr-FR" sz="2800" b="1" i="1" dirty="0">
                <a:latin typeface="Times New Roman"/>
                <a:cs typeface="Times New Roman"/>
              </a:rPr>
              <a:t>Réflexions sur le Phlogistique</a:t>
            </a:r>
            <a:r>
              <a:rPr lang="fr-FR" sz="2800" dirty="0">
                <a:latin typeface="Times New Roman"/>
                <a:cs typeface="Times New Roman"/>
              </a:rPr>
              <a:t>. Participation à la préparation de l’expédition de La Pérouse. </a:t>
            </a:r>
          </a:p>
          <a:p>
            <a:pPr marL="114300" indent="0">
              <a:buNone/>
            </a:pPr>
            <a:r>
              <a:rPr lang="fr-FR" sz="2800" dirty="0">
                <a:latin typeface="Times New Roman"/>
                <a:cs typeface="Times New Roman"/>
              </a:rPr>
              <a:t>Agronomie, hygiène, industrie, voyage…</a:t>
            </a:r>
          </a:p>
        </p:txBody>
      </p:sp>
    </p:spTree>
    <p:extLst>
      <p:ext uri="{BB962C8B-B14F-4D97-AF65-F5344CB8AC3E}">
        <p14:creationId xmlns:p14="http://schemas.microsoft.com/office/powerpoint/2010/main" val="757621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1354" y="182880"/>
            <a:ext cx="10660915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partisans de Lavoisier : communautés et groupes de pression</a:t>
            </a: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Claude-Louis Berthollet (1748-1822)</a:t>
            </a:r>
          </a:p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Antoine-François Fourcroy (1755-1809)</a:t>
            </a:r>
          </a:p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Louis-Bernard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Guyton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Morveau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(1737-1816)</a:t>
            </a:r>
          </a:p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Pierre-Auguste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Adet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(1763-1834)</a:t>
            </a:r>
          </a:p>
          <a:p>
            <a:pPr marL="114300" indent="0">
              <a:buNone/>
            </a:pP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fr-FR" sz="2800" dirty="0"/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A71448-83C7-3046-958C-37FDBA281FE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1811" y="3096964"/>
            <a:ext cx="5250766" cy="330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12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5D4ACF-A60D-614D-B8EB-56BBBAE85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F16550-CCAC-7E47-A378-4A2E56948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74638"/>
            <a:ext cx="10160000" cy="6126162"/>
          </a:xfrm>
        </p:spPr>
        <p:txBody>
          <a:bodyPr/>
          <a:lstStyle/>
          <a:p>
            <a:pPr marL="114300" indent="0">
              <a:buNone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Spectacle de la preuve, témoins et publication : stratégie de la prudence</a:t>
            </a:r>
          </a:p>
          <a:p>
            <a:pPr marL="114300" indent="0" algn="just">
              <a:buNone/>
            </a:pP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1783-1787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expériences sur la composition/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recomposiution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l’eau (oxygène et hydrogène – gaze découvert par Henry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Canvendish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Principe de </a:t>
            </a:r>
            <a:r>
              <a:rPr lang="fr-F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conservation de la matière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matière change d’état mais les éléments qui la composent restent identiques du début à la fin de la réaction chimique.</a:t>
            </a:r>
          </a:p>
          <a:p>
            <a:pPr marL="114300" indent="0" algn="just"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DB3B036-BF0B-3F41-980A-01837C746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616465"/>
            <a:ext cx="3624544" cy="25855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A0D07D-F303-624F-AE1E-3353848A8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708" y="2586548"/>
            <a:ext cx="4261215" cy="200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4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8376C8-3B0C-4437-BA16-20DAFE204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Imprimés et stratégies de publication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6F00D7-7271-4240-9FDE-1D3E02A32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sz="2400" b="1" dirty="0">
                <a:latin typeface="Times New Roman"/>
                <a:cs typeface="Times New Roman"/>
              </a:rPr>
              <a:t>1787</a:t>
            </a:r>
            <a:r>
              <a:rPr lang="fr-FR" sz="2400" dirty="0">
                <a:latin typeface="Times New Roman"/>
                <a:cs typeface="Times New Roman"/>
              </a:rPr>
              <a:t> : </a:t>
            </a:r>
            <a:r>
              <a:rPr lang="fr-FR" sz="2400" i="1" dirty="0">
                <a:latin typeface="Times New Roman"/>
                <a:cs typeface="Times New Roman"/>
              </a:rPr>
              <a:t>Méthode de nomenclature proposée par MM. Moreau, Lavoisier, Berthollet et Fourcroy</a:t>
            </a:r>
            <a:endParaRPr lang="fr-FR" sz="2400" dirty="0">
              <a:latin typeface="Times New Roman"/>
              <a:cs typeface="Times New Roman"/>
            </a:endParaRPr>
          </a:p>
          <a:p>
            <a:pPr algn="just"/>
            <a:r>
              <a:rPr lang="fr-FR" sz="2400" b="1" dirty="0">
                <a:latin typeface="Times New Roman"/>
                <a:cs typeface="Times New Roman"/>
              </a:rPr>
              <a:t>1788</a:t>
            </a:r>
            <a:r>
              <a:rPr lang="fr-FR" sz="2400" dirty="0">
                <a:latin typeface="Times New Roman"/>
                <a:cs typeface="Times New Roman"/>
              </a:rPr>
              <a:t> : Traduction et réfutation de Richard </a:t>
            </a:r>
            <a:r>
              <a:rPr lang="fr-FR" sz="2400" dirty="0" err="1">
                <a:latin typeface="Times New Roman"/>
                <a:cs typeface="Times New Roman"/>
              </a:rPr>
              <a:t>Kirwan</a:t>
            </a:r>
            <a:r>
              <a:rPr lang="fr-FR" sz="2400" dirty="0">
                <a:latin typeface="Times New Roman"/>
                <a:cs typeface="Times New Roman"/>
              </a:rPr>
              <a:t>, </a:t>
            </a:r>
            <a:r>
              <a:rPr lang="fr-FR" sz="2400" i="1" dirty="0">
                <a:latin typeface="Times New Roman"/>
                <a:cs typeface="Times New Roman"/>
              </a:rPr>
              <a:t>A Essay on </a:t>
            </a:r>
            <a:r>
              <a:rPr lang="fr-FR" sz="2400" i="1" dirty="0" err="1">
                <a:latin typeface="Times New Roman"/>
                <a:cs typeface="Times New Roman"/>
              </a:rPr>
              <a:t>Phlogiston</a:t>
            </a:r>
            <a:r>
              <a:rPr lang="fr-FR" sz="2400" dirty="0">
                <a:latin typeface="Times New Roman"/>
                <a:cs typeface="Times New Roman"/>
              </a:rPr>
              <a:t> (1784) &amp; Caisse d’Escompte.</a:t>
            </a:r>
          </a:p>
          <a:p>
            <a:r>
              <a:rPr lang="fr-FR" sz="2400" b="1" dirty="0">
                <a:latin typeface="Times New Roman"/>
                <a:cs typeface="Times New Roman"/>
              </a:rPr>
              <a:t>1789</a:t>
            </a:r>
            <a:r>
              <a:rPr lang="fr-FR" sz="2400" dirty="0">
                <a:latin typeface="Times New Roman"/>
                <a:cs typeface="Times New Roman"/>
              </a:rPr>
              <a:t> : </a:t>
            </a:r>
            <a:r>
              <a:rPr lang="fr-FR" sz="2400" i="1" dirty="0">
                <a:latin typeface="Times New Roman"/>
                <a:cs typeface="Times New Roman"/>
              </a:rPr>
              <a:t>Annales de chimie </a:t>
            </a:r>
            <a:r>
              <a:rPr lang="fr-FR" sz="2400" dirty="0">
                <a:latin typeface="Times New Roman"/>
                <a:cs typeface="Times New Roman"/>
              </a:rPr>
              <a:t>: premier périodique de chimie</a:t>
            </a:r>
            <a:endParaRPr lang="fr-FR" sz="2400" i="1" dirty="0">
              <a:latin typeface="Times New Roman"/>
              <a:cs typeface="Times New Roman"/>
            </a:endParaRPr>
          </a:p>
          <a:p>
            <a:pPr marL="114300" indent="0">
              <a:buNone/>
            </a:pPr>
            <a:r>
              <a:rPr lang="fr-FR" sz="2400" i="1" dirty="0">
                <a:latin typeface="Times New Roman"/>
                <a:cs typeface="Times New Roman"/>
              </a:rPr>
              <a:t>Traité élémentaire de chimie présenté dans un ordre </a:t>
            </a:r>
          </a:p>
          <a:p>
            <a:pPr marL="114300" indent="0">
              <a:buNone/>
            </a:pPr>
            <a:r>
              <a:rPr lang="fr-FR" sz="2400" i="1" dirty="0">
                <a:latin typeface="Times New Roman"/>
                <a:cs typeface="Times New Roman"/>
              </a:rPr>
              <a:t>nouveau et d’après les découvertes nouvelles</a:t>
            </a:r>
            <a:r>
              <a:rPr lang="fr-FR" sz="2400" dirty="0">
                <a:latin typeface="Times New Roman"/>
                <a:cs typeface="Times New Roman"/>
              </a:rPr>
              <a:t>, Paris, 1789.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2AB205-8F01-4940-826A-651659C9C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2521" y="3183552"/>
            <a:ext cx="2504440" cy="339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15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Partie III. </a:t>
            </a:r>
            <a:r>
              <a:rPr lang="fr-F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Succès et critiques de la « nouvelle chimie »</a:t>
            </a:r>
            <a:br>
              <a:rPr lang="fr-F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2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Les circuits de diffusion </a:t>
            </a:r>
          </a:p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académies de province (académie de Dijon) ; les sociétés savantes ; les enseignements…</a:t>
            </a:r>
          </a:p>
          <a:p>
            <a:pPr marL="114300" indent="0">
              <a:buNone/>
            </a:pPr>
            <a:endParaRPr lang="fr-FR" sz="2800" dirty="0"/>
          </a:p>
          <a:p>
            <a:pPr marL="114300" indent="0" algn="just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l’avant-garde chimiste à la construction des « publics ».</a:t>
            </a:r>
          </a:p>
          <a:p>
            <a:pPr marL="11430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</a:t>
            </a:r>
            <a:r>
              <a:rPr lang="fr-FR" sz="2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Perkins,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Chemistry Courses, the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Parisian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Chemical World and the Chemical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Revolution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1770-1790 »,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https://www.euchems.eu/wp-content/uploads/2015/08/14-Perkins_.pdf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89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84AB88-0A03-4B57-802D-14651F9AD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B2D8FA-4613-484D-906D-40BDABFDE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front des adversaires de Lavoisier</a:t>
            </a:r>
          </a:p>
          <a:p>
            <a:pPr marL="114300" indent="0">
              <a:buNone/>
            </a:pPr>
            <a:endParaRPr lang="fr-FR" sz="2400" dirty="0">
              <a:latin typeface="Garamond" panose="02020404030301010803" pitchFamily="18" charset="0"/>
            </a:endParaRPr>
          </a:p>
          <a:p>
            <a:pPr marL="114300" indent="0">
              <a:buNone/>
            </a:pPr>
            <a: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Hostilité des chimistes consacrés.</a:t>
            </a:r>
          </a:p>
          <a:p>
            <a:pPr marL="114300" indent="0">
              <a:buNone/>
            </a:pPr>
            <a:r>
              <a:rPr lang="fr-FR" sz="2400" dirty="0">
                <a:latin typeface="Garamond" panose="02020404030301010803" pitchFamily="18" charset="0"/>
                <a:cs typeface="Times New Roman"/>
              </a:rPr>
              <a:t>Jean-Claude </a:t>
            </a:r>
            <a:r>
              <a:rPr lang="fr-FR" sz="2400" dirty="0" err="1">
                <a:latin typeface="Garamond" panose="02020404030301010803" pitchFamily="18" charset="0"/>
                <a:cs typeface="Times New Roman"/>
              </a:rPr>
              <a:t>Delametherie</a:t>
            </a:r>
            <a:r>
              <a:rPr lang="fr-FR" sz="2400" dirty="0">
                <a:latin typeface="Garamond" panose="02020404030301010803" pitchFamily="18" charset="0"/>
                <a:cs typeface="Times New Roman"/>
              </a:rPr>
              <a:t> et le </a:t>
            </a:r>
            <a:r>
              <a:rPr lang="fr-FR" sz="2400" i="1" dirty="0">
                <a:latin typeface="Garamond" panose="02020404030301010803" pitchFamily="18" charset="0"/>
                <a:cs typeface="Times New Roman"/>
              </a:rPr>
              <a:t>Journal de Physique</a:t>
            </a:r>
          </a:p>
          <a:p>
            <a:pPr marL="114300" indent="0">
              <a:buNone/>
            </a:pPr>
            <a:r>
              <a:rPr lang="fr-FR" sz="2400" dirty="0">
                <a:solidFill>
                  <a:srgbClr val="000000"/>
                </a:solidFill>
                <a:latin typeface="Garamond" panose="02020404030301010803" pitchFamily="18" charset="0"/>
                <a:cs typeface="Times New Roman"/>
              </a:rPr>
              <a:t>Jean-Paul Marat (1743-1793).</a:t>
            </a:r>
          </a:p>
          <a:p>
            <a:pPr marL="114300" indent="0">
              <a:buNone/>
            </a:pPr>
            <a:r>
              <a:rPr lang="fr-FR" sz="2400" dirty="0">
                <a:solidFill>
                  <a:srgbClr val="000000"/>
                </a:solidFill>
                <a:latin typeface="Garamond" panose="02020404030301010803" pitchFamily="18" charset="0"/>
                <a:cs typeface="Times New Roman"/>
              </a:rPr>
              <a:t>Les « </a:t>
            </a:r>
            <a:r>
              <a:rPr lang="fr-FR" sz="2400" dirty="0" err="1">
                <a:solidFill>
                  <a:srgbClr val="000000"/>
                </a:solidFill>
                <a:latin typeface="Garamond" panose="02020404030301010803" pitchFamily="18" charset="0"/>
                <a:cs typeface="Times New Roman"/>
              </a:rPr>
              <a:t>mesméristes</a:t>
            </a:r>
            <a:r>
              <a:rPr lang="fr-FR" sz="2400" dirty="0">
                <a:solidFill>
                  <a:srgbClr val="000000"/>
                </a:solidFill>
                <a:latin typeface="Garamond" panose="02020404030301010803" pitchFamily="18" charset="0"/>
                <a:cs typeface="Times New Roman"/>
              </a:rPr>
              <a:t> ». Franz-Anton Mesmer (1734-1815).</a:t>
            </a:r>
          </a:p>
          <a:p>
            <a:pPr marL="114300" indent="0">
              <a:buNone/>
            </a:pPr>
            <a:r>
              <a:rPr lang="fr-FR" sz="2400" dirty="0">
                <a:solidFill>
                  <a:srgbClr val="000000"/>
                </a:solidFill>
                <a:latin typeface="Garamond" panose="02020404030301010803" pitchFamily="18" charset="0"/>
                <a:cs typeface="Times New Roman"/>
              </a:rPr>
              <a:t>Les Parisiens… hostiles au Mur des Fermiers généraux (1787)</a:t>
            </a:r>
          </a:p>
          <a:p>
            <a:pPr marL="11430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3323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b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Lavoisier, un savant d’Ancien Régime consacré par la Révolution française…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4320" y="2179320"/>
            <a:ext cx="10495280" cy="422148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fr-FR" dirty="0">
                <a:latin typeface="Times" pitchFamily="2" charset="0"/>
              </a:rPr>
              <a:t>Une cheville ouvrière de la Nation :</a:t>
            </a:r>
          </a:p>
          <a:p>
            <a:pPr algn="just"/>
            <a:r>
              <a:rPr lang="fr-FR" b="1" dirty="0">
                <a:latin typeface="Times" pitchFamily="2" charset="0"/>
              </a:rPr>
              <a:t>juin 1789</a:t>
            </a:r>
            <a:r>
              <a:rPr lang="fr-FR" dirty="0">
                <a:latin typeface="Times" pitchFamily="2" charset="0"/>
              </a:rPr>
              <a:t> : Lavoisier (député suppléant à la Constituante) et membre de diverses comités parlementaires (réforme de la fiscalité ; unification des poids et mesures ; cartographie administrative…).</a:t>
            </a:r>
          </a:p>
          <a:p>
            <a:pPr algn="just"/>
            <a:r>
              <a:rPr lang="fr-FR" b="1" dirty="0">
                <a:latin typeface="Times" pitchFamily="2" charset="0"/>
              </a:rPr>
              <a:t>1790</a:t>
            </a:r>
            <a:r>
              <a:rPr lang="fr-FR" dirty="0">
                <a:latin typeface="Times" pitchFamily="2" charset="0"/>
              </a:rPr>
              <a:t> : membre de la Société de 1789 (aux côtés de La Fayette)</a:t>
            </a:r>
          </a:p>
          <a:p>
            <a:r>
              <a:rPr lang="fr-FR" b="1" dirty="0">
                <a:latin typeface="Times" pitchFamily="2" charset="0"/>
              </a:rPr>
              <a:t>8 août 1793 </a:t>
            </a:r>
            <a:r>
              <a:rPr lang="fr-FR" dirty="0">
                <a:latin typeface="Times" pitchFamily="2" charset="0"/>
              </a:rPr>
              <a:t>: suppression de l’Académie des sciences par la Convention nationale</a:t>
            </a:r>
          </a:p>
          <a:p>
            <a:pPr marL="114300" indent="0">
              <a:buNone/>
            </a:pPr>
            <a:endParaRPr lang="fr-FR" dirty="0">
              <a:latin typeface="Times" pitchFamily="2" charset="0"/>
            </a:endParaRPr>
          </a:p>
          <a:p>
            <a:pPr marL="114300" indent="0">
              <a:buNone/>
            </a:pPr>
            <a:endParaRPr lang="fr-FR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59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E4C5C-F8DB-5647-9978-AAA88AC0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5BDA50-5D09-AD49-AA23-F786D3725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fr-FR" b="1" dirty="0">
                <a:latin typeface="Times" pitchFamily="2" charset="0"/>
              </a:rPr>
              <a:t>Procès et exécution</a:t>
            </a:r>
          </a:p>
          <a:p>
            <a:r>
              <a:rPr lang="fr-FR" dirty="0">
                <a:latin typeface="Times" pitchFamily="2" charset="0"/>
              </a:rPr>
              <a:t>8 mai 1794 : procès et exécution de Lavoisier (« ex-noble de la ci-devant Académie des sciences, député suppléant de l’Assemblée constituante, ex-fermier général demeurant à Paris ») et de 28 fermiers généraux - Confiscation de son laboratoire</a:t>
            </a:r>
          </a:p>
          <a:p>
            <a:pPr marL="114300" indent="0" algn="just">
              <a:buNone/>
            </a:pPr>
            <a:r>
              <a:rPr lang="fr-FR" dirty="0">
                <a:latin typeface="Times" pitchFamily="2" charset="0"/>
              </a:rPr>
              <a:t>«</a:t>
            </a:r>
            <a:r>
              <a:rPr lang="fr-FR" dirty="0">
                <a:solidFill>
                  <a:srgbClr val="FF0000"/>
                </a:solidFill>
                <a:latin typeface="Times" pitchFamily="2" charset="0"/>
              </a:rPr>
              <a:t> complot, contre le Peuple français</a:t>
            </a:r>
            <a:r>
              <a:rPr lang="fr-FR" dirty="0">
                <a:latin typeface="Times" pitchFamily="2" charset="0"/>
              </a:rPr>
              <a:t>, tendant à favoriser de tous les moyens possibles le succès des ennemis de la France ; notamment, en exerçant toute espèce d’exactions et de concussions sur le peuple français, en mêlant au tabac de l’eau et des ingrédients nuisibles à la santé des citoyens qui en faisait usage ; […] en retenant dans les mains des fonds qui devaient être versés au Trésor national, pour enlever à la nation des sommes immenses et nécessaires à la guerre contre les despotes coalisés contre la République et les fournir à ces derniers ». </a:t>
            </a:r>
            <a:r>
              <a:rPr lang="fr-FR" i="1" dirty="0">
                <a:latin typeface="Times" pitchFamily="2" charset="0"/>
              </a:rPr>
              <a:t>Œuvres de Lavoisier</a:t>
            </a:r>
            <a:r>
              <a:rPr lang="fr-FR" dirty="0">
                <a:latin typeface="Times" pitchFamily="2" charset="0"/>
              </a:rPr>
              <a:t>, p. 448.</a:t>
            </a:r>
          </a:p>
          <a:p>
            <a:pPr marL="11430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0963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C56ED0-FCCE-3E41-ABAD-53A4B0E32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1361580-029A-DD44-B1A0-9E2889F4B1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0" y="274638"/>
            <a:ext cx="3251200" cy="4191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270AF1-09AC-2F48-9D3C-471641F437DF}"/>
              </a:ext>
            </a:extLst>
          </p:cNvPr>
          <p:cNvSpPr/>
          <p:nvPr/>
        </p:nvSpPr>
        <p:spPr>
          <a:xfrm>
            <a:off x="304800" y="2690336"/>
            <a:ext cx="7086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 algn="just">
              <a:buNone/>
            </a:pPr>
            <a:r>
              <a:rPr lang="fr-FR" sz="2400" b="1" dirty="0">
                <a:latin typeface="Times" pitchFamily="2" charset="0"/>
              </a:rPr>
              <a:t>Héros et martyr</a:t>
            </a:r>
          </a:p>
          <a:p>
            <a:pPr marL="114300" indent="0" algn="just">
              <a:buNone/>
            </a:pPr>
            <a:endParaRPr lang="fr-FR" sz="2400" dirty="0">
              <a:latin typeface="Times" pitchFamily="2" charset="0"/>
            </a:endParaRPr>
          </a:p>
          <a:p>
            <a:pPr marL="114300" indent="0" algn="just">
              <a:buNone/>
            </a:pPr>
            <a:r>
              <a:rPr lang="fr-FR" sz="2400" dirty="0">
                <a:latin typeface="Times" pitchFamily="2" charset="0"/>
              </a:rPr>
              <a:t>1794-1795 : Lavoisier, martyr et héros de la république (« l’invention de la Terreur » : « La Révolution n’a pas besoin de savants », </a:t>
            </a:r>
            <a:r>
              <a:rPr lang="fr-FR" sz="2400" dirty="0" err="1">
                <a:latin typeface="Times" pitchFamily="2" charset="0"/>
              </a:rPr>
              <a:t>Coffinhal</a:t>
            </a:r>
            <a:r>
              <a:rPr lang="fr-FR" sz="2400" dirty="0">
                <a:latin typeface="Times" pitchFamily="2" charset="0"/>
              </a:rPr>
              <a:t>)</a:t>
            </a:r>
          </a:p>
          <a:p>
            <a:pPr marL="114300" indent="0" algn="just">
              <a:buNone/>
            </a:pPr>
            <a:endParaRPr lang="fr-FR" sz="2400" dirty="0">
              <a:latin typeface="Times" pitchFamily="2" charset="0"/>
            </a:endParaRPr>
          </a:p>
          <a:p>
            <a:pPr marL="114300" indent="0" algn="just">
              <a:buNone/>
            </a:pPr>
            <a:r>
              <a:rPr lang="fr-FR" sz="2400" dirty="0">
                <a:latin typeface="Times" pitchFamily="2" charset="0"/>
              </a:rPr>
              <a:t>1797-1800 : publication des œuvres et la construction de la « révolution chimique »</a:t>
            </a:r>
          </a:p>
        </p:txBody>
      </p:sp>
    </p:spTree>
    <p:extLst>
      <p:ext uri="{BB962C8B-B14F-4D97-AF65-F5344CB8AC3E}">
        <p14:creationId xmlns:p14="http://schemas.microsoft.com/office/powerpoint/2010/main" val="70150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20" y="10"/>
            <a:ext cx="4639713" cy="6857990"/>
          </a:xfrm>
          <a:prstGeom prst="rect">
            <a:avLst/>
          </a:prstGeom>
        </p:spPr>
      </p:pic>
      <p:sp>
        <p:nvSpPr>
          <p:cNvPr id="8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9733" y="0"/>
            <a:ext cx="7552267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Air(s), gaz... De la pneumatique à la science spectaculaire.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69940" y="2322576"/>
            <a:ext cx="6172200" cy="3858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Marie </a:t>
            </a:r>
            <a:r>
              <a:rPr lang="fr-FR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Thébaud-Sorger</a:t>
            </a: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sz="24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aérostation</a:t>
            </a:r>
            <a:r>
              <a:rPr lang="fr-FR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au temps des </a:t>
            </a:r>
            <a:r>
              <a:rPr lang="fr-FR" sz="24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Lumières</a:t>
            </a:r>
            <a:r>
              <a:rPr lang="fr-FR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Rennes, PUR, 2009.</a:t>
            </a:r>
          </a:p>
          <a:p>
            <a:pPr marL="0" indent="0">
              <a:buNone/>
            </a:pPr>
            <a:endParaRPr lang="fr-FR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Joseph-Michel &amp; Jacques-Etienne Montgolfier 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Jacques Alexandre Charles (1746-1823)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Jean-François </a:t>
            </a:r>
            <a:r>
              <a:rPr lang="fr-FR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Pilâtre</a:t>
            </a: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fr-FR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Rozier</a:t>
            </a: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(1754-1787)</a:t>
            </a:r>
          </a:p>
        </p:txBody>
      </p:sp>
    </p:spTree>
    <p:extLst>
      <p:ext uri="{BB962C8B-B14F-4D97-AF65-F5344CB8AC3E}">
        <p14:creationId xmlns:p14="http://schemas.microsoft.com/office/powerpoint/2010/main" val="244470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8" name="Straight Connector 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fr-FR" b="1" dirty="0">
                <a:latin typeface="Times New Roman"/>
                <a:cs typeface="Times New Roman"/>
              </a:rPr>
              <a:t>Partie I. L’étude de l’air : pneumatique et </a:t>
            </a:r>
            <a:r>
              <a:rPr lang="fr-FR" b="1" dirty="0" err="1">
                <a:latin typeface="Times New Roman"/>
                <a:cs typeface="Times New Roman"/>
              </a:rPr>
              <a:t>susbstances</a:t>
            </a:r>
            <a:endParaRPr lang="fr-FR" b="1" dirty="0">
              <a:latin typeface="Times New Roman"/>
              <a:cs typeface="Times New Roman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65431" y="2438400"/>
            <a:ext cx="6248669" cy="37854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1. Georg Ernest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Stahl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(1660-1734) et le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Phlogistique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William Cullen (1710-1790)</a:t>
            </a:r>
          </a:p>
          <a:p>
            <a:pPr marL="0" indent="0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François-Gabriel Rouelle (1703-1770)</a:t>
            </a:r>
          </a:p>
          <a:p>
            <a:pPr marL="0" indent="0"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Henry Cavendish (1731-1810)</a:t>
            </a:r>
          </a:p>
        </p:txBody>
      </p:sp>
    </p:spTree>
    <p:extLst>
      <p:ext uri="{BB962C8B-B14F-4D97-AF65-F5344CB8AC3E}">
        <p14:creationId xmlns:p14="http://schemas.microsoft.com/office/powerpoint/2010/main" val="121845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838200" y="1825625"/>
            <a:ext cx="9973804" cy="4100338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7" name="Image 6" descr="Réaction-combus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988" y="0"/>
            <a:ext cx="11215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21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9560" y="1288763"/>
            <a:ext cx="1141076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Joseph Priestley (1733-1804) et l’air de la réforme politique</a:t>
            </a:r>
          </a:p>
          <a:p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1774 : découverte de l’« air déphlogistiqué » </a:t>
            </a:r>
            <a:r>
              <a:rPr lang="fr-FR" sz="2800" dirty="0"/>
              <a:t>(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oxygène)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Jeremy Bentham (1748-1832)</a:t>
            </a: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Edimbourg : Erasmus Darwin, Thomas Beddoes.</a:t>
            </a: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Eudiomètre de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Marsilio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Landriani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(1751-1815).</a:t>
            </a: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Alessandro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Verri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(1741-1816) – 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fr-FR" sz="2800" i="1" dirty="0" err="1">
                <a:latin typeface="Times New Roman" pitchFamily="18" charset="0"/>
                <a:cs typeface="Times New Roman" pitchFamily="18" charset="0"/>
              </a:rPr>
              <a:t>Caffè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(1764).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Chimie et « patriotismes » : changer d’air pour changer</a:t>
            </a: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société.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143" y="3554781"/>
            <a:ext cx="2091109" cy="287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49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199" y="963877"/>
            <a:ext cx="8361774" cy="2113065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000000"/>
                </a:solidFill>
                <a:latin typeface="Times New Roman"/>
                <a:cs typeface="Times New Roman"/>
              </a:rPr>
              <a:t>Partie II. </a:t>
            </a:r>
            <a:br>
              <a:rPr lang="fr-FR" b="1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fr-FR" b="1" dirty="0">
                <a:solidFill>
                  <a:srgbClr val="000000"/>
                </a:solidFill>
                <a:latin typeface="Times New Roman"/>
                <a:cs typeface="Times New Roman"/>
              </a:rPr>
              <a:t>Lavoisier et les conditions de la « nouvelle chimie 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fr-FR" sz="2200" dirty="0"/>
          </a:p>
          <a:p>
            <a:pPr marL="0" indent="0">
              <a:lnSpc>
                <a:spcPct val="80000"/>
              </a:lnSpc>
              <a:buNone/>
            </a:pPr>
            <a:endParaRPr lang="fr-FR" sz="2200" i="1" dirty="0"/>
          </a:p>
        </p:txBody>
      </p:sp>
    </p:spTree>
    <p:extLst>
      <p:ext uri="{BB962C8B-B14F-4D97-AF65-F5344CB8AC3E}">
        <p14:creationId xmlns:p14="http://schemas.microsoft.com/office/powerpoint/2010/main" val="146045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828" y="586741"/>
            <a:ext cx="108977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1. Antoine-Laurent de Lavoisier (1743-1794). Science, argent et noblesse… une </a:t>
            </a:r>
            <a:r>
              <a:rPr lang="fr-FR" sz="3600" b="1" i="1" dirty="0" err="1">
                <a:solidFill>
                  <a:srgbClr val="000000"/>
                </a:solidFill>
                <a:latin typeface="Times New Roman"/>
                <a:cs typeface="Times New Roman"/>
              </a:rPr>
              <a:t>success</a:t>
            </a:r>
            <a:r>
              <a:rPr lang="fr-FR" sz="36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story.</a:t>
            </a:r>
            <a:endParaRPr lang="fr-FR" sz="36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/>
            <a:endParaRPr lang="fr-FR" sz="2800" dirty="0">
              <a:latin typeface="Times New Roman"/>
              <a:cs typeface="Times New Roman"/>
            </a:endParaRPr>
          </a:p>
          <a:p>
            <a:pPr algn="just"/>
            <a:r>
              <a:rPr lang="fr-FR" sz="2800" dirty="0">
                <a:latin typeface="Times New Roman"/>
                <a:cs typeface="Times New Roman"/>
              </a:rPr>
              <a:t>Jean-Etienne Guettard – Atlas minéralogique de la France</a:t>
            </a:r>
          </a:p>
          <a:p>
            <a:pPr algn="just"/>
            <a:r>
              <a:rPr lang="fr-FR" sz="2800" b="1" dirty="0">
                <a:latin typeface="Times New Roman"/>
                <a:cs typeface="Times New Roman"/>
              </a:rPr>
              <a:t>1761-1762 :</a:t>
            </a:r>
            <a:r>
              <a:rPr lang="fr-FR" sz="2800" dirty="0">
                <a:latin typeface="Times New Roman"/>
                <a:cs typeface="Times New Roman"/>
              </a:rPr>
              <a:t> concours académiques (Besançon, Amiens)</a:t>
            </a:r>
            <a:endParaRPr lang="fr-FR" sz="2800" b="1" dirty="0">
              <a:latin typeface="Times New Roman"/>
              <a:cs typeface="Times New Roman"/>
            </a:endParaRPr>
          </a:p>
          <a:p>
            <a:pPr algn="just"/>
            <a:r>
              <a:rPr lang="fr-FR" sz="2800" b="1" dirty="0">
                <a:latin typeface="Times New Roman"/>
                <a:cs typeface="Times New Roman"/>
              </a:rPr>
              <a:t>1768</a:t>
            </a:r>
            <a:r>
              <a:rPr lang="fr-FR" sz="2800" dirty="0">
                <a:latin typeface="Times New Roman"/>
                <a:cs typeface="Times New Roman"/>
              </a:rPr>
              <a:t> (25 ans) : Elu comme adjoint surnuméraire puis adjoint (1769) chimiste à l’Académie royale des sciences &amp; </a:t>
            </a:r>
            <a:r>
              <a:rPr lang="fr-FR" sz="2800" b="1" dirty="0">
                <a:latin typeface="Times New Roman"/>
                <a:cs typeface="Times New Roman"/>
              </a:rPr>
              <a:t>Ferme générale</a:t>
            </a:r>
            <a:r>
              <a:rPr lang="fr-FR" sz="2800" dirty="0">
                <a:latin typeface="Times New Roman"/>
                <a:cs typeface="Times New Roman"/>
              </a:rPr>
              <a:t>.</a:t>
            </a:r>
          </a:p>
          <a:p>
            <a:pPr algn="just"/>
            <a:r>
              <a:rPr lang="fr-FR" sz="2800" dirty="0">
                <a:latin typeface="Times New Roman"/>
                <a:cs typeface="Times New Roman"/>
              </a:rPr>
              <a:t>Mariage avec Marie-Anne </a:t>
            </a:r>
            <a:r>
              <a:rPr lang="fr-FR" sz="2800" dirty="0" err="1">
                <a:latin typeface="Times New Roman"/>
                <a:cs typeface="Times New Roman"/>
              </a:rPr>
              <a:t>Paulze</a:t>
            </a:r>
            <a:r>
              <a:rPr lang="fr-FR" sz="2800" dirty="0">
                <a:latin typeface="Times New Roman"/>
                <a:cs typeface="Times New Roman"/>
              </a:rPr>
              <a:t>, fille de Jacques </a:t>
            </a:r>
            <a:r>
              <a:rPr lang="fr-FR" sz="2800" dirty="0" err="1">
                <a:latin typeface="Times New Roman"/>
                <a:cs typeface="Times New Roman"/>
              </a:rPr>
              <a:t>Paulze</a:t>
            </a:r>
            <a:endParaRPr lang="fr-FR" sz="2800" dirty="0">
              <a:latin typeface="Times New Roman"/>
              <a:cs typeface="Times New Roman"/>
            </a:endParaRPr>
          </a:p>
          <a:p>
            <a:pPr algn="just"/>
            <a:r>
              <a:rPr lang="fr-FR" sz="2800" b="1" dirty="0">
                <a:latin typeface="Times New Roman"/>
                <a:cs typeface="Times New Roman"/>
              </a:rPr>
              <a:t>1772</a:t>
            </a:r>
            <a:r>
              <a:rPr lang="fr-FR" sz="2800" dirty="0">
                <a:latin typeface="Times New Roman"/>
                <a:cs typeface="Times New Roman"/>
              </a:rPr>
              <a:t> : Accession à la noblesse. Associé à l’Académie</a:t>
            </a:r>
          </a:p>
          <a:p>
            <a:pPr algn="just"/>
            <a:r>
              <a:rPr lang="fr-FR" sz="2800" b="1" dirty="0">
                <a:latin typeface="Times New Roman"/>
                <a:cs typeface="Times New Roman"/>
              </a:rPr>
              <a:t>1774</a:t>
            </a:r>
            <a:r>
              <a:rPr lang="fr-FR" sz="2800" dirty="0">
                <a:latin typeface="Times New Roman"/>
                <a:cs typeface="Times New Roman"/>
              </a:rPr>
              <a:t> : rencontre avec Priestley à Paris : expérience sur la combustion. Lavoisier désigne par le nom « d’air vital » (« air déphlogistiqué » de Priestley) un gaz présent en permanence dans l’air (oxygène en 1779)</a:t>
            </a:r>
            <a:endParaRPr lang="fr-FR"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2883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2. Le « système » Lavoisier. Patronages et protections.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sz="2400" b="1" dirty="0">
                <a:latin typeface="Times New Roman"/>
                <a:cs typeface="Times New Roman"/>
              </a:rPr>
              <a:t>1774 </a:t>
            </a:r>
            <a:r>
              <a:rPr lang="fr-FR" sz="2400" dirty="0">
                <a:latin typeface="Times New Roman"/>
                <a:cs typeface="Times New Roman"/>
              </a:rPr>
              <a:t>: protégé de Turgot, Contrôleur général des Finances.</a:t>
            </a:r>
            <a:endParaRPr lang="fr-FR" sz="2400" b="1" dirty="0">
              <a:latin typeface="Times New Roman"/>
              <a:cs typeface="Times New Roman"/>
            </a:endParaRPr>
          </a:p>
          <a:p>
            <a:pPr algn="just"/>
            <a:r>
              <a:rPr lang="fr-FR" sz="2400" b="1" dirty="0">
                <a:latin typeface="Times New Roman"/>
                <a:cs typeface="Times New Roman"/>
              </a:rPr>
              <a:t>1775</a:t>
            </a:r>
            <a:r>
              <a:rPr lang="fr-FR" sz="2400" dirty="0">
                <a:latin typeface="Times New Roman"/>
                <a:cs typeface="Times New Roman"/>
              </a:rPr>
              <a:t> (32 ans) : directeur de la Régie des Poudres – installation au logement du Grand Arsenal (laboratoire-). Création de l’Ecole des Poudres.</a:t>
            </a:r>
          </a:p>
          <a:p>
            <a:pPr algn="just"/>
            <a:r>
              <a:rPr lang="fr-FR" sz="2400" b="1" dirty="0">
                <a:latin typeface="Times New Roman"/>
                <a:cs typeface="Times New Roman"/>
              </a:rPr>
              <a:t>1776</a:t>
            </a:r>
            <a:r>
              <a:rPr lang="fr-FR" sz="2400" dirty="0">
                <a:latin typeface="Times New Roman"/>
                <a:cs typeface="Times New Roman"/>
              </a:rPr>
              <a:t> : expérience sur la composition de l’air (</a:t>
            </a:r>
            <a:r>
              <a:rPr lang="fr-FR" sz="2400" dirty="0">
                <a:solidFill>
                  <a:srgbClr val="FF0000"/>
                </a:solidFill>
                <a:latin typeface="Times New Roman"/>
                <a:cs typeface="Times New Roman"/>
              </a:rPr>
              <a:t>azote et oxygène</a:t>
            </a:r>
            <a:r>
              <a:rPr lang="fr-FR" sz="2400" dirty="0">
                <a:latin typeface="Times New Roman"/>
                <a:cs typeface="Times New Roman"/>
              </a:rPr>
              <a:t>)</a:t>
            </a:r>
          </a:p>
          <a:p>
            <a:pPr algn="just"/>
            <a:endParaRPr lang="fr-FR" sz="2400" dirty="0">
              <a:latin typeface="Times New Roman"/>
              <a:cs typeface="Times New Roman"/>
            </a:endParaRPr>
          </a:p>
          <a:p>
            <a:pPr algn="just"/>
            <a:endParaRPr lang="fr-FR" sz="2400" dirty="0">
              <a:latin typeface="Times New Roman"/>
              <a:cs typeface="Times New Roman"/>
            </a:endParaRPr>
          </a:p>
          <a:p>
            <a:pPr algn="just"/>
            <a:r>
              <a:rPr lang="fr-FR" sz="2400" b="1" dirty="0">
                <a:latin typeface="Times New Roman"/>
                <a:cs typeface="Times New Roman"/>
              </a:rPr>
              <a:t>1777 </a:t>
            </a:r>
            <a:r>
              <a:rPr lang="fr-FR" sz="2400" dirty="0">
                <a:latin typeface="Times New Roman"/>
                <a:cs typeface="Times New Roman"/>
              </a:rPr>
              <a:t>: Collaboration avec Pierre Joseph Macquer (1718-1785).</a:t>
            </a:r>
          </a:p>
          <a:p>
            <a:pPr marL="114300" indent="0" algn="just">
              <a:buNone/>
            </a:pPr>
            <a:r>
              <a:rPr lang="fr-FR" sz="2400" dirty="0">
                <a:latin typeface="Times New Roman"/>
                <a:cs typeface="Times New Roman"/>
              </a:rPr>
              <a:t>Travaux sur la respiration (combustion)</a:t>
            </a:r>
          </a:p>
          <a:p>
            <a:pPr algn="just"/>
            <a:r>
              <a:rPr lang="fr-FR" sz="2400" b="1" dirty="0">
                <a:latin typeface="Times New Roman"/>
                <a:cs typeface="Times New Roman"/>
              </a:rPr>
              <a:t>1778</a:t>
            </a:r>
            <a:r>
              <a:rPr lang="fr-FR" sz="2400" dirty="0">
                <a:latin typeface="Times New Roman"/>
                <a:cs typeface="Times New Roman"/>
              </a:rPr>
              <a:t> : propriétaire d’un vaste domaine dans la Beauce (Essonne) (recherches agronomiques : production du salpêtre)</a:t>
            </a:r>
          </a:p>
          <a:p>
            <a:pPr algn="just"/>
            <a:endParaRPr lang="fr-FR" sz="2400" dirty="0">
              <a:latin typeface="Times New Roman"/>
              <a:cs typeface="Times New Roman"/>
            </a:endParaRP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999DEF-9A1E-744B-B468-43F40597DE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9100" y="2522538"/>
            <a:ext cx="23876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9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021821" y="3812953"/>
            <a:ext cx="6571774" cy="21292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800" dirty="0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Marie-Anne </a:t>
            </a:r>
            <a:r>
              <a:rPr lang="en-US" sz="4800" dirty="0" err="1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Pierrette</a:t>
            </a:r>
            <a:r>
              <a:rPr lang="en-US" sz="4800" dirty="0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Paulze</a:t>
            </a:r>
            <a:r>
              <a:rPr lang="en-US" sz="4800" dirty="0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 (1758-1836)… </a:t>
            </a:r>
            <a:r>
              <a:rPr lang="en-US" sz="4800" dirty="0" err="1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une</a:t>
            </a:r>
            <a:r>
              <a:rPr lang="en-US" sz="4800" dirty="0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 femme </a:t>
            </a:r>
            <a:r>
              <a:rPr lang="en-US" sz="4800" dirty="0" err="1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savante</a:t>
            </a:r>
            <a:r>
              <a:rPr lang="en-US" sz="4800" dirty="0">
                <a:solidFill>
                  <a:schemeClr val="bg1"/>
                </a:solidFill>
                <a:latin typeface="Times" pitchFamily="2" charset="0"/>
                <a:ea typeface="+mj-ea"/>
                <a:cs typeface="+mj-cs"/>
              </a:rPr>
              <a:t>.</a:t>
            </a:r>
            <a:endParaRPr lang="en-US" sz="4800" kern="1200" dirty="0">
              <a:solidFill>
                <a:schemeClr val="bg1"/>
              </a:solidFill>
              <a:latin typeface="Times" pitchFamily="2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4800" kern="1200" dirty="0">
              <a:solidFill>
                <a:schemeClr val="bg1"/>
              </a:solidFill>
              <a:latin typeface="Times" pitchFamily="2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bg1"/>
                </a:solidFill>
                <a:latin typeface="Times" pitchFamily="2" charset="0"/>
                <a:ea typeface="+mj-ea"/>
                <a:cs typeface="Times New Roman"/>
              </a:rPr>
              <a:t>Jacques-Louis David, 1788 : “Portrait </a:t>
            </a:r>
            <a:r>
              <a:rPr lang="en-US" sz="2400" kern="1200" dirty="0" err="1">
                <a:solidFill>
                  <a:schemeClr val="bg1"/>
                </a:solidFill>
                <a:latin typeface="Times" pitchFamily="2" charset="0"/>
                <a:ea typeface="+mj-ea"/>
                <a:cs typeface="Times New Roman"/>
              </a:rPr>
              <a:t>d’Antoine</a:t>
            </a:r>
            <a:r>
              <a:rPr lang="en-US" sz="2400" kern="1200" dirty="0">
                <a:solidFill>
                  <a:schemeClr val="bg1"/>
                </a:solidFill>
                <a:latin typeface="Times" pitchFamily="2" charset="0"/>
                <a:ea typeface="+mj-ea"/>
                <a:cs typeface="Times New Roman"/>
              </a:rPr>
              <a:t>-Laurent Lavoisier et de </a:t>
            </a:r>
            <a:r>
              <a:rPr lang="en-US" sz="2400" kern="1200" dirty="0" err="1">
                <a:solidFill>
                  <a:schemeClr val="bg1"/>
                </a:solidFill>
                <a:latin typeface="Times" pitchFamily="2" charset="0"/>
                <a:ea typeface="+mj-ea"/>
                <a:cs typeface="Times New Roman"/>
              </a:rPr>
              <a:t>sa</a:t>
            </a:r>
            <a:r>
              <a:rPr lang="en-US" sz="2400" kern="1200" dirty="0">
                <a:solidFill>
                  <a:schemeClr val="bg1"/>
                </a:solidFill>
                <a:latin typeface="Times" pitchFamily="2" charset="0"/>
                <a:ea typeface="+mj-ea"/>
                <a:cs typeface="Times New Roman"/>
              </a:rPr>
              <a:t> femme”</a:t>
            </a:r>
          </a:p>
        </p:txBody>
      </p:sp>
    </p:spTree>
    <p:extLst>
      <p:ext uri="{BB962C8B-B14F-4D97-AF65-F5344CB8AC3E}">
        <p14:creationId xmlns:p14="http://schemas.microsoft.com/office/powerpoint/2010/main" val="3315990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jdacency">
  <a:themeElements>
    <a:clrScheme name="Ajd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jd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jd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Ajdacency.thmx</Template>
  <TotalTime>4857</TotalTime>
  <Words>1165</Words>
  <Application>Microsoft Macintosh PowerPoint</Application>
  <PresentationFormat>Grand écran</PresentationFormat>
  <Paragraphs>114</Paragraphs>
  <Slides>18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</vt:lpstr>
      <vt:lpstr>Garamond</vt:lpstr>
      <vt:lpstr>Times</vt:lpstr>
      <vt:lpstr>Times New Roman</vt:lpstr>
      <vt:lpstr>Ajdacency</vt:lpstr>
      <vt:lpstr>Antoine-Laurent Lavoisier et la « révolution » de la chimie </vt:lpstr>
      <vt:lpstr>Air(s), gaz... De la pneumatique à la science spectaculaire.</vt:lpstr>
      <vt:lpstr>Partie I. L’étude de l’air : pneumatique et susbstances</vt:lpstr>
      <vt:lpstr>Présentation PowerPoint</vt:lpstr>
      <vt:lpstr>Présentation PowerPoint</vt:lpstr>
      <vt:lpstr>Partie II.  Lavoisier et les conditions de la « nouvelle chimie »</vt:lpstr>
      <vt:lpstr>Présentation PowerPoint</vt:lpstr>
      <vt:lpstr>2. Le « système » Lavoisier. Patronages et protections.</vt:lpstr>
      <vt:lpstr>Présentation PowerPoint</vt:lpstr>
      <vt:lpstr>Un patron omniprésent et incontournable</vt:lpstr>
      <vt:lpstr>Présentation PowerPoint</vt:lpstr>
      <vt:lpstr>Présentation PowerPoint</vt:lpstr>
      <vt:lpstr>Imprimés et stratégies de publication</vt:lpstr>
      <vt:lpstr>Partie III. Succès et critiques de la « nouvelle chimie » </vt:lpstr>
      <vt:lpstr>Présentation PowerPoint</vt:lpstr>
      <vt:lpstr>Conclusion Lavoisier, un savant d’Ancien Régime consacré par la Révolution française…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Enjeux politiques et sociaux  de la « révolution chimique » au 18e siècle</dc:title>
  <dc:creator>CHAPPEY Jean-Luc</dc:creator>
  <cp:lastModifiedBy>Microsoft Office User</cp:lastModifiedBy>
  <cp:revision>41</cp:revision>
  <dcterms:created xsi:type="dcterms:W3CDTF">2017-01-07T18:49:32Z</dcterms:created>
  <dcterms:modified xsi:type="dcterms:W3CDTF">2025-12-02T17:49:00Z</dcterms:modified>
</cp:coreProperties>
</file>