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4" r:id="rId3"/>
    <p:sldId id="279" r:id="rId4"/>
    <p:sldId id="276" r:id="rId5"/>
    <p:sldId id="257" r:id="rId6"/>
    <p:sldId id="277" r:id="rId7"/>
    <p:sldId id="275" r:id="rId8"/>
    <p:sldId id="278" r:id="rId9"/>
    <p:sldId id="259" r:id="rId10"/>
    <p:sldId id="280" r:id="rId11"/>
    <p:sldId id="281" r:id="rId12"/>
    <p:sldId id="262" r:id="rId13"/>
    <p:sldId id="283" r:id="rId14"/>
    <p:sldId id="286" r:id="rId15"/>
    <p:sldId id="287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8"/>
    <p:restoredTop sz="94709"/>
  </p:normalViewPr>
  <p:slideViewPr>
    <p:cSldViewPr snapToGrid="0" snapToObjects="1">
      <p:cViewPr varScale="1">
        <p:scale>
          <a:sx n="110" d="100"/>
          <a:sy n="110" d="100"/>
        </p:scale>
        <p:origin x="132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0308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74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5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95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82878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22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70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63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97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039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629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8E16563D-98FC-8B45-B326-F9CFF3612723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22ED84BF-6114-2D48-9A6C-F3F11678E8B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312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73480" y="895684"/>
            <a:ext cx="7284720" cy="2580105"/>
          </a:xfrm>
        </p:spPr>
        <p:txBody>
          <a:bodyPr>
            <a:normAutofit/>
          </a:bodyPr>
          <a:lstStyle/>
          <a:p>
            <a:r>
              <a:rPr lang="fr-FR" sz="2800" b="1" dirty="0">
                <a:latin typeface="Times New Roman"/>
                <a:cs typeface="Times New Roman"/>
              </a:rPr>
              <a:t>Quand les savants deviennent </a:t>
            </a:r>
            <a:r>
              <a:rPr lang="fr-FR" sz="2800" b="1" dirty="0" err="1">
                <a:latin typeface="Times New Roman"/>
                <a:cs typeface="Times New Roman"/>
              </a:rPr>
              <a:t>revolutionnaires</a:t>
            </a:r>
            <a:endParaRPr lang="fr-FR" sz="2800" b="1" dirty="0">
              <a:latin typeface="Times New Roman"/>
              <a:cs typeface="Times New Roman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1752600"/>
          </a:xfrm>
        </p:spPr>
        <p:txBody>
          <a:bodyPr/>
          <a:lstStyle/>
          <a:p>
            <a:endParaRPr lang="fr-FR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age 3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695700" cy="2197100"/>
          </a:xfrm>
          <a:prstGeom prst="rect">
            <a:avLst/>
          </a:prstGeom>
        </p:spPr>
      </p:pic>
      <p:pic>
        <p:nvPicPr>
          <p:cNvPr id="5" name="Image 4" descr="downlo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4572000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8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AC2FB-A742-D04A-9976-B9E4DB97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900765-8B9C-7D4C-A1C7-864F44734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685800"/>
            <a:ext cx="7200900" cy="51816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question du financement : la Nation et l’utilité des sciences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monarchie face à la dette.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Académies sont-elles utiles ?</a:t>
            </a:r>
          </a:p>
          <a:p>
            <a:pPr marL="0" indent="0" algn="just">
              <a:buNone/>
            </a:pPr>
            <a:r>
              <a:rPr lang="fr-F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Rapport de M. Lebrun sur toutes les parties de la dépense publique  », </a:t>
            </a:r>
            <a:r>
              <a:rPr lang="fr-FR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Archives Parlementaires de 1787 à 1860 </a:t>
            </a:r>
            <a:r>
              <a:rPr lang="fr-F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</a:t>
            </a:r>
            <a:r>
              <a:rPr lang="fr-FR" sz="1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ère</a:t>
            </a:r>
            <a:r>
              <a:rPr lang="fr-F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série (1787-1799) Tom XVIII - Du 12 août au 15 septembre 1790. Paris, Librairie Administrative P. Dupont, 1884, p. 86.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Le comité des Finances ne se permettra de proposer aucune réduction sur la dépense d’une Académie consacrée au progrès des sciences, des manufactures et des arts, qui a fait la gloire de la France et que le reste de l’Europe lui envie » 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fragilisation du mécénat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743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0B6FFF-ACB7-BC4D-99A0-E88BF944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704D2E-4785-564D-BB13-55179930B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685800"/>
            <a:ext cx="7200900" cy="518160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Réformes et conflits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fr-F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temps des réformes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Nouveau plan de constitution pour la médecine en France présenté à l’Assemblée nationale par la Société royale de médecine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Vicq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Azyr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1790).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Eclaircissements sur le Collège de France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(Garnier, 1790)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« lycées » et sociétés savantes : nouveaux lieux de sociabilité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fr-F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fin du « grand homme »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Observatoire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Jean-Dominique Cassini IV (1748-1845)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Jardin du roi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- 1791 : Bernardin de Saint-Pierre (1737-1814)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5058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4625"/>
          </a:xfrm>
        </p:spPr>
        <p:txBody>
          <a:bodyPr>
            <a:normAutofit fontScale="90000"/>
          </a:bodyPr>
          <a:lstStyle/>
          <a:p>
            <a:r>
              <a:rPr lang="fr-FR" sz="2400" b="1" dirty="0">
                <a:latin typeface="Times New Roman"/>
                <a:cs typeface="Times New Roman"/>
              </a:rPr>
              <a:t>La question des temporalités : temps politique vs temps scientifique.</a:t>
            </a:r>
            <a:br>
              <a:rPr lang="fr-FR" sz="2400" dirty="0">
                <a:latin typeface="Times New Roman"/>
                <a:cs typeface="Times New Roman"/>
              </a:rPr>
            </a:br>
            <a:br>
              <a:rPr lang="fr-FR" sz="2400" dirty="0">
                <a:latin typeface="Times New Roman"/>
                <a:cs typeface="Times New Roman"/>
              </a:rPr>
            </a:br>
            <a:br>
              <a:rPr lang="fr-FR" sz="2400" dirty="0">
                <a:latin typeface="Times New Roman"/>
                <a:cs typeface="Times New Roman"/>
              </a:rPr>
            </a:br>
            <a:endParaRPr lang="fr-FR" sz="2400" b="1" dirty="0">
              <a:latin typeface="Times New Roman"/>
              <a:cs typeface="Times New Roman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9264"/>
            <a:ext cx="7517757" cy="48096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/>
              </a:rPr>
              <a:t>L’expédition maritime de d’Entrecasteaux (</a:t>
            </a:r>
            <a:r>
              <a:rPr lang="fr-FR" b="1" dirty="0">
                <a:latin typeface="Garamond" panose="02020404030301010803" pitchFamily="18" charset="0"/>
                <a:cs typeface="Times New Roman"/>
              </a:rPr>
              <a:t>août 1791</a:t>
            </a:r>
            <a:r>
              <a:rPr lang="fr-FR" dirty="0">
                <a:latin typeface="Garamond" panose="02020404030301010803" pitchFamily="18" charset="0"/>
                <a:cs typeface="Times New Roman"/>
              </a:rPr>
              <a:t>)… à la recherche de La Pérouse (1785).</a:t>
            </a: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/>
            </a:endParaRP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/>
            </a:endParaRP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/>
            </a:endParaRP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/>
            </a:endParaRP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/>
            </a:endParaRPr>
          </a:p>
          <a:p>
            <a:pPr marL="114300" indent="0">
              <a:buNone/>
            </a:pPr>
            <a:r>
              <a:rPr lang="fr-FR" b="1" dirty="0">
                <a:latin typeface="Garamond" panose="02020404030301010803" pitchFamily="18" charset="0"/>
                <a:cs typeface="Times New Roman" pitchFamily="18" charset="0"/>
              </a:rPr>
              <a:t>20 avril 1792 </a:t>
            </a:r>
            <a:r>
              <a:rPr lang="fr-FR" dirty="0">
                <a:latin typeface="Garamond" panose="02020404030301010803" pitchFamily="18" charset="0"/>
                <a:cs typeface="Times New Roman" pitchFamily="18" charset="0"/>
              </a:rPr>
              <a:t>: Assemblée législative déclare la guerre « au roi de Bohème et de Hongrie » (Empereur puis roi de Prusse)</a:t>
            </a:r>
          </a:p>
          <a:p>
            <a:pPr marL="114300" indent="0">
              <a:buNone/>
            </a:pPr>
            <a:r>
              <a:rPr lang="fr-FR" b="1" dirty="0">
                <a:latin typeface="Garamond" panose="02020404030301010803" pitchFamily="18" charset="0"/>
                <a:cs typeface="Times New Roman" pitchFamily="18" charset="0"/>
              </a:rPr>
              <a:t>10 août 1792 </a:t>
            </a:r>
            <a:r>
              <a:rPr lang="fr-FR" dirty="0">
                <a:latin typeface="Garamond" panose="02020404030301010803" pitchFamily="18" charset="0"/>
                <a:cs typeface="Times New Roman" pitchFamily="18" charset="0"/>
              </a:rPr>
              <a:t>: chute de la monarchie</a:t>
            </a:r>
          </a:p>
          <a:p>
            <a:pPr marL="114300" indent="0">
              <a:buNone/>
            </a:pPr>
            <a:r>
              <a:rPr lang="fr-FR" b="1" dirty="0">
                <a:latin typeface="Garamond" panose="02020404030301010803" pitchFamily="18" charset="0"/>
                <a:cs typeface="Times New Roman" pitchFamily="18" charset="0"/>
              </a:rPr>
              <a:t>21 septembre 1792 </a:t>
            </a:r>
            <a:r>
              <a:rPr lang="fr-FR" dirty="0">
                <a:latin typeface="Garamond" panose="02020404030301010803" pitchFamily="18" charset="0"/>
                <a:cs typeface="Times New Roman" pitchFamily="18" charset="0"/>
              </a:rPr>
              <a:t>: mise en place de la république et élection de la Convention nationale</a:t>
            </a:r>
          </a:p>
          <a:p>
            <a:pPr marL="114300" indent="0">
              <a:buNone/>
            </a:pPr>
            <a:r>
              <a:rPr lang="fr-FR" b="1" dirty="0">
                <a:latin typeface="Garamond" panose="02020404030301010803" pitchFamily="18" charset="0"/>
                <a:cs typeface="Times New Roman" pitchFamily="18" charset="0"/>
              </a:rPr>
              <a:t>1</a:t>
            </a:r>
            <a:r>
              <a:rPr lang="fr-FR" b="1" baseline="30000" dirty="0">
                <a:latin typeface="Garamond" panose="02020404030301010803" pitchFamily="18" charset="0"/>
                <a:cs typeface="Times New Roman" pitchFamily="18" charset="0"/>
              </a:rPr>
              <a:t>er</a:t>
            </a:r>
            <a:r>
              <a:rPr lang="fr-FR" b="1" dirty="0">
                <a:latin typeface="Garamond" panose="02020404030301010803" pitchFamily="18" charset="0"/>
                <a:cs typeface="Times New Roman" pitchFamily="18" charset="0"/>
              </a:rPr>
              <a:t> février 1793 </a:t>
            </a:r>
            <a:r>
              <a:rPr lang="fr-FR" dirty="0">
                <a:latin typeface="Garamond" panose="02020404030301010803" pitchFamily="18" charset="0"/>
                <a:cs typeface="Times New Roman" pitchFamily="18" charset="0"/>
              </a:rPr>
              <a:t>: déclaration de guerre au roi d’Angleterre et au stathouder de Hollande (puis Espagne en mars)</a:t>
            </a:r>
          </a:p>
          <a:p>
            <a:pPr marL="114300" indent="0">
              <a:buNone/>
            </a:pPr>
            <a:endParaRPr lang="fr-FR" dirty="0">
              <a:latin typeface="Garamond" panose="02020404030301010803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fr-FR" dirty="0">
              <a:latin typeface="Garamond" panose="02020404030301010803" pitchFamily="18" charset="0"/>
              <a:cs typeface="Times New Roman" pitchFamily="18" charset="0"/>
            </a:endParaRPr>
          </a:p>
        </p:txBody>
      </p:sp>
      <p:pic>
        <p:nvPicPr>
          <p:cNvPr id="4" name="Image 3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586" y="1424435"/>
            <a:ext cx="35941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12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88177A-418C-EE40-BBE0-CFC6FED4F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Partie 3. Le nouvel ordre matériel des savoirs. Confiscations et redistribution.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9255B4-136D-5244-B64D-02433FA88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691640"/>
            <a:ext cx="8625840" cy="505968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fr-FR" b="1" dirty="0">
                <a:latin typeface="Garamond" panose="02020404030301010803" pitchFamily="18" charset="0"/>
                <a:cs typeface="Times New Roman" panose="02020603050405020304" pitchFamily="18" charset="0"/>
              </a:rPr>
              <a:t>Le nouvel ordre des livres</a:t>
            </a:r>
          </a:p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2 novembre 1789 : </a:t>
            </a:r>
            <a:r>
              <a:rPr lang="fr-FR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nationalisation</a:t>
            </a: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 des biens du clergé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« Que tous les biens ecclésiastiques sont à la disposition de la nation, à la charge de pourvoir, d'une manière convenable, aux frais du culte, à l'entretien de ses ministres, et au soulagement des pauvres, sous la surveillance et d'après les instructions des provinces » (art. 1 du décret voté par l’Assemblée nationale)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Collectes, inventaires et création des dépôts littéraires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Bibliothèque nationale </a:t>
            </a: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(rue de Richelieu : de 300 000 ouvrages et manuscrits à 800 000) et bibliothèques publiques (Arsenal)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Nouvelle </a:t>
            </a:r>
            <a:r>
              <a:rPr lang="fr-FR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ordre bibliographique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Ecole spéciales des Langues orientales (mars 1795)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Cabinet des médailles</a:t>
            </a:r>
          </a:p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110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FEBED8-86C9-2D4F-95D6-1EB07E63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73CFFC-001D-844F-9411-E7C7672CE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472440"/>
            <a:ext cx="7345680" cy="5394960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>
                <a:latin typeface="Garamond" panose="02020404030301010803" pitchFamily="18" charset="0"/>
                <a:cs typeface="Times New Roman" panose="02020603050405020304" pitchFamily="18" charset="0"/>
              </a:rPr>
              <a:t>2. Le nouvel ordre des choses, outils et instruments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1792-1793 : confiscation des biens des émigrés, du Roi, des académies royales (…)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Muséum national au Louvre (1792)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1794 – confiscations et spoliations des collections (artistiques et scientifiques) des territoires occupés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Cabinets de physique 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Dépôts d’instruments (physique, chimie)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Création des « cours révolutionnaires » (printemps 1794)</a:t>
            </a:r>
          </a:p>
          <a:p>
            <a:pPr marL="0" indent="0" algn="just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Création du </a:t>
            </a:r>
            <a:r>
              <a:rPr lang="fr-FR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Conservatoire national des arts et métiers </a:t>
            </a: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(10 octobre 1794)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466C15-AB45-EA4F-B895-CAA70B848A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440" y="4781021"/>
            <a:ext cx="2992752" cy="186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18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0062A4-AF8F-0F4A-8C11-68E90C13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B9A245-11B5-E040-A907-5B89DEEA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780" y="358815"/>
            <a:ext cx="6620719" cy="55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Garamond" panose="02020404030301010803" pitchFamily="18" charset="0"/>
                <a:cs typeface="Times New Roman" panose="02020603050405020304" pitchFamily="18" charset="0"/>
              </a:rPr>
              <a:t>3. Le Muséum national d’histoire naturelle (10 juin 1793) : dépôt républicain et école républicaine </a:t>
            </a:r>
          </a:p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Le jardin sous la direction d’André </a:t>
            </a:r>
            <a:r>
              <a:rPr lang="fr-FR" dirty="0" err="1">
                <a:latin typeface="Garamond" panose="02020404030301010803" pitchFamily="18" charset="0"/>
                <a:cs typeface="Times New Roman" panose="02020603050405020304" pitchFamily="18" charset="0"/>
              </a:rPr>
              <a:t>Thouin</a:t>
            </a: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 (1747-1824)</a:t>
            </a:r>
          </a:p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Dépôt national (et international) des collections botaniques, minéralogiques, zoologiques (…). </a:t>
            </a:r>
          </a:p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Spécialisation : de l’histoire naturelle de Buffon aux sciences naturelles</a:t>
            </a:r>
          </a:p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« Régénération » et usages politiques des animaux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8DFFAC-2403-B043-ABD8-2A4D7C5EF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4099549"/>
            <a:ext cx="3720662" cy="2247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8C2657-31A5-2D42-8EE4-E483A68E934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795" y="2284264"/>
            <a:ext cx="1737360" cy="23864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73835A-8944-B946-8550-73D0819736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386" y="3477506"/>
            <a:ext cx="2280213" cy="29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97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64932-F49F-E440-BEC5-EBDBADA49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BFA31C-7075-F741-8A02-D321AD889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92" y="1938759"/>
            <a:ext cx="72009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>
                <a:latin typeface="Garamond" panose="02020404030301010803" pitchFamily="18" charset="0"/>
              </a:rPr>
              <a:t>Conclusion : </a:t>
            </a:r>
          </a:p>
          <a:p>
            <a:pPr marL="0" indent="0" algn="ctr">
              <a:buNone/>
            </a:pPr>
            <a:r>
              <a:rPr lang="fr-FR" b="1" dirty="0">
                <a:latin typeface="Garamond" panose="02020404030301010803" pitchFamily="18" charset="0"/>
              </a:rPr>
              <a:t>9 août 1793 : suppression des académies</a:t>
            </a:r>
          </a:p>
          <a:p>
            <a:pPr marL="0" indent="0" algn="ctr">
              <a:buNone/>
            </a:pPr>
            <a:r>
              <a:rPr lang="fr-FR" b="1" dirty="0">
                <a:latin typeface="Garamond" panose="02020404030301010803" pitchFamily="18" charset="0"/>
              </a:rPr>
              <a:t>la mobilisation de l’an II. Les savants et la guerre.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C71FB7-ADA0-F241-B43E-C8C3D0C5E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584" y="1255854"/>
            <a:ext cx="2398009" cy="354488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A15020B-D1B1-E84C-B1EA-63FCC7C6999E}"/>
              </a:ext>
            </a:extLst>
          </p:cNvPr>
          <p:cNvSpPr txBox="1"/>
          <p:nvPr/>
        </p:nvSpPr>
        <p:spPr>
          <a:xfrm>
            <a:off x="5197034" y="5185458"/>
            <a:ext cx="349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Bataille de Fleurus, 26 juin 1794</a:t>
            </a:r>
          </a:p>
        </p:txBody>
      </p:sp>
    </p:spTree>
    <p:extLst>
      <p:ext uri="{BB962C8B-B14F-4D97-AF65-F5344CB8AC3E}">
        <p14:creationId xmlns:p14="http://schemas.microsoft.com/office/powerpoint/2010/main" val="217386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293999-E505-5746-BC46-9AC739A57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A0C1D8-063B-5044-A054-5CE98CFA6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1371600"/>
            <a:ext cx="7345680" cy="4495800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b="1" dirty="0">
                <a:solidFill>
                  <a:schemeClr val="tx1"/>
                </a:solidFill>
                <a:latin typeface="Times New Roman"/>
                <a:cs typeface="Times New Roman"/>
              </a:rPr>
              <a:t>De la « légende noire » au sacre des savants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Procès de Lavoisier (mai 1794) - Jean Baptiste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Coffinhal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président du tribunal révolutionnaire : « 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République n’a pas besoin de savants !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Dynamisme des activités scientifiques au cours de la période révolutionnaire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Réorganisation en profondeur du monde des sciences : la révolution transforme le statut du savant, les institutions et les lieux de production des sciences, les pratiques de savoirs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Les sciences participent aux dynamiques politiques, nourrissent les discours (métaphores) et alimentent les conflits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623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17A4D-AB0E-F34A-B0C1-425B77998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685800"/>
            <a:ext cx="7513320" cy="1485900"/>
          </a:xfrm>
        </p:spPr>
        <p:txBody>
          <a:bodyPr>
            <a:noAutofit/>
          </a:bodyPr>
          <a:lstStyle/>
          <a:p>
            <a:pPr marL="0" indent="0" algn="just"/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Partie 1. Devenir révolutionnaires en inventant les Lumières ou… comment les savants sont devenus indispensables</a:t>
            </a:r>
            <a:b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B663A3-9C94-B340-A363-699948D25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21B59B-4DE5-1A42-9212-0CEF90789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880" y="2630151"/>
            <a:ext cx="1911738" cy="30848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16B800-C178-0B4F-B146-021265CE8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993" y="2630152"/>
            <a:ext cx="2151067" cy="308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0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787526-C203-B845-9C70-493FD75F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072795-3107-E047-A30F-CAEDA47C7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72440"/>
            <a:ext cx="7315200" cy="539496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Légitimer la Révolution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mai 1789 : ouverture des Etats généraux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juin 1789 : les députés du Tiers se proclament « Assemblée nationale 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août 1789 : Déclaration des droits de l’homme et du citoyen</a:t>
            </a:r>
          </a:p>
          <a:p>
            <a:pPr marL="0" indent="0">
              <a:spcBef>
                <a:spcPts val="0"/>
              </a:spcBef>
              <a:buNone/>
            </a:pPr>
            <a:endParaRPr lang="fr-F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promotion de la raison (contre les superstitions)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promotion du progrès (contre l’Ancien Régime)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promotion de la régénération (contre la décadence) 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savants et le « gouvernement de la raison «  : élite civilisatrice face à un peuple à civiliser-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Panthéonisation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Voltaire (juillet 1791)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32C5A93-5C7A-A248-B7CA-116FA3727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760" y="0"/>
            <a:ext cx="1934210" cy="15077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5CB2A4-2586-834D-84A5-86013E0F96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4538610"/>
            <a:ext cx="3488646" cy="20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07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1040" y="685800"/>
            <a:ext cx="7924800" cy="1485900"/>
          </a:xfrm>
        </p:spPr>
        <p:txBody>
          <a:bodyPr>
            <a:normAutofit/>
          </a:bodyPr>
          <a:lstStyle/>
          <a:p>
            <a:pPr algn="just"/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1040" y="472440"/>
            <a:ext cx="7528560" cy="5394960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>
                <a:latin typeface="Times New Roman"/>
                <a:cs typeface="Times New Roman"/>
              </a:rPr>
              <a:t>2. Les nouveaux « héros de la liberté »</a:t>
            </a: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Véritable culte rendu aux savants : moyen de promouvoir l’utilité sociale et le mérite contre les privilèges de la naissance et l’oisiveté des aristocrates</a:t>
            </a: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Jean-Sylvain </a:t>
            </a:r>
            <a:r>
              <a:rPr lang="fr-FR" dirty="0">
                <a:solidFill>
                  <a:srgbClr val="FF0000"/>
                </a:solidFill>
                <a:latin typeface="Times New Roman"/>
                <a:cs typeface="Times New Roman"/>
              </a:rPr>
              <a:t>Bailly</a:t>
            </a:r>
            <a:r>
              <a:rPr lang="fr-FR" dirty="0">
                <a:latin typeface="Times New Roman"/>
                <a:cs typeface="Times New Roman"/>
              </a:rPr>
              <a:t> (1736-1793) : académicien des sciences (1763) et lettres (1783) ; député du Tiers (Paris) ; premier président de l’Assemblée national (17 juin) ; premier à prêter serment le 20 juin ; maire de Paris (15 juillet 1789) ; club des Jacobins.</a:t>
            </a:r>
          </a:p>
        </p:txBody>
      </p:sp>
      <p:pic>
        <p:nvPicPr>
          <p:cNvPr id="5" name="Image 4" descr="download.jpg">
            <a:extLst>
              <a:ext uri="{FF2B5EF4-FFF2-40B4-BE49-F238E27FC236}">
                <a16:creationId xmlns:a16="http://schemas.microsoft.com/office/drawing/2014/main" id="{CED6AB79-A253-4547-82D4-5F81DC327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310" y="3473314"/>
            <a:ext cx="2137410" cy="282795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848471-2CF8-E64E-ABB2-41F2577EF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" y="3315500"/>
            <a:ext cx="2431959" cy="298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5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A290D-FCFE-B049-BD61-DE797616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146D69-7269-E849-87E3-3CFF4F709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487680"/>
            <a:ext cx="7200900" cy="5379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Les sciences et l’utopie révolutionnaire</a:t>
            </a: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Benjamin Franklin (1706-avril 1790)</a:t>
            </a:r>
          </a:p>
          <a:p>
            <a:pPr algn="just">
              <a:buFontTx/>
              <a:buChar char="-"/>
            </a:pPr>
            <a:r>
              <a:rPr lang="fr-FR" b="1" dirty="0">
                <a:latin typeface="Times New Roman"/>
                <a:cs typeface="Times New Roman"/>
              </a:rPr>
              <a:t>La communication, un impératif politique</a:t>
            </a:r>
            <a:endParaRPr lang="fr-FR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1790 : La sténographie (</a:t>
            </a:r>
            <a:r>
              <a:rPr lang="fr-FR" dirty="0" err="1">
                <a:latin typeface="Times New Roman"/>
                <a:cs typeface="Times New Roman"/>
              </a:rPr>
              <a:t>logographie</a:t>
            </a:r>
            <a:r>
              <a:rPr lang="fr-FR" dirty="0">
                <a:latin typeface="Times New Roman"/>
                <a:cs typeface="Times New Roman"/>
              </a:rPr>
              <a:t>)</a:t>
            </a: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1791 : Institut national des sourds-muets et des aveugles (Abbé Roch Ambroise Sicard et Valentin Haüy)</a:t>
            </a:r>
          </a:p>
          <a:p>
            <a:pPr marL="0" indent="0" algn="just">
              <a:buNone/>
            </a:pPr>
            <a:endParaRPr lang="fr-FR" dirty="0">
              <a:latin typeface="Times New Roman"/>
              <a:cs typeface="Times New Roman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F67D7E-D25B-1E41-B20E-F3EF912B0E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" y="3177540"/>
            <a:ext cx="2931683" cy="21987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0C824D-98CC-CB47-95F9-6B31582D3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320" y="2745734"/>
            <a:ext cx="1874520" cy="31026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786095-D066-8441-9D88-73801644F5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580" y="0"/>
            <a:ext cx="1798320" cy="209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6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FE07CD-495A-694F-929B-C869BBAB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8A686D-B27C-F243-8F43-09D191E09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0"/>
            <a:ext cx="4228039" cy="5547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Unifier : L’aventure du mètre</a:t>
            </a:r>
          </a:p>
          <a:p>
            <a:pPr marL="0" indent="0" algn="just">
              <a:buNone/>
            </a:pPr>
            <a:r>
              <a:rPr lang="fr-FR" dirty="0">
                <a:latin typeface="Times New Roman"/>
                <a:cs typeface="Times New Roman"/>
              </a:rPr>
              <a:t>Départements (15 février 1790 – 83 départements)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une mesure qui « ne voyage pas »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lieue, la toise, le pied, l’aune, la perche, la verge, la palme, la canne, le pouce, la ligne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 de savants (Condorcet, Borda, Laplace, Lagrange, Monge) prône alors l’instauration du système métrique :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mètre est la dix-millionième partie du quart du méridien terrestre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une référence universelle « qui puisse convenir à tous les peuples ». Pour établir la longueur du méridien, on en mesurera la portion de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Dunkerque à Barcelone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L’Assemblée constituante vote le projet en mars 1791 le principe d’un système de mesure unique.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Jean-Baptiste Delambre (1749-1822)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Pierre Méchain (1744-1804)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F12C12-BDBE-054B-94FC-9A43D9E88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463" y="3311662"/>
            <a:ext cx="1680273" cy="34030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1F0394-FF0C-444C-9B89-88C85A9C32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080" y="62276"/>
            <a:ext cx="1190656" cy="17931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292F97-3336-CE49-83B6-AAD7932A83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4217" y="1893814"/>
            <a:ext cx="1895519" cy="1417848"/>
          </a:xfrm>
          <a:prstGeom prst="rect">
            <a:avLst/>
          </a:prstGeom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C5F76686-D479-3049-BFB3-0D1F47EF5D0B}"/>
              </a:ext>
            </a:extLst>
          </p:cNvPr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798" y="2773680"/>
            <a:ext cx="2188796" cy="34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77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2598D8-B090-7C4F-B6C1-B3FF1BA34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3F70FC-733D-E74F-96F6-D8833952A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685800"/>
            <a:ext cx="7200900" cy="5181600"/>
          </a:xfrm>
        </p:spPr>
        <p:txBody>
          <a:bodyPr/>
          <a:lstStyle/>
          <a:p>
            <a:pPr>
              <a:buFontTx/>
              <a:buChar char="-"/>
            </a:pPr>
            <a:r>
              <a:rPr lang="fr-FR" b="1" dirty="0">
                <a:latin typeface="Times New Roman"/>
                <a:cs typeface="Times New Roman"/>
              </a:rPr>
              <a:t>Humaniser</a:t>
            </a:r>
            <a:r>
              <a:rPr lang="fr-FR" dirty="0">
                <a:latin typeface="Times New Roman"/>
                <a:cs typeface="Times New Roman"/>
              </a:rPr>
              <a:t> :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guillotine. 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Joseph-Ignace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Guillotin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(1738-1814) : député du Tiers (Paris) : membre du Comité de salubrité de l’Assemblée nationale : réforme du droit pénal (déc. 89) ; les délits de même genre seront punis par les mêmes genres de peines, quels que soient le rang et l'état du coupable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et que « la décapitation fût le seul supplice adopté et qu'on cherchât une machine qui pût être substituée à la main du bourreau ». 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Loi du 6 oct. 1791 : «  la peine de mort consistera dans la simple privation de la vie, sans qu'il puisse jamais être exercé aucune torture envers les condamnés » et que « tout condamné à mort aura la tête tranchée ».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L’appareil est mis au point par le chirurgien Antoine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Louis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(Académie de chirurgie). Un voleur, Nicolas-Jacques Pelletier, est le premier guillotiné le 25 avril 1792.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9767C7-B94B-B148-94CE-DE82E2FCB3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240" y="80501"/>
            <a:ext cx="1000760" cy="121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87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latin typeface="Times New Roman"/>
                <a:cs typeface="Times New Roman"/>
              </a:rPr>
              <a:t>Partie 2. Réorganisations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8700" y="1296737"/>
            <a:ext cx="7658100" cy="52003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906999-C909-4541-80A5-7D4A913C64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300" y="1296737"/>
            <a:ext cx="45085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38927"/>
      </p:ext>
    </p:extLst>
  </p:cSld>
  <p:clrMapOvr>
    <a:masterClrMapping/>
  </p:clrMapOvr>
</p:sld>
</file>

<file path=ppt/theme/theme1.xml><?xml version="1.0" encoding="utf-8"?>
<a:theme xmlns:a="http://schemas.openxmlformats.org/drawingml/2006/main" name="Rognage">
  <a:themeElements>
    <a:clrScheme name="Rogn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ogn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gn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3202</TotalTime>
  <Words>1317</Words>
  <Application>Microsoft Macintosh PowerPoint</Application>
  <PresentationFormat>Affichage à l'écran (4:3)</PresentationFormat>
  <Paragraphs>92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Franklin Gothic Book</vt:lpstr>
      <vt:lpstr>Garamond</vt:lpstr>
      <vt:lpstr>Times New Roman</vt:lpstr>
      <vt:lpstr>Rognage</vt:lpstr>
      <vt:lpstr>Quand les savants deviennent revolutionnaires</vt:lpstr>
      <vt:lpstr>Introduction</vt:lpstr>
      <vt:lpstr>Partie 1. Devenir révolutionnaires en inventant les Lumières ou… comment les savants sont devenus indispensables </vt:lpstr>
      <vt:lpstr> </vt:lpstr>
      <vt:lpstr>Présentation PowerPoint</vt:lpstr>
      <vt:lpstr>Présentation PowerPoint</vt:lpstr>
      <vt:lpstr>Présentation PowerPoint</vt:lpstr>
      <vt:lpstr>Présentation PowerPoint</vt:lpstr>
      <vt:lpstr>Partie 2. Réorganisations</vt:lpstr>
      <vt:lpstr>Présentation PowerPoint</vt:lpstr>
      <vt:lpstr>Présentation PowerPoint</vt:lpstr>
      <vt:lpstr>La question des temporalités : temps politique vs temps scientifique.   </vt:lpstr>
      <vt:lpstr>Partie 3. Le nouvel ordre matériel des savoirs. Confiscations et redistribution.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Sciences et Révolution (1). 1789-1792.</dc:title>
  <dc:creator>Utilisateur</dc:creator>
  <cp:lastModifiedBy>Microsoft Office User</cp:lastModifiedBy>
  <cp:revision>52</cp:revision>
  <dcterms:created xsi:type="dcterms:W3CDTF">2020-12-14T17:47:13Z</dcterms:created>
  <dcterms:modified xsi:type="dcterms:W3CDTF">2025-12-17T07:57:03Z</dcterms:modified>
</cp:coreProperties>
</file>