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11" r:id="rId2"/>
    <p:sldId id="321" r:id="rId3"/>
    <p:sldId id="312" r:id="rId4"/>
    <p:sldId id="322" r:id="rId5"/>
    <p:sldId id="264" r:id="rId6"/>
    <p:sldId id="319" r:id="rId7"/>
    <p:sldId id="324" r:id="rId8"/>
    <p:sldId id="314" r:id="rId9"/>
    <p:sldId id="315" r:id="rId10"/>
    <p:sldId id="323" r:id="rId11"/>
    <p:sldId id="320" r:id="rId12"/>
    <p:sldId id="318"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0"/>
    <p:restoredTop sz="94867"/>
  </p:normalViewPr>
  <p:slideViewPr>
    <p:cSldViewPr snapToGrid="0" snapToObjects="1">
      <p:cViewPr varScale="1">
        <p:scale>
          <a:sx n="90" d="100"/>
          <a:sy n="90" d="100"/>
        </p:scale>
        <p:origin x="49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EAA3909-57FE-8446-9CE2-CC5667392178}" type="datetimeFigureOut">
              <a:rPr lang="fr-FR" smtClean="0"/>
              <a:t>10/11/2025</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A6615CF-6B49-EF4A-9EE0-C15C457CD4CD}" type="slidenum">
              <a:rPr lang="fr-FR" smtClean="0"/>
              <a:t>‹N°›</a:t>
            </a:fld>
            <a:endParaRPr lang="fr-F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99043312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EAA3909-57FE-8446-9CE2-CC5667392178}" type="datetimeFigureOut">
              <a:rPr lang="fr-FR" smtClean="0"/>
              <a:t>10/11/2025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A6615CF-6B49-EF4A-9EE0-C15C457CD4CD}" type="slidenum">
              <a:rPr lang="fr-FR" smtClean="0"/>
              <a:t>‹N°›</a:t>
            </a:fld>
            <a:endParaRPr lang="fr-FR"/>
          </a:p>
        </p:txBody>
      </p:sp>
    </p:spTree>
    <p:extLst>
      <p:ext uri="{BB962C8B-B14F-4D97-AF65-F5344CB8AC3E}">
        <p14:creationId xmlns:p14="http://schemas.microsoft.com/office/powerpoint/2010/main" val="240250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EAA3909-57FE-8446-9CE2-CC5667392178}" type="datetimeFigureOut">
              <a:rPr lang="fr-FR" smtClean="0"/>
              <a:t>10/11/2025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A6615CF-6B49-EF4A-9EE0-C15C457CD4CD}" type="slidenum">
              <a:rPr lang="fr-FR" smtClean="0"/>
              <a:t>‹N°›</a:t>
            </a:fld>
            <a:endParaRPr lang="fr-FR"/>
          </a:p>
        </p:txBody>
      </p:sp>
    </p:spTree>
    <p:extLst>
      <p:ext uri="{BB962C8B-B14F-4D97-AF65-F5344CB8AC3E}">
        <p14:creationId xmlns:p14="http://schemas.microsoft.com/office/powerpoint/2010/main" val="129063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EAA3909-57FE-8446-9CE2-CC5667392178}" type="datetimeFigureOut">
              <a:rPr lang="fr-FR" smtClean="0"/>
              <a:t>10/11/2025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A6615CF-6B49-EF4A-9EE0-C15C457CD4CD}" type="slidenum">
              <a:rPr lang="fr-FR" smtClean="0"/>
              <a:t>‹N°›</a:t>
            </a:fld>
            <a:endParaRPr lang="fr-FR"/>
          </a:p>
        </p:txBody>
      </p:sp>
    </p:spTree>
    <p:extLst>
      <p:ext uri="{BB962C8B-B14F-4D97-AF65-F5344CB8AC3E}">
        <p14:creationId xmlns:p14="http://schemas.microsoft.com/office/powerpoint/2010/main" val="1175334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EAA3909-57FE-8446-9CE2-CC5667392178}" type="datetimeFigureOut">
              <a:rPr lang="fr-FR" smtClean="0"/>
              <a:t>10/11/2025</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A6615CF-6B49-EF4A-9EE0-C15C457CD4CD}" type="slidenum">
              <a:rPr lang="fr-FR" smtClean="0"/>
              <a:t>‹N°›</a:t>
            </a:fld>
            <a:endParaRPr lang="fr-F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04198397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9EAA3909-57FE-8446-9CE2-CC5667392178}" type="datetimeFigureOut">
              <a:rPr lang="fr-FR" smtClean="0"/>
              <a:t>10/11/2025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A6615CF-6B49-EF4A-9EE0-C15C457CD4CD}" type="slidenum">
              <a:rPr lang="fr-FR" smtClean="0"/>
              <a:t>‹N°›</a:t>
            </a:fld>
            <a:endParaRPr lang="fr-FR"/>
          </a:p>
        </p:txBody>
      </p:sp>
    </p:spTree>
    <p:extLst>
      <p:ext uri="{BB962C8B-B14F-4D97-AF65-F5344CB8AC3E}">
        <p14:creationId xmlns:p14="http://schemas.microsoft.com/office/powerpoint/2010/main" val="399852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9EAA3909-57FE-8446-9CE2-CC5667392178}" type="datetimeFigureOut">
              <a:rPr lang="fr-FR" smtClean="0"/>
              <a:t>10/11/2025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A6615CF-6B49-EF4A-9EE0-C15C457CD4CD}" type="slidenum">
              <a:rPr lang="fr-FR" smtClean="0"/>
              <a:t>‹N°›</a:t>
            </a:fld>
            <a:endParaRPr lang="fr-FR"/>
          </a:p>
        </p:txBody>
      </p:sp>
    </p:spTree>
    <p:extLst>
      <p:ext uri="{BB962C8B-B14F-4D97-AF65-F5344CB8AC3E}">
        <p14:creationId xmlns:p14="http://schemas.microsoft.com/office/powerpoint/2010/main" val="3283728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EAA3909-57FE-8446-9CE2-CC5667392178}" type="datetimeFigureOut">
              <a:rPr lang="fr-FR" smtClean="0"/>
              <a:t>10/11/2025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A6615CF-6B49-EF4A-9EE0-C15C457CD4CD}" type="slidenum">
              <a:rPr lang="fr-FR" smtClean="0"/>
              <a:t>‹N°›</a:t>
            </a:fld>
            <a:endParaRPr lang="fr-FR"/>
          </a:p>
        </p:txBody>
      </p:sp>
    </p:spTree>
    <p:extLst>
      <p:ext uri="{BB962C8B-B14F-4D97-AF65-F5344CB8AC3E}">
        <p14:creationId xmlns:p14="http://schemas.microsoft.com/office/powerpoint/2010/main" val="323601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AA3909-57FE-8446-9CE2-CC5667392178}" type="datetimeFigureOut">
              <a:rPr lang="fr-FR" smtClean="0"/>
              <a:t>10/11/2025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A6615CF-6B49-EF4A-9EE0-C15C457CD4CD}" type="slidenum">
              <a:rPr lang="fr-FR" smtClean="0"/>
              <a:t>‹N°›</a:t>
            </a:fld>
            <a:endParaRPr lang="fr-FR"/>
          </a:p>
        </p:txBody>
      </p:sp>
    </p:spTree>
    <p:extLst>
      <p:ext uri="{BB962C8B-B14F-4D97-AF65-F5344CB8AC3E}">
        <p14:creationId xmlns:p14="http://schemas.microsoft.com/office/powerpoint/2010/main" val="731320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EAA3909-57FE-8446-9CE2-CC5667392178}" type="datetimeFigureOut">
              <a:rPr lang="fr-FR" smtClean="0"/>
              <a:t>10/11/2025</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A6615CF-6B49-EF4A-9EE0-C15C457CD4CD}"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61090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EAA3909-57FE-8446-9CE2-CC5667392178}" type="datetimeFigureOut">
              <a:rPr lang="fr-FR" smtClean="0"/>
              <a:t>10/11/2025</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A6615CF-6B49-EF4A-9EE0-C15C457CD4CD}"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92142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EAA3909-57FE-8446-9CE2-CC5667392178}" type="datetimeFigureOut">
              <a:rPr lang="fr-FR" smtClean="0"/>
              <a:t>10/11/2025</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A6615CF-6B49-EF4A-9EE0-C15C457CD4CD}"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669133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dailymotion.com/video/x281m1u" TargetMode="External"/><Relationship Id="rId2" Type="http://schemas.openxmlformats.org/officeDocument/2006/relationships/hyperlink" Target="https://www.franceculture.fr/oeuvre/lart-et-la-race-lafricain-tout-contre-loeil-des-lumier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08119" y="624110"/>
            <a:ext cx="6144341" cy="1280890"/>
          </a:xfrm>
        </p:spPr>
        <p:txBody>
          <a:bodyPr>
            <a:normAutofit fontScale="90000"/>
          </a:bodyPr>
          <a:lstStyle/>
          <a:p>
            <a:pPr algn="just"/>
            <a:r>
              <a:rPr lang="fr-FR" sz="3200" b="1" dirty="0">
                <a:latin typeface="Times New Roman" pitchFamily="18" charset="0"/>
                <a:cs typeface="Times New Roman" pitchFamily="18" charset="0"/>
              </a:rPr>
              <a:t>L’anthropologie des Lumières ou </a:t>
            </a:r>
            <a:br>
              <a:rPr lang="fr-FR" sz="3200" b="1" dirty="0">
                <a:latin typeface="Times New Roman" pitchFamily="18" charset="0"/>
                <a:cs typeface="Times New Roman" pitchFamily="18" charset="0"/>
              </a:rPr>
            </a:br>
            <a:r>
              <a:rPr lang="fr-FR" sz="3200" b="1" dirty="0">
                <a:latin typeface="Times New Roman" pitchFamily="18" charset="0"/>
                <a:cs typeface="Times New Roman" pitchFamily="18" charset="0"/>
              </a:rPr>
              <a:t>la question du racisme des Lumières</a:t>
            </a:r>
          </a:p>
        </p:txBody>
      </p:sp>
      <p:sp>
        <p:nvSpPr>
          <p:cNvPr id="3" name="Espace réservé du contenu 2"/>
          <p:cNvSpPr>
            <a:spLocks noGrp="1"/>
          </p:cNvSpPr>
          <p:nvPr>
            <p:ph idx="1"/>
          </p:nvPr>
        </p:nvSpPr>
        <p:spPr>
          <a:xfrm>
            <a:off x="2438400" y="2348880"/>
            <a:ext cx="7772400" cy="4320480"/>
          </a:xfrm>
        </p:spPr>
        <p:txBody>
          <a:bodyPr>
            <a:normAutofit/>
          </a:bodyPr>
          <a:lstStyle/>
          <a:p>
            <a:pPr marL="0" indent="0" algn="ctr">
              <a:buNone/>
            </a:pPr>
            <a:r>
              <a:rPr lang="fr-FR" dirty="0">
                <a:latin typeface="Times New Roman" pitchFamily="18" charset="0"/>
                <a:cs typeface="Times New Roman" pitchFamily="18" charset="0"/>
              </a:rPr>
              <a:t>Séance 9 </a:t>
            </a:r>
          </a:p>
          <a:p>
            <a:pPr marL="0" indent="0" algn="r">
              <a:buNone/>
            </a:pPr>
            <a:r>
              <a:rPr lang="fr-FR" dirty="0">
                <a:latin typeface="Times New Roman" pitchFamily="18" charset="0"/>
                <a:cs typeface="Times New Roman" pitchFamily="18" charset="0"/>
              </a:rPr>
              <a:t>Jean-Luc </a:t>
            </a:r>
            <a:r>
              <a:rPr lang="fr-FR" dirty="0" err="1">
                <a:latin typeface="Times New Roman" pitchFamily="18" charset="0"/>
                <a:cs typeface="Times New Roman" pitchFamily="18" charset="0"/>
              </a:rPr>
              <a:t>Chappey</a:t>
            </a:r>
            <a:endParaRPr lang="fr-FR" dirty="0">
              <a:latin typeface="Times New Roman" pitchFamily="18" charset="0"/>
              <a:cs typeface="Times New Roman" pitchFamily="18" charset="0"/>
            </a:endParaRPr>
          </a:p>
          <a:p>
            <a:pPr marL="0" indent="0">
              <a:buNone/>
            </a:pPr>
            <a:endParaRPr lang="fr-FR" dirty="0">
              <a:latin typeface="Times New Roman" pitchFamily="18" charset="0"/>
              <a:cs typeface="Times New Roman" pitchFamily="18" charset="0"/>
            </a:endParaRPr>
          </a:p>
        </p:txBody>
      </p:sp>
      <p:pic>
        <p:nvPicPr>
          <p:cNvPr id="4" name="Image 3">
            <a:extLst>
              <a:ext uri="{FF2B5EF4-FFF2-40B4-BE49-F238E27FC236}">
                <a16:creationId xmlns:a16="http://schemas.microsoft.com/office/drawing/2014/main" id="{C28CB221-7D61-2744-8813-AE09828CDADD}"/>
              </a:ext>
            </a:extLst>
          </p:cNvPr>
          <p:cNvPicPr>
            <a:picLocks noChangeAspect="1"/>
          </p:cNvPicPr>
          <p:nvPr/>
        </p:nvPicPr>
        <p:blipFill>
          <a:blip r:embed="rId2"/>
          <a:stretch>
            <a:fillRect/>
          </a:stretch>
        </p:blipFill>
        <p:spPr>
          <a:xfrm>
            <a:off x="7040137" y="3706728"/>
            <a:ext cx="4267200" cy="2755900"/>
          </a:xfrm>
          <a:prstGeom prst="rect">
            <a:avLst/>
          </a:prstGeom>
        </p:spPr>
      </p:pic>
      <p:pic>
        <p:nvPicPr>
          <p:cNvPr id="5" name="Image 4">
            <a:extLst>
              <a:ext uri="{FF2B5EF4-FFF2-40B4-BE49-F238E27FC236}">
                <a16:creationId xmlns:a16="http://schemas.microsoft.com/office/drawing/2014/main" id="{445A8F58-6BB7-174D-90BE-18E14EBE7BD2}"/>
              </a:ext>
            </a:extLst>
          </p:cNvPr>
          <p:cNvPicPr>
            <a:picLocks noChangeAspect="1"/>
          </p:cNvPicPr>
          <p:nvPr/>
        </p:nvPicPr>
        <p:blipFill>
          <a:blip r:embed="rId3"/>
          <a:stretch>
            <a:fillRect/>
          </a:stretch>
        </p:blipFill>
        <p:spPr>
          <a:xfrm>
            <a:off x="1019281" y="1905000"/>
            <a:ext cx="4649651" cy="2621280"/>
          </a:xfrm>
          <a:prstGeom prst="rect">
            <a:avLst/>
          </a:prstGeom>
        </p:spPr>
      </p:pic>
    </p:spTree>
    <p:extLst>
      <p:ext uri="{BB962C8B-B14F-4D97-AF65-F5344CB8AC3E}">
        <p14:creationId xmlns:p14="http://schemas.microsoft.com/office/powerpoint/2010/main" val="2321458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E3E4C5-A489-0E49-99C3-6AEAAF9DD84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4AFFC12-39FB-704D-B397-657E77BBE5EB}"/>
              </a:ext>
            </a:extLst>
          </p:cNvPr>
          <p:cNvSpPr>
            <a:spLocks noGrp="1"/>
          </p:cNvSpPr>
          <p:nvPr>
            <p:ph idx="1"/>
          </p:nvPr>
        </p:nvSpPr>
        <p:spPr>
          <a:xfrm>
            <a:off x="1057275" y="1371600"/>
            <a:ext cx="9915525" cy="4495800"/>
          </a:xfrm>
        </p:spPr>
        <p:txBody>
          <a:bodyPr>
            <a:normAutofit/>
          </a:bodyPr>
          <a:lstStyle/>
          <a:p>
            <a:pPr marL="0" indent="0">
              <a:buNone/>
            </a:pPr>
            <a:r>
              <a:rPr lang="fr-FR" sz="2400" dirty="0">
                <a:solidFill>
                  <a:srgbClr val="FF0000"/>
                </a:solidFill>
                <a:latin typeface="Garamond" panose="02020404030301010803" pitchFamily="18" charset="0"/>
                <a:cs typeface="Times New Roman" pitchFamily="18" charset="0"/>
              </a:rPr>
              <a:t>Göttingen</a:t>
            </a:r>
            <a:r>
              <a:rPr lang="fr-FR" sz="2400" dirty="0">
                <a:latin typeface="Garamond" panose="02020404030301010803" pitchFamily="18" charset="0"/>
                <a:cs typeface="Times New Roman" pitchFamily="18" charset="0"/>
              </a:rPr>
              <a:t> : vers une histoire anatomique de l’Humanité (forme des cranes)</a:t>
            </a:r>
          </a:p>
          <a:p>
            <a:pPr marL="0" indent="0">
              <a:buNone/>
            </a:pPr>
            <a:r>
              <a:rPr lang="fr-FR" sz="2400" dirty="0">
                <a:latin typeface="Garamond" panose="02020404030301010803" pitchFamily="18" charset="0"/>
                <a:cs typeface="Times New Roman" pitchFamily="18" charset="0"/>
              </a:rPr>
              <a:t>Le système de Linné est corrigé en 1775 par le naturaliste </a:t>
            </a:r>
            <a:r>
              <a:rPr lang="fr-FR" sz="2400" dirty="0">
                <a:solidFill>
                  <a:srgbClr val="FF0000"/>
                </a:solidFill>
                <a:latin typeface="Garamond" panose="02020404030301010803" pitchFamily="18" charset="0"/>
                <a:cs typeface="Times New Roman" pitchFamily="18" charset="0"/>
              </a:rPr>
              <a:t>Johann Friedrich Blumenbach </a:t>
            </a:r>
            <a:r>
              <a:rPr lang="fr-FR" sz="2400" dirty="0">
                <a:latin typeface="Garamond" panose="02020404030301010803" pitchFamily="18" charset="0"/>
                <a:cs typeface="Times New Roman" pitchFamily="18" charset="0"/>
              </a:rPr>
              <a:t>(1752-1840) (</a:t>
            </a:r>
            <a:r>
              <a:rPr lang="fr-FR" sz="2400" i="1" dirty="0">
                <a:latin typeface="Garamond" panose="02020404030301010803" pitchFamily="18" charset="0"/>
              </a:rPr>
              <a:t>De Generis </a:t>
            </a:r>
            <a:r>
              <a:rPr lang="fr-FR" sz="2400" i="1" dirty="0" err="1">
                <a:latin typeface="Garamond" panose="02020404030301010803" pitchFamily="18" charset="0"/>
              </a:rPr>
              <a:t>humani</a:t>
            </a:r>
            <a:r>
              <a:rPr lang="fr-FR" sz="2400" i="1" dirty="0">
                <a:latin typeface="Garamond" panose="02020404030301010803" pitchFamily="18" charset="0"/>
              </a:rPr>
              <a:t> </a:t>
            </a:r>
            <a:r>
              <a:rPr lang="fr-FR" sz="2400" i="1" dirty="0" err="1">
                <a:latin typeface="Garamond" panose="02020404030301010803" pitchFamily="18" charset="0"/>
              </a:rPr>
              <a:t>varietate</a:t>
            </a:r>
            <a:r>
              <a:rPr lang="fr-FR" sz="2400" i="1" dirty="0">
                <a:latin typeface="Garamond" panose="02020404030301010803" pitchFamily="18" charset="0"/>
              </a:rPr>
              <a:t> </a:t>
            </a:r>
            <a:r>
              <a:rPr lang="fr-FR" sz="2400" i="1" dirty="0" err="1">
                <a:latin typeface="Garamond" panose="02020404030301010803" pitchFamily="18" charset="0"/>
              </a:rPr>
              <a:t>nativa</a:t>
            </a:r>
            <a:r>
              <a:rPr lang="fr-FR" sz="2400" dirty="0">
                <a:latin typeface="Garamond" panose="02020404030301010803" pitchFamily="18" charset="0"/>
              </a:rPr>
              <a:t> (Göttingen, 1795)</a:t>
            </a:r>
            <a:r>
              <a:rPr lang="fr-FR" sz="2400" dirty="0">
                <a:latin typeface="Garamond" panose="02020404030301010803" pitchFamily="18" charset="0"/>
                <a:cs typeface="Times New Roman" pitchFamily="18" charset="0"/>
              </a:rPr>
              <a:t> qui divise l’espèce humaine en cinq races selon des critères craniométriques : la race caucasienne, ou blanche, la race mongolienne ou jaune, la race malaisienne, ou brune, la race éthiopienne, ou noire, la race américaine, ou rouge. Ces races se caractérisent non seulement par des traits physiques mais aussi par des traits psychologiques : les caucasiens sont particulier intelligents et généreux; les mongoliens sont industrieux; les éthiopiens sont les plus proches des autres primates. </a:t>
            </a:r>
          </a:p>
          <a:p>
            <a:pPr marL="0" indent="0">
              <a:buNone/>
            </a:pPr>
            <a:r>
              <a:rPr lang="fr-FR" sz="2400" dirty="0">
                <a:latin typeface="Garamond" panose="02020404030301010803" pitchFamily="18" charset="0"/>
                <a:cs typeface="Times New Roman" pitchFamily="18" charset="0"/>
              </a:rPr>
              <a:t>Emmanuel </a:t>
            </a:r>
            <a:r>
              <a:rPr lang="fr-FR" sz="2400" b="1" dirty="0">
                <a:latin typeface="Garamond" panose="02020404030301010803" pitchFamily="18" charset="0"/>
                <a:cs typeface="Times New Roman" pitchFamily="18" charset="0"/>
              </a:rPr>
              <a:t>Kant</a:t>
            </a:r>
            <a:r>
              <a:rPr lang="fr-FR" sz="2400" dirty="0">
                <a:latin typeface="Garamond" panose="02020404030301010803" pitchFamily="18" charset="0"/>
                <a:cs typeface="Times New Roman" pitchFamily="18" charset="0"/>
              </a:rPr>
              <a:t>, </a:t>
            </a:r>
            <a:r>
              <a:rPr lang="fr-FR" sz="2400" i="1" dirty="0">
                <a:latin typeface="Garamond" panose="02020404030301010803" pitchFamily="18" charset="0"/>
                <a:cs typeface="Times New Roman" pitchFamily="18" charset="0"/>
              </a:rPr>
              <a:t>Anthropologie du point de vue pragmatique </a:t>
            </a:r>
            <a:r>
              <a:rPr lang="fr-FR" sz="2400" dirty="0">
                <a:latin typeface="Garamond" panose="02020404030301010803" pitchFamily="18" charset="0"/>
                <a:cs typeface="Times New Roman" pitchFamily="18" charset="0"/>
              </a:rPr>
              <a:t>(1798).</a:t>
            </a:r>
          </a:p>
          <a:p>
            <a:pPr marL="0" indent="0">
              <a:buNone/>
            </a:pPr>
            <a:endParaRPr lang="fr-FR" dirty="0"/>
          </a:p>
        </p:txBody>
      </p:sp>
    </p:spTree>
    <p:extLst>
      <p:ext uri="{BB962C8B-B14F-4D97-AF65-F5344CB8AC3E}">
        <p14:creationId xmlns:p14="http://schemas.microsoft.com/office/powerpoint/2010/main" val="2758513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FCBBE8-92EA-F34D-A3AB-8C6A8DD0487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A22299C-BBDD-0D4D-BE4E-EC312BF9FE1F}"/>
              </a:ext>
            </a:extLst>
          </p:cNvPr>
          <p:cNvSpPr>
            <a:spLocks noGrp="1"/>
          </p:cNvSpPr>
          <p:nvPr>
            <p:ph idx="1"/>
          </p:nvPr>
        </p:nvSpPr>
        <p:spPr>
          <a:xfrm>
            <a:off x="1071563" y="476672"/>
            <a:ext cx="8866187" cy="6381328"/>
          </a:xfrm>
        </p:spPr>
        <p:txBody>
          <a:bodyPr>
            <a:normAutofit/>
          </a:bodyPr>
          <a:lstStyle/>
          <a:p>
            <a:pPr marL="0" indent="0">
              <a:buNone/>
            </a:pPr>
            <a:r>
              <a:rPr lang="fr-FR" sz="2400" b="1" dirty="0">
                <a:latin typeface="Garamond" panose="02020404030301010803" pitchFamily="18" charset="0"/>
              </a:rPr>
              <a:t>Partie III. Classifications anatomiques et esthétiques. Le racisme « fin de siècle »</a:t>
            </a:r>
          </a:p>
          <a:p>
            <a:pPr algn="just"/>
            <a:r>
              <a:rPr lang="fr-FR" b="1" dirty="0">
                <a:latin typeface="Times New Roman" pitchFamily="18" charset="0"/>
                <a:cs typeface="Times New Roman" pitchFamily="18" charset="0"/>
              </a:rPr>
              <a:t>1.  La « supériorité » de l’homme blanc et naturalisation de l’infériorité des populaires noires (idéologie esclavagiste)</a:t>
            </a:r>
          </a:p>
          <a:p>
            <a:pPr marL="0" indent="0" algn="just">
              <a:buNone/>
            </a:pPr>
            <a:r>
              <a:rPr lang="fr-FR" dirty="0">
                <a:latin typeface="Garamond" panose="02020404030301010803" pitchFamily="18" charset="0"/>
              </a:rPr>
              <a:t>Le Hollandais (Amsterdam), chanoine, Cornélius de </a:t>
            </a:r>
            <a:r>
              <a:rPr lang="fr-FR" dirty="0" err="1">
                <a:latin typeface="Garamond" panose="02020404030301010803" pitchFamily="18" charset="0"/>
              </a:rPr>
              <a:t>Pauw</a:t>
            </a:r>
            <a:r>
              <a:rPr lang="fr-FR" dirty="0">
                <a:latin typeface="Garamond" panose="02020404030301010803" pitchFamily="18" charset="0"/>
              </a:rPr>
              <a:t> (1739-1799), </a:t>
            </a:r>
            <a:r>
              <a:rPr lang="fr-FR" i="1" dirty="0">
                <a:latin typeface="Garamond" panose="02020404030301010803" pitchFamily="18" charset="0"/>
              </a:rPr>
              <a:t>Recherches philosophiques sur les Américains ou Mémoires intéressants pour servir à l’Histoire de l’espèce humaine</a:t>
            </a:r>
            <a:r>
              <a:rPr lang="fr-FR" dirty="0">
                <a:latin typeface="Garamond" panose="02020404030301010803" pitchFamily="18" charset="0"/>
              </a:rPr>
              <a:t> (Londres, 1770) : infériorité naturelle des populaires noires.</a:t>
            </a:r>
            <a:endParaRPr lang="fr-FR" b="1" dirty="0">
              <a:latin typeface="Garamond" panose="02020404030301010803" pitchFamily="18" charset="0"/>
              <a:cs typeface="Times New Roman" pitchFamily="18" charset="0"/>
            </a:endParaRPr>
          </a:p>
          <a:p>
            <a:pPr algn="just"/>
            <a:r>
              <a:rPr lang="fr-FR" b="1" dirty="0">
                <a:latin typeface="Times New Roman" pitchFamily="18" charset="0"/>
                <a:cs typeface="Times New Roman" pitchFamily="18" charset="0"/>
              </a:rPr>
              <a:t>2. Les races et idéologie nobiliaire en France</a:t>
            </a:r>
          </a:p>
          <a:p>
            <a:pPr algn="just"/>
            <a:r>
              <a:rPr lang="fr-FR" b="1" dirty="0">
                <a:latin typeface="Times New Roman" pitchFamily="18" charset="0"/>
                <a:cs typeface="Times New Roman" pitchFamily="18" charset="0"/>
              </a:rPr>
              <a:t>3. Race et « beauté ».</a:t>
            </a:r>
          </a:p>
          <a:p>
            <a:pPr marL="0" indent="0" algn="just">
              <a:buNone/>
            </a:pPr>
            <a:r>
              <a:rPr lang="fr-FR" dirty="0">
                <a:latin typeface="Times New Roman" pitchFamily="18" charset="0"/>
                <a:cs typeface="Times New Roman" pitchFamily="18" charset="0"/>
              </a:rPr>
              <a:t>Johann </a:t>
            </a:r>
            <a:r>
              <a:rPr lang="fr-FR" b="1" dirty="0">
                <a:latin typeface="Times New Roman" pitchFamily="18" charset="0"/>
                <a:cs typeface="Times New Roman" pitchFamily="18" charset="0"/>
              </a:rPr>
              <a:t>Winckelmann</a:t>
            </a:r>
            <a:r>
              <a:rPr lang="fr-FR" dirty="0">
                <a:latin typeface="Times New Roman" pitchFamily="18" charset="0"/>
                <a:cs typeface="Times New Roman" pitchFamily="18" charset="0"/>
              </a:rPr>
              <a:t> (1717-1768),  </a:t>
            </a:r>
            <a:r>
              <a:rPr lang="fr-FR" i="1" dirty="0">
                <a:latin typeface="Times New Roman" pitchFamily="18" charset="0"/>
                <a:cs typeface="Times New Roman" pitchFamily="18" charset="0"/>
              </a:rPr>
              <a:t>Histoire de l’art </a:t>
            </a:r>
            <a:r>
              <a:rPr lang="fr-FR" dirty="0">
                <a:latin typeface="Times New Roman" pitchFamily="18" charset="0"/>
                <a:cs typeface="Times New Roman" pitchFamily="18" charset="0"/>
              </a:rPr>
              <a:t>(1767).</a:t>
            </a:r>
          </a:p>
          <a:p>
            <a:pPr marL="0" indent="0" algn="just">
              <a:buNone/>
            </a:pPr>
            <a:r>
              <a:rPr lang="fr-FR" dirty="0">
                <a:latin typeface="Times New Roman" pitchFamily="18" charset="0"/>
                <a:cs typeface="Times New Roman" pitchFamily="18" charset="0"/>
              </a:rPr>
              <a:t>Johann Kaspar </a:t>
            </a:r>
            <a:r>
              <a:rPr lang="fr-FR" b="1" dirty="0">
                <a:latin typeface="Times New Roman" pitchFamily="18" charset="0"/>
                <a:cs typeface="Times New Roman" pitchFamily="18" charset="0"/>
              </a:rPr>
              <a:t>Lavater</a:t>
            </a:r>
            <a:r>
              <a:rPr lang="fr-FR" dirty="0">
                <a:latin typeface="Times New Roman" pitchFamily="18" charset="0"/>
                <a:cs typeface="Times New Roman" pitchFamily="18" charset="0"/>
              </a:rPr>
              <a:t>  (1741-1801),  </a:t>
            </a:r>
            <a:r>
              <a:rPr lang="fr-FR" i="1" dirty="0">
                <a:latin typeface="Times New Roman" pitchFamily="18" charset="0"/>
                <a:cs typeface="Times New Roman" pitchFamily="18" charset="0"/>
              </a:rPr>
              <a:t>L’Art de connaître les hommes par la physionomie</a:t>
            </a:r>
            <a:r>
              <a:rPr lang="fr-FR" dirty="0">
                <a:latin typeface="Times New Roman" pitchFamily="18" charset="0"/>
                <a:cs typeface="Times New Roman" pitchFamily="18" charset="0"/>
              </a:rPr>
              <a:t> (1775-1778) : la </a:t>
            </a:r>
            <a:r>
              <a:rPr lang="fr-FR" dirty="0">
                <a:solidFill>
                  <a:srgbClr val="FF0000"/>
                </a:solidFill>
                <a:latin typeface="Times New Roman" pitchFamily="18" charset="0"/>
                <a:cs typeface="Times New Roman" pitchFamily="18" charset="0"/>
              </a:rPr>
              <a:t>physiognomonie</a:t>
            </a:r>
            <a:r>
              <a:rPr lang="fr-FR" dirty="0">
                <a:latin typeface="Times New Roman" pitchFamily="18" charset="0"/>
                <a:cs typeface="Times New Roman" pitchFamily="18" charset="0"/>
              </a:rPr>
              <a:t> ou l’art de classer les hommes par les caractéristiques esthétiques. Peuples « beaux »/« laids ». Les traits du visages permettent de faire connaître le caractère des individus/des populations.</a:t>
            </a:r>
          </a:p>
          <a:p>
            <a:pPr marL="0" indent="0">
              <a:buNone/>
            </a:pPr>
            <a:endParaRPr lang="fr-FR" dirty="0">
              <a:latin typeface="Times New Roman" pitchFamily="18" charset="0"/>
              <a:cs typeface="Times New Roman" pitchFamily="18" charset="0"/>
            </a:endParaRPr>
          </a:p>
        </p:txBody>
      </p:sp>
      <p:pic>
        <p:nvPicPr>
          <p:cNvPr id="4" name="Image 3">
            <a:extLst>
              <a:ext uri="{FF2B5EF4-FFF2-40B4-BE49-F238E27FC236}">
                <a16:creationId xmlns:a16="http://schemas.microsoft.com/office/drawing/2014/main" id="{BBFC4550-0197-CA41-B732-8835F4CE2244}"/>
              </a:ext>
            </a:extLst>
          </p:cNvPr>
          <p:cNvPicPr>
            <a:picLocks noChangeAspect="1"/>
          </p:cNvPicPr>
          <p:nvPr/>
        </p:nvPicPr>
        <p:blipFill>
          <a:blip r:embed="rId2"/>
          <a:stretch>
            <a:fillRect/>
          </a:stretch>
        </p:blipFill>
        <p:spPr>
          <a:xfrm>
            <a:off x="9937750" y="859950"/>
            <a:ext cx="2070100" cy="1981200"/>
          </a:xfrm>
          <a:prstGeom prst="rect">
            <a:avLst/>
          </a:prstGeom>
        </p:spPr>
      </p:pic>
    </p:spTree>
    <p:extLst>
      <p:ext uri="{BB962C8B-B14F-4D97-AF65-F5344CB8AC3E}">
        <p14:creationId xmlns:p14="http://schemas.microsoft.com/office/powerpoint/2010/main" val="3441639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00151" y="624110"/>
            <a:ext cx="8952310" cy="1280890"/>
          </a:xfrm>
        </p:spPr>
        <p:txBody>
          <a:bodyPr>
            <a:normAutofit fontScale="90000"/>
          </a:bodyPr>
          <a:lstStyle/>
          <a:p>
            <a:r>
              <a:rPr lang="fr-FR" sz="2400" b="1" dirty="0">
                <a:latin typeface="Times New Roman" pitchFamily="18" charset="0"/>
                <a:cs typeface="Times New Roman" pitchFamily="18" charset="0"/>
              </a:rPr>
              <a:t>Conclusion : de l’histoire naturelle de l’homme aux sciences naturelles (du XVIII</a:t>
            </a:r>
            <a:r>
              <a:rPr lang="fr-FR" sz="2400" b="1" baseline="30000" dirty="0">
                <a:latin typeface="Times New Roman" pitchFamily="18" charset="0"/>
                <a:cs typeface="Times New Roman" pitchFamily="18" charset="0"/>
              </a:rPr>
              <a:t>e</a:t>
            </a:r>
            <a:r>
              <a:rPr lang="fr-FR" sz="2400" b="1" dirty="0">
                <a:latin typeface="Times New Roman" pitchFamily="18" charset="0"/>
                <a:cs typeface="Times New Roman" pitchFamily="18" charset="0"/>
              </a:rPr>
              <a:t> au XIX</a:t>
            </a:r>
            <a:r>
              <a:rPr lang="fr-FR" sz="2400" b="1" baseline="30000" dirty="0">
                <a:latin typeface="Times New Roman" pitchFamily="18" charset="0"/>
                <a:cs typeface="Times New Roman" pitchFamily="18" charset="0"/>
              </a:rPr>
              <a:t>e</a:t>
            </a:r>
            <a:r>
              <a:rPr lang="fr-FR" sz="2400" b="1" dirty="0">
                <a:latin typeface="Times New Roman" pitchFamily="18" charset="0"/>
                <a:cs typeface="Times New Roman" pitchFamily="18" charset="0"/>
              </a:rPr>
              <a:t> siècle…)</a:t>
            </a:r>
            <a:br>
              <a:rPr lang="fr-FR" sz="2400" b="1" dirty="0">
                <a:latin typeface="Times New Roman" pitchFamily="18" charset="0"/>
                <a:cs typeface="Times New Roman" pitchFamily="18" charset="0"/>
              </a:rPr>
            </a:br>
            <a:br>
              <a:rPr lang="fr-FR" sz="2400" b="1" dirty="0">
                <a:latin typeface="Times New Roman" pitchFamily="18" charset="0"/>
                <a:cs typeface="Times New Roman" pitchFamily="18" charset="0"/>
              </a:rPr>
            </a:br>
            <a:r>
              <a:rPr lang="fr-FR" sz="2400" dirty="0">
                <a:latin typeface="Times New Roman" pitchFamily="18" charset="0"/>
                <a:cs typeface="Times New Roman" pitchFamily="18" charset="0"/>
              </a:rPr>
              <a:t>Craniométrie et angle facial : les mesures des races.</a:t>
            </a:r>
            <a:br>
              <a:rPr lang="fr-FR" sz="2800" dirty="0">
                <a:latin typeface="Times New Roman" pitchFamily="18" charset="0"/>
                <a:cs typeface="Times New Roman" pitchFamily="18" charset="0"/>
              </a:rPr>
            </a:br>
            <a:r>
              <a:rPr lang="fr-FR" sz="2800" dirty="0">
                <a:latin typeface="Times New Roman" pitchFamily="18" charset="0"/>
                <a:cs typeface="Times New Roman" pitchFamily="18" charset="0"/>
              </a:rPr>
              <a:t>Petrus Camper (1722-1789).</a:t>
            </a:r>
          </a:p>
        </p:txBody>
      </p:sp>
      <p:sp>
        <p:nvSpPr>
          <p:cNvPr id="3" name="Espace réservé du contenu 2"/>
          <p:cNvSpPr>
            <a:spLocks noGrp="1"/>
          </p:cNvSpPr>
          <p:nvPr>
            <p:ph idx="1"/>
          </p:nvPr>
        </p:nvSpPr>
        <p:spPr/>
        <p:txBody>
          <a:bodyPr/>
          <a:lstStyle/>
          <a:p>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71888" y="2844368"/>
            <a:ext cx="5969744" cy="3814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3870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1023FE-280B-1846-9A8C-EB0C501AE9E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C67C820-5AAE-C74F-A569-BBB09F3A9FEB}"/>
              </a:ext>
            </a:extLst>
          </p:cNvPr>
          <p:cNvSpPr>
            <a:spLocks noGrp="1"/>
          </p:cNvSpPr>
          <p:nvPr>
            <p:ph idx="1"/>
          </p:nvPr>
        </p:nvSpPr>
        <p:spPr>
          <a:xfrm>
            <a:off x="1173480" y="1173480"/>
            <a:ext cx="9799320" cy="4693920"/>
          </a:xfrm>
        </p:spPr>
        <p:txBody>
          <a:bodyPr>
            <a:normAutofit fontScale="92500" lnSpcReduction="10000"/>
          </a:bodyPr>
          <a:lstStyle/>
          <a:p>
            <a:pPr marL="0" indent="0">
              <a:buNone/>
            </a:pPr>
            <a:r>
              <a:rPr lang="fr-FR" sz="2400" b="1" dirty="0">
                <a:latin typeface="Garamond" panose="02020404030301010803" pitchFamily="18" charset="0"/>
              </a:rPr>
              <a:t>Indications bibliographiques : </a:t>
            </a:r>
          </a:p>
          <a:p>
            <a:pPr marL="0" indent="0" algn="just">
              <a:buNone/>
            </a:pPr>
            <a:r>
              <a:rPr lang="fr-FR" sz="2400" dirty="0">
                <a:latin typeface="Garamond" panose="02020404030301010803" pitchFamily="18" charset="0"/>
                <a:cs typeface="Times New Roman" pitchFamily="18" charset="0"/>
              </a:rPr>
              <a:t>Michèle </a:t>
            </a:r>
            <a:r>
              <a:rPr lang="fr-FR" sz="2400" cap="small" dirty="0" err="1">
                <a:latin typeface="Garamond" panose="02020404030301010803" pitchFamily="18" charset="0"/>
                <a:cs typeface="Times New Roman" pitchFamily="18" charset="0"/>
              </a:rPr>
              <a:t>Duchet</a:t>
            </a:r>
            <a:r>
              <a:rPr lang="fr-FR" sz="2400" dirty="0">
                <a:latin typeface="Garamond" panose="02020404030301010803" pitchFamily="18" charset="0"/>
                <a:cs typeface="Times New Roman" pitchFamily="18" charset="0"/>
              </a:rPr>
              <a:t>, </a:t>
            </a:r>
            <a:r>
              <a:rPr lang="fr-FR" sz="2400" i="1" dirty="0">
                <a:latin typeface="Garamond" panose="02020404030301010803" pitchFamily="18" charset="0"/>
                <a:cs typeface="Times New Roman" pitchFamily="18" charset="0"/>
              </a:rPr>
              <a:t>Anthropologie et histoire au siècle des Lumières</a:t>
            </a:r>
            <a:r>
              <a:rPr lang="fr-FR" sz="2400" dirty="0">
                <a:latin typeface="Garamond" panose="02020404030301010803" pitchFamily="18" charset="0"/>
                <a:cs typeface="Times New Roman" pitchFamily="18" charset="0"/>
              </a:rPr>
              <a:t> [1971], Paris, Albin Michel, 1995.</a:t>
            </a:r>
          </a:p>
          <a:p>
            <a:pPr marL="0" indent="0" algn="just">
              <a:buNone/>
            </a:pPr>
            <a:r>
              <a:rPr lang="fr-FR" sz="2400" dirty="0">
                <a:latin typeface="Garamond" panose="02020404030301010803" pitchFamily="18" charset="0"/>
                <a:cs typeface="Times New Roman" pitchFamily="18" charset="0"/>
              </a:rPr>
              <a:t>Claude-Olivier </a:t>
            </a:r>
            <a:r>
              <a:rPr lang="fr-FR" sz="2400" cap="small" dirty="0" err="1">
                <a:latin typeface="Garamond" panose="02020404030301010803" pitchFamily="18" charset="0"/>
                <a:cs typeface="Times New Roman" pitchFamily="18" charset="0"/>
              </a:rPr>
              <a:t>Doron</a:t>
            </a:r>
            <a:r>
              <a:rPr lang="fr-FR" sz="2400" dirty="0">
                <a:latin typeface="Garamond" panose="02020404030301010803" pitchFamily="18" charset="0"/>
                <a:cs typeface="Times New Roman" pitchFamily="18" charset="0"/>
              </a:rPr>
              <a:t>, </a:t>
            </a:r>
            <a:r>
              <a:rPr lang="fr-FR" sz="2400" i="1" dirty="0">
                <a:latin typeface="Garamond" panose="02020404030301010803" pitchFamily="18" charset="0"/>
                <a:cs typeface="Times New Roman" pitchFamily="18" charset="0"/>
              </a:rPr>
              <a:t>L’Homme altéré. Race et Dégénérescence</a:t>
            </a:r>
            <a:r>
              <a:rPr lang="fr-FR" sz="2400" dirty="0">
                <a:latin typeface="Garamond" panose="02020404030301010803" pitchFamily="18" charset="0"/>
                <a:cs typeface="Times New Roman" pitchFamily="18" charset="0"/>
              </a:rPr>
              <a:t>, Champ Vallon, 2016.</a:t>
            </a:r>
          </a:p>
          <a:p>
            <a:pPr marL="0" indent="0" algn="just">
              <a:buNone/>
            </a:pPr>
            <a:r>
              <a:rPr lang="fr-FR" sz="2400" dirty="0">
                <a:latin typeface="Garamond" panose="02020404030301010803" pitchFamily="18" charset="0"/>
                <a:cs typeface="Times New Roman" pitchFamily="18" charset="0"/>
              </a:rPr>
              <a:t>Anne </a:t>
            </a:r>
            <a:r>
              <a:rPr lang="fr-FR" sz="2400" cap="small" dirty="0" err="1">
                <a:latin typeface="Garamond" panose="02020404030301010803" pitchFamily="18" charset="0"/>
                <a:cs typeface="Times New Roman" pitchFamily="18" charset="0"/>
              </a:rPr>
              <a:t>Lafont</a:t>
            </a:r>
            <a:r>
              <a:rPr lang="fr-FR" sz="2400" dirty="0">
                <a:latin typeface="Garamond" panose="02020404030301010803" pitchFamily="18" charset="0"/>
                <a:cs typeface="Times New Roman" pitchFamily="18" charset="0"/>
              </a:rPr>
              <a:t>, </a:t>
            </a:r>
            <a:r>
              <a:rPr lang="fr-FR" sz="2400" i="1" dirty="0">
                <a:latin typeface="Garamond" panose="02020404030301010803" pitchFamily="18" charset="0"/>
                <a:cs typeface="Times New Roman" pitchFamily="18" charset="0"/>
              </a:rPr>
              <a:t>L’art et la race. L’Africain (tout) contre l’œil des Lumières</a:t>
            </a:r>
            <a:r>
              <a:rPr lang="fr-FR" sz="2400" dirty="0">
                <a:latin typeface="Garamond" panose="02020404030301010803" pitchFamily="18" charset="0"/>
                <a:cs typeface="Times New Roman" pitchFamily="18" charset="0"/>
              </a:rPr>
              <a:t>, Paris, Les Presses du Réel, 2019.</a:t>
            </a:r>
            <a:r>
              <a:rPr lang="fr-FR" sz="2400" i="1" dirty="0">
                <a:latin typeface="Garamond" panose="02020404030301010803" pitchFamily="18" charset="0"/>
                <a:cs typeface="Times New Roman" pitchFamily="18" charset="0"/>
              </a:rPr>
              <a:t> </a:t>
            </a:r>
          </a:p>
          <a:p>
            <a:pPr marL="0" indent="0" algn="just">
              <a:buNone/>
            </a:pPr>
            <a:r>
              <a:rPr lang="fr-FR" sz="2400" dirty="0">
                <a:latin typeface="Times New Roman" pitchFamily="18" charset="0"/>
                <a:cs typeface="Times New Roman" pitchFamily="18" charset="0"/>
                <a:hlinkClick r:id="rId2"/>
              </a:rPr>
              <a:t>https://www.franceculture.fr/oeuvre/lart-et-la-race-lafricain-tout-contre-loeil-des-lumieres</a:t>
            </a:r>
            <a:r>
              <a:rPr lang="fr-FR" sz="2400" dirty="0">
                <a:latin typeface="Times New Roman" pitchFamily="18" charset="0"/>
                <a:cs typeface="Times New Roman" pitchFamily="18" charset="0"/>
              </a:rPr>
              <a:t> </a:t>
            </a:r>
            <a:endParaRPr lang="fr-FR" sz="2400" dirty="0">
              <a:latin typeface="Garamond" panose="02020404030301010803" pitchFamily="18" charset="0"/>
              <a:cs typeface="Times New Roman" pitchFamily="18" charset="0"/>
            </a:endParaRPr>
          </a:p>
          <a:p>
            <a:pPr marL="0" indent="0" algn="just">
              <a:buNone/>
            </a:pPr>
            <a:r>
              <a:rPr lang="fr-FR" sz="2400" dirty="0" err="1">
                <a:latin typeface="Garamond" panose="02020404030301010803" pitchFamily="18" charset="0"/>
              </a:rPr>
              <a:t>Jean-Fréderic</a:t>
            </a:r>
            <a:r>
              <a:rPr lang="fr-FR" sz="2400" dirty="0">
                <a:latin typeface="Garamond" panose="02020404030301010803" pitchFamily="18" charset="0"/>
              </a:rPr>
              <a:t> </a:t>
            </a:r>
            <a:r>
              <a:rPr lang="fr-FR" sz="2400" dirty="0" err="1">
                <a:latin typeface="Garamond" panose="02020404030301010803" pitchFamily="18" charset="0"/>
              </a:rPr>
              <a:t>S</a:t>
            </a:r>
            <a:r>
              <a:rPr lang="fr-FR" sz="2400" cap="small" dirty="0" err="1">
                <a:latin typeface="Garamond" panose="02020404030301010803" pitchFamily="18" charset="0"/>
              </a:rPr>
              <a:t>chaub</a:t>
            </a:r>
            <a:r>
              <a:rPr lang="fr-FR" sz="2400" dirty="0">
                <a:latin typeface="Garamond" panose="02020404030301010803" pitchFamily="18" charset="0"/>
              </a:rPr>
              <a:t> &amp; Silvia </a:t>
            </a:r>
            <a:r>
              <a:rPr lang="fr-FR" sz="2400" dirty="0" err="1">
                <a:latin typeface="Garamond" panose="02020404030301010803" pitchFamily="18" charset="0"/>
              </a:rPr>
              <a:t>S</a:t>
            </a:r>
            <a:r>
              <a:rPr lang="fr-FR" sz="2400" cap="small" dirty="0" err="1">
                <a:latin typeface="Garamond" panose="02020404030301010803" pitchFamily="18" charset="0"/>
              </a:rPr>
              <a:t>ebastiani</a:t>
            </a:r>
            <a:r>
              <a:rPr lang="fr-FR" sz="2400" dirty="0">
                <a:latin typeface="Garamond" panose="02020404030301010803" pitchFamily="18" charset="0"/>
              </a:rPr>
              <a:t>, </a:t>
            </a:r>
            <a:r>
              <a:rPr lang="fr-FR" sz="2400" i="1" dirty="0">
                <a:latin typeface="Garamond" panose="02020404030301010803" pitchFamily="18" charset="0"/>
              </a:rPr>
              <a:t>Race et histoire dans les sociétés occidentales (</a:t>
            </a:r>
            <a:r>
              <a:rPr lang="fr-FR" sz="2400" i="1" cap="small" dirty="0" err="1">
                <a:latin typeface="Garamond" panose="02020404030301010803" pitchFamily="18" charset="0"/>
              </a:rPr>
              <a:t>xv</a:t>
            </a:r>
            <a:r>
              <a:rPr lang="fr-FR" sz="2400" i="1" baseline="30000" dirty="0" err="1">
                <a:latin typeface="Garamond" panose="02020404030301010803" pitchFamily="18" charset="0"/>
              </a:rPr>
              <a:t>e</a:t>
            </a:r>
            <a:r>
              <a:rPr lang="fr-FR" sz="2400" i="1" dirty="0" err="1">
                <a:latin typeface="Garamond" panose="02020404030301010803" pitchFamily="18" charset="0"/>
              </a:rPr>
              <a:t>-</a:t>
            </a:r>
            <a:r>
              <a:rPr lang="fr-FR" sz="2400" i="1" cap="small" dirty="0" err="1">
                <a:latin typeface="Garamond" panose="02020404030301010803" pitchFamily="18" charset="0"/>
              </a:rPr>
              <a:t>xviii</a:t>
            </a:r>
            <a:r>
              <a:rPr lang="fr-FR" sz="2400" i="1" baseline="30000" dirty="0" err="1">
                <a:latin typeface="Garamond" panose="02020404030301010803" pitchFamily="18" charset="0"/>
              </a:rPr>
              <a:t>e</a:t>
            </a:r>
            <a:r>
              <a:rPr lang="fr-FR" sz="2400" i="1" dirty="0">
                <a:latin typeface="Garamond" panose="02020404030301010803" pitchFamily="18" charset="0"/>
              </a:rPr>
              <a:t>  siècle)</a:t>
            </a:r>
            <a:r>
              <a:rPr lang="fr-FR" sz="2400" dirty="0">
                <a:latin typeface="Garamond" panose="02020404030301010803" pitchFamily="18" charset="0"/>
              </a:rPr>
              <a:t>, Paris, Albin Michel, 2021.</a:t>
            </a:r>
            <a:endParaRPr lang="fr-FR" sz="2400" dirty="0">
              <a:latin typeface="Garamond" panose="02020404030301010803" pitchFamily="18" charset="0"/>
              <a:cs typeface="Times New Roman" pitchFamily="18" charset="0"/>
            </a:endParaRPr>
          </a:p>
          <a:p>
            <a:pPr marL="0" indent="0">
              <a:buNone/>
            </a:pPr>
            <a:r>
              <a:rPr lang="fr-FR" sz="2400" dirty="0">
                <a:latin typeface="Garamond" panose="02020404030301010803" pitchFamily="18" charset="0"/>
                <a:cs typeface="Times New Roman" pitchFamily="18" charset="0"/>
              </a:rPr>
              <a:t>***Conférence de Claude Blanckaert : </a:t>
            </a:r>
          </a:p>
          <a:p>
            <a:pPr marL="0" indent="0">
              <a:buNone/>
            </a:pPr>
            <a:r>
              <a:rPr lang="fr-FR" sz="2400" dirty="0">
                <a:latin typeface="Garamond" panose="02020404030301010803" pitchFamily="18" charset="0"/>
                <a:hlinkClick r:id="rId3"/>
              </a:rPr>
              <a:t>https://www.dailymotion.com/video/x281m1u</a:t>
            </a:r>
            <a:r>
              <a:rPr lang="fr-FR" sz="2400" dirty="0">
                <a:latin typeface="Garamond" panose="02020404030301010803" pitchFamily="18" charset="0"/>
              </a:rPr>
              <a:t> </a:t>
            </a:r>
          </a:p>
          <a:p>
            <a:pPr marL="0" indent="0">
              <a:buNone/>
            </a:pPr>
            <a:endParaRPr lang="fr-FR" sz="2400" dirty="0">
              <a:latin typeface="Garamond" panose="02020404030301010803" pitchFamily="18" charset="0"/>
            </a:endParaRPr>
          </a:p>
        </p:txBody>
      </p:sp>
    </p:spTree>
    <p:extLst>
      <p:ext uri="{BB962C8B-B14F-4D97-AF65-F5344CB8AC3E}">
        <p14:creationId xmlns:p14="http://schemas.microsoft.com/office/powerpoint/2010/main" val="3030368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53440" y="396240"/>
            <a:ext cx="9299021" cy="5514982"/>
          </a:xfrm>
        </p:spPr>
        <p:txBody>
          <a:bodyPr>
            <a:noAutofit/>
          </a:bodyPr>
          <a:lstStyle/>
          <a:p>
            <a:pPr marL="0" indent="0" algn="ctr">
              <a:buNone/>
            </a:pPr>
            <a:r>
              <a:rPr lang="fr-FR" sz="2400" b="1" dirty="0">
                <a:latin typeface="Times New Roman" pitchFamily="18" charset="0"/>
                <a:cs typeface="Times New Roman" pitchFamily="18" charset="0"/>
              </a:rPr>
              <a:t>Introduction : </a:t>
            </a:r>
          </a:p>
          <a:p>
            <a:pPr marL="0" indent="0" algn="ctr">
              <a:buNone/>
            </a:pPr>
            <a:r>
              <a:rPr lang="fr-FR" sz="2400" b="1" dirty="0">
                <a:latin typeface="Times New Roman" pitchFamily="18" charset="0"/>
                <a:cs typeface="Times New Roman" pitchFamily="18" charset="0"/>
              </a:rPr>
              <a:t>Questions et enjeux de l’anthropologie des Lumières</a:t>
            </a:r>
          </a:p>
          <a:p>
            <a:pPr marL="0" indent="0" algn="just">
              <a:buNone/>
            </a:pPr>
            <a:r>
              <a:rPr lang="fr-FR" sz="2400" dirty="0">
                <a:latin typeface="Times New Roman" pitchFamily="18" charset="0"/>
                <a:cs typeface="Times New Roman" pitchFamily="18" charset="0"/>
              </a:rPr>
              <a:t>Linné (1735) et Buffon (1749) : L’histoire naturelle de l’homme : « une monographie empirique du genre humain dans l’espace et le temps ». </a:t>
            </a:r>
          </a:p>
          <a:p>
            <a:pPr marL="0" indent="0" algn="just">
              <a:buNone/>
            </a:pPr>
            <a:r>
              <a:rPr lang="fr-FR" sz="2400" dirty="0">
                <a:latin typeface="Times New Roman" pitchFamily="18" charset="0"/>
                <a:cs typeface="Times New Roman" pitchFamily="18" charset="0"/>
              </a:rPr>
              <a:t>Essor des récits de voyage ; confrontation avec l’</a:t>
            </a:r>
            <a:r>
              <a:rPr lang="fr-FR" sz="2400" i="1" dirty="0">
                <a:latin typeface="Times New Roman" pitchFamily="18" charset="0"/>
                <a:cs typeface="Times New Roman" pitchFamily="18" charset="0"/>
              </a:rPr>
              <a:t>Autre </a:t>
            </a:r>
            <a:r>
              <a:rPr lang="fr-FR" sz="2400" dirty="0">
                <a:latin typeface="Times New Roman" pitchFamily="18" charset="0"/>
                <a:cs typeface="Times New Roman" pitchFamily="18" charset="0"/>
              </a:rPr>
              <a:t>/ les autres</a:t>
            </a:r>
          </a:p>
          <a:p>
            <a:pPr marL="0" indent="0" algn="just">
              <a:buNone/>
            </a:pPr>
            <a:r>
              <a:rPr lang="fr-FR" sz="2400" dirty="0">
                <a:latin typeface="Times New Roman" pitchFamily="18" charset="0"/>
                <a:cs typeface="Times New Roman" pitchFamily="18" charset="0"/>
              </a:rPr>
              <a:t>Placer et étudier l’homme dans la nature et étudier les populations sous l’angle physique et moral (anthropologie, anatomie, linguistique, géographie, médecine, psychologie…). </a:t>
            </a:r>
          </a:p>
          <a:p>
            <a:pPr marL="0" indent="0" algn="ctr">
              <a:buNone/>
            </a:pPr>
            <a:r>
              <a:rPr lang="fr-FR" sz="2400" dirty="0">
                <a:latin typeface="Times New Roman" pitchFamily="18" charset="0"/>
                <a:cs typeface="Times New Roman" pitchFamily="18" charset="0"/>
              </a:rPr>
              <a:t>Vocation </a:t>
            </a:r>
            <a:r>
              <a:rPr lang="fr-FR" sz="2400" dirty="0">
                <a:solidFill>
                  <a:srgbClr val="FF0000"/>
                </a:solidFill>
                <a:latin typeface="Times New Roman" pitchFamily="18" charset="0"/>
                <a:cs typeface="Times New Roman" pitchFamily="18" charset="0"/>
              </a:rPr>
              <a:t>encyclopédique</a:t>
            </a:r>
            <a:r>
              <a:rPr lang="fr-FR" sz="2400" dirty="0">
                <a:latin typeface="Times New Roman" pitchFamily="18" charset="0"/>
                <a:cs typeface="Times New Roman" pitchFamily="18" charset="0"/>
              </a:rPr>
              <a:t> de l’anthropologie.</a:t>
            </a:r>
          </a:p>
          <a:p>
            <a:pPr marL="0" indent="0" algn="just">
              <a:buNone/>
            </a:pPr>
            <a:endParaRPr lang="fr-FR" sz="2400" dirty="0">
              <a:latin typeface="Times New Roman" pitchFamily="18" charset="0"/>
              <a:cs typeface="Times New Roman" pitchFamily="18" charset="0"/>
            </a:endParaRPr>
          </a:p>
          <a:p>
            <a:pPr marL="0" indent="0" algn="just">
              <a:buNone/>
            </a:pPr>
            <a:endParaRPr lang="fr-FR" sz="2400" dirty="0"/>
          </a:p>
        </p:txBody>
      </p:sp>
    </p:spTree>
    <p:extLst>
      <p:ext uri="{BB962C8B-B14F-4D97-AF65-F5344CB8AC3E}">
        <p14:creationId xmlns:p14="http://schemas.microsoft.com/office/powerpoint/2010/main" val="2018452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67F7B7-8253-4048-9BF0-45C07720012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AFDBC20-FDAB-2E4F-BAFB-B0F77C8026D6}"/>
              </a:ext>
            </a:extLst>
          </p:cNvPr>
          <p:cNvSpPr>
            <a:spLocks noGrp="1"/>
          </p:cNvSpPr>
          <p:nvPr>
            <p:ph idx="1"/>
          </p:nvPr>
        </p:nvSpPr>
        <p:spPr/>
        <p:txBody>
          <a:bodyPr>
            <a:normAutofit/>
          </a:bodyPr>
          <a:lstStyle/>
          <a:p>
            <a:pPr marL="0" indent="0" algn="just">
              <a:buNone/>
            </a:pPr>
            <a:r>
              <a:rPr lang="fr-FR" sz="2800" dirty="0">
                <a:solidFill>
                  <a:srgbClr val="FF0000"/>
                </a:solidFill>
                <a:latin typeface="Garamond" panose="02020404030301010803" pitchFamily="18" charset="0"/>
                <a:cs typeface="Times New Roman" pitchFamily="18" charset="0"/>
              </a:rPr>
              <a:t>Questions</a:t>
            </a:r>
            <a:r>
              <a:rPr lang="fr-FR" sz="2800" dirty="0">
                <a:latin typeface="Garamond" panose="02020404030301010803" pitchFamily="18" charset="0"/>
                <a:cs typeface="Times New Roman" pitchFamily="18" charset="0"/>
              </a:rPr>
              <a:t> : </a:t>
            </a:r>
          </a:p>
          <a:p>
            <a:pPr marL="514350" indent="-514350" algn="just">
              <a:buAutoNum type="arabicPeriod"/>
            </a:pPr>
            <a:r>
              <a:rPr lang="fr-FR" sz="2800" dirty="0">
                <a:latin typeface="Garamond" panose="02020404030301010803" pitchFamily="18" charset="0"/>
                <a:cs typeface="Times New Roman" pitchFamily="18" charset="0"/>
              </a:rPr>
              <a:t>La place de l’homme dans la nature et ses relations avec les espèces animales.</a:t>
            </a:r>
          </a:p>
          <a:p>
            <a:pPr marL="514350" indent="-514350" algn="just">
              <a:buAutoNum type="arabicPeriod"/>
            </a:pPr>
            <a:r>
              <a:rPr lang="fr-FR" sz="2800" dirty="0">
                <a:latin typeface="Garamond" panose="02020404030301010803" pitchFamily="18" charset="0"/>
                <a:cs typeface="Times New Roman" pitchFamily="18" charset="0"/>
              </a:rPr>
              <a:t>Les variétés ou les races humaines.</a:t>
            </a:r>
          </a:p>
          <a:p>
            <a:pPr marL="514350" indent="-514350" algn="just">
              <a:buAutoNum type="arabicPeriod"/>
            </a:pPr>
            <a:r>
              <a:rPr lang="fr-FR" sz="2800" dirty="0">
                <a:latin typeface="Garamond" panose="02020404030301010803" pitchFamily="18" charset="0"/>
                <a:cs typeface="Times New Roman" pitchFamily="18" charset="0"/>
              </a:rPr>
              <a:t>Le « progrès » (possible) et le déclin (possible) des civilisations.</a:t>
            </a:r>
          </a:p>
          <a:p>
            <a:pPr marL="0" indent="0">
              <a:buNone/>
            </a:pPr>
            <a:endParaRPr lang="fr-FR" sz="2800" dirty="0">
              <a:latin typeface="Garamond" panose="02020404030301010803" pitchFamily="18" charset="0"/>
            </a:endParaRPr>
          </a:p>
        </p:txBody>
      </p:sp>
    </p:spTree>
    <p:extLst>
      <p:ext uri="{BB962C8B-B14F-4D97-AF65-F5344CB8AC3E}">
        <p14:creationId xmlns:p14="http://schemas.microsoft.com/office/powerpoint/2010/main" val="1965655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985838" y="314325"/>
            <a:ext cx="7058025" cy="6067003"/>
          </a:xfrm>
        </p:spPr>
        <p:txBody>
          <a:bodyPr>
            <a:noAutofit/>
          </a:bodyPr>
          <a:lstStyle/>
          <a:p>
            <a:pPr marL="0" indent="0" algn="just">
              <a:buNone/>
            </a:pPr>
            <a:r>
              <a:rPr lang="fr-FR" sz="2400" b="1" dirty="0">
                <a:latin typeface="Times New Roman" pitchFamily="18" charset="0"/>
                <a:cs typeface="Times New Roman" pitchFamily="18" charset="0"/>
              </a:rPr>
              <a:t>Partie 1 </a:t>
            </a: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Monogénisme </a:t>
            </a:r>
            <a:r>
              <a:rPr lang="fr-FR" sz="2400" b="1" i="1" dirty="0">
                <a:latin typeface="Times New Roman" pitchFamily="18" charset="0"/>
                <a:cs typeface="Times New Roman" pitchFamily="18" charset="0"/>
              </a:rPr>
              <a:t>vs</a:t>
            </a:r>
            <a:r>
              <a:rPr lang="fr-FR" sz="2400" b="1" dirty="0">
                <a:latin typeface="Times New Roman" pitchFamily="18" charset="0"/>
                <a:cs typeface="Times New Roman" pitchFamily="18" charset="0"/>
              </a:rPr>
              <a:t> polygénisme : une ou plusieurs espèces/variété humaines ?</a:t>
            </a:r>
          </a:p>
          <a:p>
            <a:pPr marL="0" indent="0" algn="just">
              <a:buNone/>
            </a:pPr>
            <a:r>
              <a:rPr lang="fr-FR" sz="2400" dirty="0">
                <a:latin typeface="Times New Roman" pitchFamily="18" charset="0"/>
                <a:cs typeface="Times New Roman" pitchFamily="18" charset="0"/>
              </a:rPr>
              <a:t>// Le monogénisme biblique vs le polygénisme philosophique	(Voltaire).</a:t>
            </a:r>
          </a:p>
          <a:p>
            <a:pPr marL="0" indent="0" algn="just">
              <a:buNone/>
            </a:pPr>
            <a:r>
              <a:rPr lang="fr-FR" sz="2400" dirty="0">
                <a:latin typeface="Times New Roman" pitchFamily="18" charset="0"/>
                <a:cs typeface="Times New Roman" pitchFamily="18" charset="0"/>
              </a:rPr>
              <a:t>Les </a:t>
            </a:r>
            <a:r>
              <a:rPr lang="fr-FR" sz="2400" dirty="0">
                <a:solidFill>
                  <a:srgbClr val="FF0000"/>
                </a:solidFill>
                <a:latin typeface="Times New Roman" pitchFamily="18" charset="0"/>
                <a:cs typeface="Times New Roman" pitchFamily="18" charset="0"/>
              </a:rPr>
              <a:t>questions sur la génération </a:t>
            </a:r>
            <a:r>
              <a:rPr lang="fr-FR" sz="2400" dirty="0">
                <a:latin typeface="Times New Roman" pitchFamily="18" charset="0"/>
                <a:cs typeface="Times New Roman" pitchFamily="18" charset="0"/>
              </a:rPr>
              <a:t>: </a:t>
            </a:r>
          </a:p>
          <a:p>
            <a:pPr marL="0" indent="0" algn="just">
              <a:buNone/>
            </a:pPr>
            <a:r>
              <a:rPr lang="fr-FR" sz="2400" dirty="0">
                <a:latin typeface="Times New Roman" pitchFamily="18" charset="0"/>
                <a:cs typeface="Times New Roman" pitchFamily="18" charset="0"/>
              </a:rPr>
              <a:t>Pierre-Louis Maupertuis, </a:t>
            </a:r>
            <a:r>
              <a:rPr lang="fr-FR" sz="2400" i="1" dirty="0">
                <a:latin typeface="Times New Roman" pitchFamily="18" charset="0"/>
                <a:cs typeface="Times New Roman" pitchFamily="18" charset="0"/>
              </a:rPr>
              <a:t>Dissertation physique à l’occasion du nègre blanc</a:t>
            </a:r>
            <a:r>
              <a:rPr lang="fr-FR" sz="2400" dirty="0">
                <a:latin typeface="Times New Roman" pitchFamily="18" charset="0"/>
                <a:cs typeface="Times New Roman" pitchFamily="18" charset="0"/>
              </a:rPr>
              <a:t> (Leyde, 1744).</a:t>
            </a:r>
          </a:p>
          <a:p>
            <a:pPr marL="0" indent="0" algn="just">
              <a:buNone/>
            </a:pPr>
            <a:r>
              <a:rPr lang="fr-FR" sz="2400" dirty="0">
                <a:latin typeface="Times New Roman" pitchFamily="18" charset="0"/>
                <a:cs typeface="Times New Roman" pitchFamily="18" charset="0"/>
              </a:rPr>
              <a:t>Buffon : le « moule intérieur » et les « molécules organiques » (épigénèse).</a:t>
            </a:r>
          </a:p>
          <a:p>
            <a:pPr marL="0" indent="0" algn="just">
              <a:buNone/>
            </a:pPr>
            <a:r>
              <a:rPr lang="fr-FR" sz="2400" dirty="0">
                <a:latin typeface="Times New Roman" pitchFamily="18" charset="0"/>
                <a:cs typeface="Times New Roman" pitchFamily="18" charset="0"/>
              </a:rPr>
              <a:t>--- l’espèce humaine (définie par la faculté qu’ont tous les êtres d’une même espèce à se reproduire) constitue une « grande famille » (Buffon).</a:t>
            </a:r>
          </a:p>
          <a:p>
            <a:pPr marL="0" indent="0">
              <a:buNone/>
            </a:pP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89696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F99CFD-79A1-774C-9581-A363F86A9CF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BA25EF6-5A12-6E4D-88CB-8C3B3A819EDA}"/>
              </a:ext>
            </a:extLst>
          </p:cNvPr>
          <p:cNvSpPr>
            <a:spLocks noGrp="1"/>
          </p:cNvSpPr>
          <p:nvPr>
            <p:ph idx="1"/>
          </p:nvPr>
        </p:nvSpPr>
        <p:spPr>
          <a:xfrm>
            <a:off x="1082040" y="289560"/>
            <a:ext cx="9585960" cy="6568440"/>
          </a:xfrm>
        </p:spPr>
        <p:txBody>
          <a:bodyPr>
            <a:normAutofit lnSpcReduction="10000"/>
          </a:bodyPr>
          <a:lstStyle/>
          <a:p>
            <a:pPr marL="0" indent="0">
              <a:buNone/>
            </a:pPr>
            <a:r>
              <a:rPr lang="fr-FR" sz="2400" b="1" dirty="0">
                <a:latin typeface="Times New Roman" pitchFamily="18" charset="0"/>
                <a:cs typeface="Times New Roman" pitchFamily="18" charset="0"/>
              </a:rPr>
              <a:t>/ Variétés humaines et climats</a:t>
            </a:r>
          </a:p>
          <a:p>
            <a:pPr marL="0" indent="0" algn="just">
              <a:buNone/>
            </a:pPr>
            <a:r>
              <a:rPr lang="fr-FR" sz="2400" dirty="0">
                <a:latin typeface="Times New Roman" pitchFamily="18" charset="0"/>
                <a:cs typeface="Times New Roman" pitchFamily="18" charset="0"/>
              </a:rPr>
              <a:t>Les hommes varient spontanément selon les conditions naturelles (paradigme néo-hippocratique) et transmettent leurs caractères acquis aux générations postérieures.</a:t>
            </a:r>
          </a:p>
          <a:p>
            <a:pPr marL="0" indent="0" algn="just">
              <a:buNone/>
            </a:pPr>
            <a:r>
              <a:rPr lang="fr-FR" sz="2400" dirty="0">
                <a:latin typeface="Times New Roman" pitchFamily="18" charset="0"/>
                <a:cs typeface="Times New Roman" pitchFamily="18" charset="0"/>
              </a:rPr>
              <a:t>Rôle des</a:t>
            </a:r>
            <a:r>
              <a:rPr lang="fr-FR" sz="2400" b="1" dirty="0">
                <a:latin typeface="Times New Roman" pitchFamily="18" charset="0"/>
                <a:cs typeface="Times New Roman" pitchFamily="18" charset="0"/>
              </a:rPr>
              <a:t> « climats » (environnements)</a:t>
            </a:r>
            <a:r>
              <a:rPr lang="fr-FR" sz="2400" dirty="0">
                <a:latin typeface="Times New Roman" pitchFamily="18" charset="0"/>
                <a:cs typeface="Times New Roman" pitchFamily="18" charset="0"/>
              </a:rPr>
              <a:t>– plasticité des constitutions physiques.</a:t>
            </a:r>
          </a:p>
          <a:p>
            <a:pPr algn="just">
              <a:buFontTx/>
              <a:buChar char="-"/>
            </a:pPr>
            <a:r>
              <a:rPr lang="fr-FR" sz="2400" dirty="0">
                <a:latin typeface="Times New Roman" pitchFamily="18" charset="0"/>
                <a:cs typeface="Times New Roman" pitchFamily="18" charset="0"/>
              </a:rPr>
              <a:t>Il existe des conditions plus ou moins favorables aux développement des facultés physiques et morales. Selon leur distance (géographique) aux milieux « tempérés », les populations sont plus ou moins civilisés (régénération/dégénération).</a:t>
            </a:r>
          </a:p>
          <a:p>
            <a:pPr algn="just">
              <a:buFontTx/>
              <a:buChar char="-"/>
            </a:pPr>
            <a:r>
              <a:rPr lang="fr-FR" sz="2400" dirty="0">
                <a:latin typeface="Times New Roman" pitchFamily="18" charset="0"/>
                <a:cs typeface="Times New Roman" pitchFamily="18" charset="0"/>
              </a:rPr>
              <a:t>Les groupes s’interpénètrent par leurs marges sans frontières infranchissables (pas de différences physiques entre les races) : : « Car, de quelque part que les hommes d’un pays quelconque tirent leur première origine, le climat où ils s’habitueront influera si fort à la longue sur leur premier état de nature, qu’après un certain nombre de générations tous ces hommes se rassembleront, quand même ils seraient arrivés de différentes contrées fort éloignées les unes des autres, et que, primitivement ils eussent été très dissemblables entre eux » </a:t>
            </a:r>
            <a:r>
              <a:rPr lang="fr-FR" sz="2400" i="1" dirty="0">
                <a:latin typeface="Times New Roman" pitchFamily="18" charset="0"/>
                <a:cs typeface="Times New Roman" pitchFamily="18" charset="0"/>
              </a:rPr>
              <a:t>(De l’Homme, </a:t>
            </a:r>
            <a:r>
              <a:rPr lang="fr-FR" sz="2400" dirty="0">
                <a:latin typeface="Times New Roman" pitchFamily="18" charset="0"/>
                <a:cs typeface="Times New Roman" pitchFamily="18" charset="0"/>
              </a:rPr>
              <a:t>1751</a:t>
            </a:r>
            <a:r>
              <a:rPr lang="fr-FR" sz="2400" i="1" dirty="0">
                <a:latin typeface="Times New Roman" pitchFamily="18" charset="0"/>
                <a:cs typeface="Times New Roman" pitchFamily="18" charset="0"/>
              </a:rPr>
              <a:t>).</a:t>
            </a:r>
            <a:r>
              <a:rPr lang="fr-FR" sz="2400" dirty="0">
                <a:latin typeface="Times New Roman" pitchFamily="18" charset="0"/>
                <a:cs typeface="Times New Roman" pitchFamily="18" charset="0"/>
              </a:rPr>
              <a:t> </a:t>
            </a:r>
          </a:p>
          <a:p>
            <a:pPr marL="0" indent="0">
              <a:buNone/>
            </a:pPr>
            <a:endParaRPr lang="fr-FR" sz="2400" dirty="0"/>
          </a:p>
        </p:txBody>
      </p:sp>
    </p:spTree>
    <p:extLst>
      <p:ext uri="{BB962C8B-B14F-4D97-AF65-F5344CB8AC3E}">
        <p14:creationId xmlns:p14="http://schemas.microsoft.com/office/powerpoint/2010/main" val="1375055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7111D1-C29B-0141-90A7-3B0FDBFD18D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F410336-1ABD-6749-986F-8BAC22FC575D}"/>
              </a:ext>
            </a:extLst>
          </p:cNvPr>
          <p:cNvSpPr>
            <a:spLocks noGrp="1"/>
          </p:cNvSpPr>
          <p:nvPr>
            <p:ph idx="1"/>
          </p:nvPr>
        </p:nvSpPr>
        <p:spPr>
          <a:xfrm>
            <a:off x="1371600" y="1385888"/>
            <a:ext cx="9601200" cy="4481512"/>
          </a:xfrm>
        </p:spPr>
        <p:txBody>
          <a:bodyPr>
            <a:normAutofit fontScale="85000" lnSpcReduction="10000"/>
          </a:bodyPr>
          <a:lstStyle/>
          <a:p>
            <a:pPr marL="0" indent="0" algn="just">
              <a:buNone/>
            </a:pPr>
            <a:r>
              <a:rPr lang="fr-FR" sz="2400" dirty="0">
                <a:latin typeface="Times New Roman" pitchFamily="18" charset="0"/>
                <a:cs typeface="Times New Roman" pitchFamily="18" charset="0"/>
              </a:rPr>
              <a:t>L’histoire naturelle de l’homme : une description de toutes les populations de la Terre avec leurs spécificités physiques, morales, intellectuelles et culturelles.</a:t>
            </a:r>
          </a:p>
          <a:p>
            <a:pPr marL="0" indent="0" algn="just">
              <a:buNone/>
            </a:pPr>
            <a:r>
              <a:rPr lang="fr-FR" sz="2400" dirty="0">
                <a:latin typeface="Times New Roman" pitchFamily="18" charset="0"/>
                <a:cs typeface="Times New Roman" pitchFamily="18" charset="0"/>
              </a:rPr>
              <a:t>Les animaux sont intégrés dans cette histoire (domestication qui affirme la supériorité de l’homme dans le monde naturel).</a:t>
            </a:r>
          </a:p>
          <a:p>
            <a:pPr marL="0" indent="0" algn="just">
              <a:buNone/>
            </a:pPr>
            <a:r>
              <a:rPr lang="fr-FR" sz="2400" dirty="0">
                <a:latin typeface="Times New Roman" pitchFamily="18" charset="0"/>
                <a:cs typeface="Times New Roman" pitchFamily="18" charset="0"/>
              </a:rPr>
              <a:t>Buffon distingue l’homme de l’animal en s’appuyant sur la notion  de perfectibilité une qualité distinctive de l’homme dans la nature (la perfectibilité est ainsi liée à l’aptitude à la communication de l’homme, parole, idées, l’éducation…) – l’homme a potentiellement la possibilité de se perfectionner par les actions qu’il mène sur le monde des choses (il n’y a pas de but préétabli). Cette théorie de la perfectibilité peut très bien s’adapter aux théoriciens religieux qui peuvent voir dans la possibilité même de se perfectionner le signe d’un don offert à l’homme par Dieu, le perfectionnement de l’homme et des sociétés pouvant même suivre un plan divin – ce sera le cas d’Antoine Court de </a:t>
            </a:r>
            <a:r>
              <a:rPr lang="fr-FR" sz="2400" dirty="0" err="1">
                <a:latin typeface="Times New Roman" pitchFamily="18" charset="0"/>
                <a:cs typeface="Times New Roman" pitchFamily="18" charset="0"/>
              </a:rPr>
              <a:t>Gébelin</a:t>
            </a:r>
            <a:r>
              <a:rPr lang="fr-FR" sz="2400" dirty="0">
                <a:latin typeface="Times New Roman" pitchFamily="18" charset="0"/>
                <a:cs typeface="Times New Roman" pitchFamily="18" charset="0"/>
              </a:rPr>
              <a:t> auteur du Monde Primitif (1773). </a:t>
            </a:r>
          </a:p>
          <a:p>
            <a:pPr marL="0" indent="0" algn="just">
              <a:buNone/>
            </a:pPr>
            <a:r>
              <a:rPr lang="fr-FR" sz="2400" dirty="0">
                <a:latin typeface="Times New Roman" pitchFamily="18" charset="0"/>
                <a:cs typeface="Times New Roman" pitchFamily="18" charset="0"/>
              </a:rPr>
              <a:t>Régénération/dégénération : « il conviendrait de transporter au Danemark quelques Sénégalais pour mesurer le temps nécessaire à cette « régénération » </a:t>
            </a:r>
            <a:r>
              <a:rPr lang="fr-FR" sz="2400" i="1" dirty="0">
                <a:latin typeface="Times New Roman" pitchFamily="18" charset="0"/>
                <a:cs typeface="Times New Roman" pitchFamily="18" charset="0"/>
              </a:rPr>
              <a:t>(De L’Homme</a:t>
            </a:r>
            <a:r>
              <a:rPr lang="fr-FR" sz="2400" dirty="0">
                <a:latin typeface="Times New Roman" pitchFamily="18" charset="0"/>
                <a:cs typeface="Times New Roman" pitchFamily="18" charset="0"/>
              </a:rPr>
              <a:t>, 1751)</a:t>
            </a:r>
            <a:r>
              <a:rPr lang="fr-FR" sz="2400" i="1" dirty="0">
                <a:latin typeface="Times New Roman" pitchFamily="18" charset="0"/>
                <a:cs typeface="Times New Roman" pitchFamily="18" charset="0"/>
              </a:rPr>
              <a:t>.</a:t>
            </a:r>
          </a:p>
          <a:p>
            <a:pPr marL="0" indent="0" algn="just">
              <a:buNone/>
            </a:pPr>
            <a:endParaRPr lang="fr-FR" sz="2400" i="1" dirty="0">
              <a:latin typeface="Times New Roman" pitchFamily="18" charset="0"/>
              <a:cs typeface="Times New Roman" pitchFamily="18" charset="0"/>
            </a:endParaRPr>
          </a:p>
          <a:p>
            <a:pPr marL="0" indent="0">
              <a:buNone/>
            </a:pPr>
            <a:endParaRPr lang="fr-FR" sz="2400" dirty="0"/>
          </a:p>
        </p:txBody>
      </p:sp>
    </p:spTree>
    <p:extLst>
      <p:ext uri="{BB962C8B-B14F-4D97-AF65-F5344CB8AC3E}">
        <p14:creationId xmlns:p14="http://schemas.microsoft.com/office/powerpoint/2010/main" val="4190818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1014413" y="0"/>
            <a:ext cx="9196387" cy="6019800"/>
          </a:xfrm>
        </p:spPr>
        <p:txBody>
          <a:bodyPr>
            <a:normAutofit/>
          </a:bodyPr>
          <a:lstStyle/>
          <a:p>
            <a:pPr>
              <a:buFontTx/>
              <a:buChar char="-"/>
            </a:pPr>
            <a:endParaRPr lang="fr-FR" dirty="0">
              <a:latin typeface="Times New Roman" pitchFamily="18" charset="0"/>
              <a:cs typeface="Times New Roman" pitchFamily="18" charset="0"/>
            </a:endParaRPr>
          </a:p>
          <a:p>
            <a:pPr marL="0" indent="0">
              <a:buNone/>
            </a:pPr>
            <a:r>
              <a:rPr lang="fr-FR" sz="2400" b="1" dirty="0">
                <a:latin typeface="Garamond" panose="02020404030301010803" pitchFamily="18" charset="0"/>
                <a:cs typeface="Times New Roman" pitchFamily="18" charset="0"/>
              </a:rPr>
              <a:t>Partie 2. Les « degrés » de civilisation et l’histoire naturelle : </a:t>
            </a:r>
            <a:endParaRPr lang="fr-FR" dirty="0">
              <a:latin typeface="Times New Roman" pitchFamily="18" charset="0"/>
              <a:cs typeface="Times New Roman" pitchFamily="18" charset="0"/>
            </a:endParaRPr>
          </a:p>
          <a:p>
            <a:pPr marL="0" indent="0" algn="just">
              <a:buNone/>
            </a:pPr>
            <a:r>
              <a:rPr lang="fr-FR" dirty="0">
                <a:latin typeface="Times New Roman" pitchFamily="18" charset="0"/>
                <a:cs typeface="Times New Roman" pitchFamily="18" charset="0"/>
              </a:rPr>
              <a:t>/ Les hiérarchies </a:t>
            </a:r>
            <a:r>
              <a:rPr lang="fr-FR" dirty="0" err="1">
                <a:latin typeface="Times New Roman" pitchFamily="18" charset="0"/>
                <a:cs typeface="Times New Roman" pitchFamily="18" charset="0"/>
              </a:rPr>
              <a:t>buffoniennes</a:t>
            </a:r>
            <a:r>
              <a:rPr lang="fr-FR" dirty="0">
                <a:latin typeface="Times New Roman" pitchFamily="18" charset="0"/>
                <a:cs typeface="Times New Roman" pitchFamily="18" charset="0"/>
              </a:rPr>
              <a:t> </a:t>
            </a:r>
          </a:p>
          <a:p>
            <a:pPr marL="0" indent="0" algn="just">
              <a:buNone/>
            </a:pPr>
            <a:r>
              <a:rPr lang="fr-FR" dirty="0">
                <a:latin typeface="Times New Roman" pitchFamily="18" charset="0"/>
                <a:cs typeface="Times New Roman" pitchFamily="18" charset="0"/>
              </a:rPr>
              <a:t>Les genres de vie (climat/société) déterminent le degré de civilisation. : l’homme peut se « perfectionner » et transformer ses conditions de vie. Pour Buffon, la race n’est pas une catégorie renvoyant à une réalité fixe ou immuable. La race n’est pas le produit d’une généalogie (renvoyant à des origines séparées) entre les groupes humains, mais définit un groupe d’homme ou de sociétés vivant sous un même climat et partageant un mode de vie commun (« J’admettrais donc trois causes, qui toutes trois concourent à produire les variétés que nous remarquons dans les différents peuples de la terre ; la première est l’influence du climat ; la seconde, qui tient beaucoup à la première, est la nourriture ; et la troisième, qui tient peut-être encore plus à la première et à la seconde, sont les mœurs »). </a:t>
            </a:r>
          </a:p>
          <a:p>
            <a:pPr marL="0" indent="0" algn="just">
              <a:buNone/>
            </a:pPr>
            <a:r>
              <a:rPr lang="fr-FR" dirty="0">
                <a:latin typeface="Times New Roman" pitchFamily="18" charset="0"/>
                <a:cs typeface="Times New Roman" pitchFamily="18" charset="0"/>
              </a:rPr>
              <a:t>Étudier les mœurs et les corps… pour en comprendre les spécificités et les transformer (sciences morales et politiques).</a:t>
            </a:r>
          </a:p>
          <a:p>
            <a:pPr marL="0" indent="0" algn="just">
              <a:buNone/>
            </a:pPr>
            <a:r>
              <a:rPr lang="fr-FR" dirty="0">
                <a:latin typeface="Times New Roman" pitchFamily="18" charset="0"/>
                <a:cs typeface="Times New Roman" pitchFamily="18" charset="0"/>
              </a:rPr>
              <a:t>Une histoire comparée des populations (langues, religions…).</a:t>
            </a:r>
          </a:p>
          <a:p>
            <a:pPr marL="0" indent="0" algn="just">
              <a:buNone/>
            </a:pPr>
            <a:endParaRPr lang="fr-FR" dirty="0">
              <a:latin typeface="Times New Roman" pitchFamily="18" charset="0"/>
              <a:cs typeface="Times New Roman" pitchFamily="18" charset="0"/>
            </a:endParaRPr>
          </a:p>
          <a:p>
            <a:endParaRPr lang="fr-FR" dirty="0"/>
          </a:p>
        </p:txBody>
      </p:sp>
    </p:spTree>
    <p:extLst>
      <p:ext uri="{BB962C8B-B14F-4D97-AF65-F5344CB8AC3E}">
        <p14:creationId xmlns:p14="http://schemas.microsoft.com/office/powerpoint/2010/main" val="1144561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00100" y="228600"/>
            <a:ext cx="10729913" cy="5682622"/>
          </a:xfrm>
        </p:spPr>
        <p:txBody>
          <a:bodyPr>
            <a:noAutofit/>
          </a:bodyPr>
          <a:lstStyle/>
          <a:p>
            <a:pPr marL="0" indent="0" algn="just">
              <a:buNone/>
            </a:pPr>
            <a:r>
              <a:rPr lang="fr-FR" sz="2400" b="1" dirty="0">
                <a:latin typeface="Garamond" panose="02020404030301010803" pitchFamily="18" charset="0"/>
                <a:cs typeface="Times New Roman" pitchFamily="18" charset="0"/>
              </a:rPr>
              <a:t>/ Discuter et questionner l’histoire naturelle de Buffon : </a:t>
            </a:r>
          </a:p>
          <a:p>
            <a:pPr marL="0" indent="0">
              <a:buNone/>
            </a:pPr>
            <a:r>
              <a:rPr lang="fr-FR" sz="2400" dirty="0">
                <a:solidFill>
                  <a:srgbClr val="FF0000"/>
                </a:solidFill>
                <a:latin typeface="Garamond" panose="02020404030301010803" pitchFamily="18" charset="0"/>
                <a:cs typeface="Times New Roman" pitchFamily="18" charset="0"/>
              </a:rPr>
              <a:t>Edimbourg</a:t>
            </a:r>
            <a:r>
              <a:rPr lang="fr-FR" sz="2400" dirty="0">
                <a:latin typeface="Garamond" panose="02020404030301010803" pitchFamily="18" charset="0"/>
                <a:cs typeface="Times New Roman" pitchFamily="18" charset="0"/>
              </a:rPr>
              <a:t> et l’histoire </a:t>
            </a:r>
            <a:r>
              <a:rPr lang="fr-FR" sz="2400" i="1" dirty="0">
                <a:latin typeface="Garamond" panose="02020404030301010803" pitchFamily="18" charset="0"/>
                <a:cs typeface="Times New Roman" pitchFamily="18" charset="0"/>
              </a:rPr>
              <a:t>philosophique </a:t>
            </a:r>
            <a:r>
              <a:rPr lang="fr-FR" sz="2400" dirty="0">
                <a:latin typeface="Garamond" panose="02020404030301010803" pitchFamily="18" charset="0"/>
                <a:cs typeface="Times New Roman" pitchFamily="18" charset="0"/>
              </a:rPr>
              <a:t>ou </a:t>
            </a:r>
            <a:r>
              <a:rPr lang="fr-FR" sz="2400" i="1" dirty="0">
                <a:latin typeface="Garamond" panose="02020404030301010803" pitchFamily="18" charset="0"/>
                <a:cs typeface="Times New Roman" pitchFamily="18" charset="0"/>
              </a:rPr>
              <a:t>stadiste </a:t>
            </a:r>
            <a:r>
              <a:rPr lang="fr-FR" sz="2400" dirty="0">
                <a:latin typeface="Garamond" panose="02020404030301010803" pitchFamily="18" charset="0"/>
                <a:cs typeface="Times New Roman" pitchFamily="18" charset="0"/>
              </a:rPr>
              <a:t>de l’Humanité </a:t>
            </a:r>
          </a:p>
          <a:p>
            <a:pPr marL="0" indent="0">
              <a:buNone/>
            </a:pPr>
            <a:r>
              <a:rPr lang="fr-FR" sz="2400" dirty="0">
                <a:latin typeface="Garamond" panose="02020404030301010803" pitchFamily="18" charset="0"/>
                <a:cs typeface="Times New Roman" pitchFamily="18" charset="0"/>
              </a:rPr>
              <a:t>Adam </a:t>
            </a:r>
            <a:r>
              <a:rPr lang="fr-FR" sz="2400" b="1" dirty="0">
                <a:latin typeface="Garamond" panose="02020404030301010803" pitchFamily="18" charset="0"/>
                <a:cs typeface="Times New Roman" pitchFamily="18" charset="0"/>
              </a:rPr>
              <a:t>Ferguson</a:t>
            </a:r>
            <a:r>
              <a:rPr lang="fr-FR" sz="2400" dirty="0">
                <a:latin typeface="Garamond" panose="02020404030301010803" pitchFamily="18" charset="0"/>
                <a:cs typeface="Times New Roman" pitchFamily="18" charset="0"/>
              </a:rPr>
              <a:t> (1723-1816), </a:t>
            </a:r>
            <a:r>
              <a:rPr lang="fr-FR" sz="2400" i="1" dirty="0">
                <a:latin typeface="Garamond" panose="02020404030301010803" pitchFamily="18" charset="0"/>
                <a:cs typeface="Times New Roman" pitchFamily="18" charset="0"/>
              </a:rPr>
              <a:t>An </a:t>
            </a:r>
            <a:r>
              <a:rPr lang="fr-FR" sz="2400" i="1" dirty="0" err="1">
                <a:latin typeface="Garamond" panose="02020404030301010803" pitchFamily="18" charset="0"/>
                <a:cs typeface="Times New Roman" pitchFamily="18" charset="0"/>
              </a:rPr>
              <a:t>Essay</a:t>
            </a:r>
            <a:r>
              <a:rPr lang="fr-FR" sz="2400" i="1" dirty="0">
                <a:latin typeface="Garamond" panose="02020404030301010803" pitchFamily="18" charset="0"/>
                <a:cs typeface="Times New Roman" pitchFamily="18" charset="0"/>
              </a:rPr>
              <a:t> on the </a:t>
            </a:r>
            <a:r>
              <a:rPr lang="fr-FR" sz="2400" i="1" dirty="0" err="1">
                <a:latin typeface="Garamond" panose="02020404030301010803" pitchFamily="18" charset="0"/>
                <a:cs typeface="Times New Roman" pitchFamily="18" charset="0"/>
              </a:rPr>
              <a:t>History</a:t>
            </a:r>
            <a:r>
              <a:rPr lang="fr-FR" sz="2400" i="1" dirty="0">
                <a:latin typeface="Garamond" panose="02020404030301010803" pitchFamily="18" charset="0"/>
                <a:cs typeface="Times New Roman" pitchFamily="18" charset="0"/>
              </a:rPr>
              <a:t> of Civil Society </a:t>
            </a:r>
            <a:r>
              <a:rPr lang="fr-FR" sz="2400" dirty="0">
                <a:latin typeface="Garamond" panose="02020404030301010803" pitchFamily="18" charset="0"/>
                <a:cs typeface="Times New Roman" pitchFamily="18" charset="0"/>
              </a:rPr>
              <a:t>(1767)</a:t>
            </a:r>
          </a:p>
          <a:p>
            <a:pPr marL="0" indent="0">
              <a:buNone/>
            </a:pPr>
            <a:r>
              <a:rPr lang="fr-FR" sz="2400" dirty="0">
                <a:latin typeface="Garamond" panose="02020404030301010803" pitchFamily="18" charset="0"/>
                <a:cs typeface="Times New Roman" pitchFamily="18" charset="0"/>
              </a:rPr>
              <a:t>Henry </a:t>
            </a:r>
            <a:r>
              <a:rPr lang="fr-FR" sz="2400" b="1" dirty="0">
                <a:latin typeface="Garamond" panose="02020404030301010803" pitchFamily="18" charset="0"/>
                <a:cs typeface="Times New Roman" pitchFamily="18" charset="0"/>
              </a:rPr>
              <a:t>Home</a:t>
            </a:r>
            <a:r>
              <a:rPr lang="fr-FR" sz="2400" dirty="0">
                <a:latin typeface="Garamond" panose="02020404030301010803" pitchFamily="18" charset="0"/>
                <a:cs typeface="Times New Roman" pitchFamily="18" charset="0"/>
              </a:rPr>
              <a:t> [anobli sous le nom de Lord </a:t>
            </a:r>
            <a:r>
              <a:rPr lang="fr-FR" sz="2400" b="1" dirty="0" err="1">
                <a:latin typeface="Garamond" panose="02020404030301010803" pitchFamily="18" charset="0"/>
                <a:cs typeface="Times New Roman" pitchFamily="18" charset="0"/>
              </a:rPr>
              <a:t>Kames</a:t>
            </a:r>
            <a:r>
              <a:rPr lang="fr-FR" sz="2400" dirty="0">
                <a:latin typeface="Garamond" panose="02020404030301010803" pitchFamily="18" charset="0"/>
                <a:cs typeface="Times New Roman" pitchFamily="18" charset="0"/>
              </a:rPr>
              <a:t>] (1696-1782), </a:t>
            </a:r>
            <a:r>
              <a:rPr lang="fr-FR" sz="2400" i="1" dirty="0">
                <a:latin typeface="Garamond" panose="02020404030301010803" pitchFamily="18" charset="0"/>
                <a:cs typeface="Times New Roman" pitchFamily="18" charset="0"/>
              </a:rPr>
              <a:t>Sketches on the </a:t>
            </a:r>
            <a:r>
              <a:rPr lang="fr-FR" sz="2400" i="1" dirty="0" err="1">
                <a:latin typeface="Garamond" panose="02020404030301010803" pitchFamily="18" charset="0"/>
                <a:cs typeface="Times New Roman" pitchFamily="18" charset="0"/>
              </a:rPr>
              <a:t>History</a:t>
            </a:r>
            <a:r>
              <a:rPr lang="fr-FR" sz="2400" i="1" dirty="0">
                <a:latin typeface="Garamond" panose="02020404030301010803" pitchFamily="18" charset="0"/>
                <a:cs typeface="Times New Roman" pitchFamily="18" charset="0"/>
              </a:rPr>
              <a:t> of Man</a:t>
            </a:r>
            <a:r>
              <a:rPr lang="fr-FR" sz="2400" dirty="0">
                <a:latin typeface="Garamond" panose="02020404030301010803" pitchFamily="18" charset="0"/>
                <a:cs typeface="Times New Roman" pitchFamily="18" charset="0"/>
              </a:rPr>
              <a:t> (1774)</a:t>
            </a:r>
          </a:p>
          <a:p>
            <a:pPr marL="0" indent="0">
              <a:buNone/>
            </a:pPr>
            <a:r>
              <a:rPr lang="fr-FR" sz="2400" dirty="0">
                <a:latin typeface="Garamond" panose="02020404030301010803" pitchFamily="18" charset="0"/>
                <a:cs typeface="Times New Roman" pitchFamily="18" charset="0"/>
              </a:rPr>
              <a:t>Adam </a:t>
            </a:r>
            <a:r>
              <a:rPr lang="fr-FR" sz="2400" b="1" dirty="0">
                <a:latin typeface="Garamond" panose="02020404030301010803" pitchFamily="18" charset="0"/>
                <a:cs typeface="Times New Roman" pitchFamily="18" charset="0"/>
              </a:rPr>
              <a:t>Smith</a:t>
            </a:r>
            <a:r>
              <a:rPr lang="fr-FR" sz="2400" dirty="0">
                <a:latin typeface="Garamond" panose="02020404030301010803" pitchFamily="18" charset="0"/>
                <a:cs typeface="Times New Roman" pitchFamily="18" charset="0"/>
              </a:rPr>
              <a:t> (1723-1790) </a:t>
            </a:r>
            <a:r>
              <a:rPr lang="fr-FR" sz="2400" i="1" dirty="0">
                <a:latin typeface="Garamond" panose="02020404030301010803" pitchFamily="18" charset="0"/>
                <a:cs typeface="Times New Roman" pitchFamily="18" charset="0"/>
              </a:rPr>
              <a:t>Recherche sur la nature et les causes de la richesse des nations </a:t>
            </a:r>
            <a:r>
              <a:rPr lang="fr-FR" sz="2400" dirty="0">
                <a:latin typeface="Garamond" panose="02020404030301010803" pitchFamily="18" charset="0"/>
                <a:cs typeface="Times New Roman" pitchFamily="18" charset="0"/>
              </a:rPr>
              <a:t>(1776).</a:t>
            </a:r>
          </a:p>
          <a:p>
            <a:pPr marL="0" indent="0">
              <a:buNone/>
            </a:pPr>
            <a:r>
              <a:rPr lang="fr-FR" sz="2400" dirty="0">
                <a:latin typeface="Garamond" panose="02020404030301010803" pitchFamily="18" charset="0"/>
                <a:cs typeface="Times New Roman" pitchFamily="18" charset="0"/>
              </a:rPr>
              <a:t>Nouvelles générations : </a:t>
            </a:r>
            <a:r>
              <a:rPr lang="fr-FR" sz="2400" b="1" dirty="0">
                <a:latin typeface="Garamond" panose="02020404030301010803" pitchFamily="18" charset="0"/>
                <a:cs typeface="Times New Roman" pitchFamily="18" charset="0"/>
              </a:rPr>
              <a:t>John </a:t>
            </a:r>
            <a:r>
              <a:rPr lang="fr-FR" sz="2400" b="1" dirty="0" err="1">
                <a:latin typeface="Garamond" panose="02020404030301010803" pitchFamily="18" charset="0"/>
                <a:cs typeface="Times New Roman" pitchFamily="18" charset="0"/>
              </a:rPr>
              <a:t>Pinkerton</a:t>
            </a:r>
            <a:r>
              <a:rPr lang="fr-FR" sz="2400" b="1" dirty="0">
                <a:latin typeface="Garamond" panose="02020404030301010803" pitchFamily="18" charset="0"/>
                <a:cs typeface="Times New Roman" pitchFamily="18" charset="0"/>
              </a:rPr>
              <a:t> </a:t>
            </a:r>
            <a:r>
              <a:rPr lang="fr-FR" sz="2400" dirty="0">
                <a:latin typeface="Garamond" panose="02020404030301010803" pitchFamily="18" charset="0"/>
                <a:cs typeface="Times New Roman" pitchFamily="18" charset="0"/>
              </a:rPr>
              <a:t>(1758-1826) : </a:t>
            </a:r>
            <a:r>
              <a:rPr lang="fr-FR" sz="2400" i="1" dirty="0">
                <a:latin typeface="Garamond" panose="02020404030301010803" pitchFamily="18" charset="0"/>
                <a:cs typeface="Times New Roman" pitchFamily="18" charset="0"/>
              </a:rPr>
              <a:t>Modern </a:t>
            </a:r>
            <a:r>
              <a:rPr lang="fr-FR" sz="2400" i="1" dirty="0" err="1">
                <a:latin typeface="Garamond" panose="02020404030301010803" pitchFamily="18" charset="0"/>
                <a:cs typeface="Times New Roman" pitchFamily="18" charset="0"/>
              </a:rPr>
              <a:t>geography</a:t>
            </a:r>
            <a:r>
              <a:rPr lang="fr-FR" sz="2400" i="1" dirty="0">
                <a:latin typeface="Garamond" panose="02020404030301010803" pitchFamily="18" charset="0"/>
                <a:cs typeface="Times New Roman" pitchFamily="18" charset="0"/>
              </a:rPr>
              <a:t> </a:t>
            </a:r>
            <a:r>
              <a:rPr lang="fr-FR" sz="2400" dirty="0">
                <a:latin typeface="Garamond" panose="02020404030301010803" pitchFamily="18" charset="0"/>
                <a:cs typeface="Times New Roman" pitchFamily="18" charset="0"/>
              </a:rPr>
              <a:t>(1802).</a:t>
            </a:r>
          </a:p>
          <a:p>
            <a:pPr marL="0" indent="0">
              <a:buNone/>
            </a:pPr>
            <a:endParaRPr lang="fr-FR" sz="2400" dirty="0">
              <a:latin typeface="Garamond" panose="02020404030301010803" pitchFamily="18" charset="0"/>
              <a:cs typeface="Times New Roman" pitchFamily="18" charset="0"/>
            </a:endParaRPr>
          </a:p>
          <a:p>
            <a:pPr marL="0" indent="0">
              <a:buNone/>
            </a:pPr>
            <a:endParaRPr lang="fr-FR" sz="2400" dirty="0">
              <a:latin typeface="Garamond" panose="02020404030301010803" pitchFamily="18" charset="0"/>
            </a:endParaRPr>
          </a:p>
        </p:txBody>
      </p:sp>
    </p:spTree>
    <p:extLst>
      <p:ext uri="{BB962C8B-B14F-4D97-AF65-F5344CB8AC3E}">
        <p14:creationId xmlns:p14="http://schemas.microsoft.com/office/powerpoint/2010/main" val="2471483950"/>
      </p:ext>
    </p:extLst>
  </p:cSld>
  <p:clrMapOvr>
    <a:masterClrMapping/>
  </p:clrMapOvr>
</p:sld>
</file>

<file path=ppt/theme/theme1.xml><?xml version="1.0" encoding="utf-8"?>
<a:theme xmlns:a="http://schemas.openxmlformats.org/drawingml/2006/main" name="Rognage">
  <a:themeElements>
    <a:clrScheme name="Rognag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ogn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gn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
  <TotalTime>2068</TotalTime>
  <Words>1384</Words>
  <Application>Microsoft Macintosh PowerPoint</Application>
  <PresentationFormat>Grand écran</PresentationFormat>
  <Paragraphs>59</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Franklin Gothic Book</vt:lpstr>
      <vt:lpstr>Garamond</vt:lpstr>
      <vt:lpstr>Times New Roman</vt:lpstr>
      <vt:lpstr>Rognage</vt:lpstr>
      <vt:lpstr>L’anthropologie des Lumières ou  la question du racisme des Lumières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Conclusion : de l’histoire naturelle de l’homme aux sciences naturelles (du XVIIIe au XIXe siècle…)  Craniométrie et angle facial : les mesures des races. Petrus Camper (1722-1789).</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L’anthropologie des Lumières ou  la question du racisme des Lumières</dc:title>
  <dc:creator>Microsoft Office User</dc:creator>
  <cp:lastModifiedBy>Microsoft Office User</cp:lastModifiedBy>
  <cp:revision>12</cp:revision>
  <dcterms:created xsi:type="dcterms:W3CDTF">2025-11-09T13:08:07Z</dcterms:created>
  <dcterms:modified xsi:type="dcterms:W3CDTF">2025-11-11T08:47:33Z</dcterms:modified>
</cp:coreProperties>
</file>