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0" r:id="rId1"/>
  </p:sldMasterIdLst>
  <p:sldIdLst>
    <p:sldId id="256" r:id="rId2"/>
    <p:sldId id="258" r:id="rId3"/>
    <p:sldId id="257" r:id="rId4"/>
    <p:sldId id="265" r:id="rId5"/>
    <p:sldId id="309" r:id="rId6"/>
    <p:sldId id="264" r:id="rId7"/>
    <p:sldId id="260" r:id="rId8"/>
    <p:sldId id="266" r:id="rId9"/>
    <p:sldId id="261" r:id="rId10"/>
    <p:sldId id="305" r:id="rId11"/>
    <p:sldId id="310" r:id="rId12"/>
    <p:sldId id="308" r:id="rId13"/>
    <p:sldId id="304" r:id="rId14"/>
    <p:sldId id="311" r:id="rId15"/>
    <p:sldId id="312" r:id="rId16"/>
    <p:sldId id="307" r:id="rId17"/>
    <p:sldId id="263"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398"/>
    <p:restoredTop sz="94643"/>
  </p:normalViewPr>
  <p:slideViewPr>
    <p:cSldViewPr snapToGrid="0" snapToObjects="1">
      <p:cViewPr varScale="1">
        <p:scale>
          <a:sx n="115" d="100"/>
          <a:sy n="115" d="100"/>
        </p:scale>
        <p:origin x="25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fr-FR"/>
              <a:t>Modifiez le style du titre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DE800971-30A4-5441-A4DF-AF93177B747E}" type="datetimeFigureOut">
              <a:rPr lang="fr-FR" smtClean="0"/>
              <a:t>16/09/2026</a:t>
            </a:fld>
            <a:endParaRPr lang="fr-FR"/>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fr-FR"/>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3EFDF14E-D8D6-3B4A-AEBA-C118BBCC76EE}" type="slidenum">
              <a:rPr lang="fr-FR" smtClean="0"/>
              <a:t>‹N°›</a:t>
            </a:fld>
            <a:endParaRPr lang="fr-FR"/>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798952716"/>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DE800971-30A4-5441-A4DF-AF93177B747E}" type="datetimeFigureOut">
              <a:rPr lang="fr-FR" smtClean="0"/>
              <a:t>16/09/2026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EFDF14E-D8D6-3B4A-AEBA-C118BBCC76EE}" type="slidenum">
              <a:rPr lang="fr-FR" smtClean="0"/>
              <a:t>‹N°›</a:t>
            </a:fld>
            <a:endParaRPr lang="fr-FR"/>
          </a:p>
        </p:txBody>
      </p:sp>
    </p:spTree>
    <p:extLst>
      <p:ext uri="{BB962C8B-B14F-4D97-AF65-F5344CB8AC3E}">
        <p14:creationId xmlns:p14="http://schemas.microsoft.com/office/powerpoint/2010/main" val="5204535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fr-FR"/>
              <a:t>Modifiez le style du titre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DE800971-30A4-5441-A4DF-AF93177B747E}" type="datetimeFigureOut">
              <a:rPr lang="fr-FR" smtClean="0"/>
              <a:t>16/09/2026</a:t>
            </a:fld>
            <a:endParaRPr lang="fr-FR"/>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fr-FR"/>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3EFDF14E-D8D6-3B4A-AEBA-C118BBCC76EE}" type="slidenum">
              <a:rPr lang="fr-FR" smtClean="0"/>
              <a:t>‹N°›</a:t>
            </a:fld>
            <a:endParaRPr lang="fr-FR"/>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423569187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fr-FR"/>
              <a:t>Modifiez le style du titre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DE800971-30A4-5441-A4DF-AF93177B747E}" type="datetimeFigureOut">
              <a:rPr lang="fr-FR" smtClean="0"/>
              <a:t>16/09/2026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3EFDF14E-D8D6-3B4A-AEBA-C118BBCC76EE}" type="slidenum">
              <a:rPr lang="fr-FR" smtClean="0"/>
              <a:t>‹N°›</a:t>
            </a:fld>
            <a:endParaRPr lang="fr-FR"/>
          </a:p>
        </p:txBody>
      </p:sp>
    </p:spTree>
    <p:extLst>
      <p:ext uri="{BB962C8B-B14F-4D97-AF65-F5344CB8AC3E}">
        <p14:creationId xmlns:p14="http://schemas.microsoft.com/office/powerpoint/2010/main" val="2945905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fr-FR"/>
              <a:t>Modifiez le style du titre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fr-FR"/>
              <a:t>Modifier les styles du texte du masque
Deuxième niveau
Troisième niveau
Quatrième niveau
Cinquième niveau</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fr-FR"/>
              <a:t>Modifier les styles du texte du masque
Deuxième niveau
Troisième niveau
Quatrième niveau
Cinquième niveau</a:t>
            </a:r>
            <a:endParaRPr lang="en-US" dirty="0"/>
          </a:p>
        </p:txBody>
      </p:sp>
      <p:sp>
        <p:nvSpPr>
          <p:cNvPr id="7" name="Date Placeholder 6"/>
          <p:cNvSpPr>
            <a:spLocks noGrp="1"/>
          </p:cNvSpPr>
          <p:nvPr>
            <p:ph type="dt" sz="half" idx="10"/>
          </p:nvPr>
        </p:nvSpPr>
        <p:spPr/>
        <p:txBody>
          <a:bodyPr/>
          <a:lstStyle/>
          <a:p>
            <a:fld id="{DE800971-30A4-5441-A4DF-AF93177B747E}" type="datetimeFigureOut">
              <a:rPr lang="fr-FR" smtClean="0"/>
              <a:t>16/09/2026</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3EFDF14E-D8D6-3B4A-AEBA-C118BBCC76EE}" type="slidenum">
              <a:rPr lang="fr-FR" smtClean="0"/>
              <a:t>‹N°›</a:t>
            </a:fld>
            <a:endParaRPr lang="fr-FR"/>
          </a:p>
        </p:txBody>
      </p:sp>
    </p:spTree>
    <p:extLst>
      <p:ext uri="{BB962C8B-B14F-4D97-AF65-F5344CB8AC3E}">
        <p14:creationId xmlns:p14="http://schemas.microsoft.com/office/powerpoint/2010/main" val="78137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DE800971-30A4-5441-A4DF-AF93177B747E}" type="datetimeFigureOut">
              <a:rPr lang="fr-FR" smtClean="0"/>
              <a:t>16/09/2026</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3EFDF14E-D8D6-3B4A-AEBA-C118BBCC76EE}" type="slidenum">
              <a:rPr lang="fr-FR" smtClean="0"/>
              <a:t>‹N°›</a:t>
            </a:fld>
            <a:endParaRPr lang="fr-FR"/>
          </a:p>
        </p:txBody>
      </p:sp>
    </p:spTree>
    <p:extLst>
      <p:ext uri="{BB962C8B-B14F-4D97-AF65-F5344CB8AC3E}">
        <p14:creationId xmlns:p14="http://schemas.microsoft.com/office/powerpoint/2010/main" val="4125434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E800971-30A4-5441-A4DF-AF93177B747E}" type="datetimeFigureOut">
              <a:rPr lang="fr-FR" smtClean="0"/>
              <a:t>16/09/2026</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3EFDF14E-D8D6-3B4A-AEBA-C118BBCC76EE}" type="slidenum">
              <a:rPr lang="fr-FR" smtClean="0"/>
              <a:t>‹N°›</a:t>
            </a:fld>
            <a:endParaRPr lang="fr-FR"/>
          </a:p>
        </p:txBody>
      </p:sp>
    </p:spTree>
    <p:extLst>
      <p:ext uri="{BB962C8B-B14F-4D97-AF65-F5344CB8AC3E}">
        <p14:creationId xmlns:p14="http://schemas.microsoft.com/office/powerpoint/2010/main" val="34939701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fr-FR"/>
              <a:t>Modifiez le style du titre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fr-FR"/>
              <a:t>Modifier les styles du texte du masque
Deuxième niveau
Troisième niveau
Quatrième niveau
Cinquième niveau</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DE800971-30A4-5441-A4DF-AF93177B747E}" type="datetimeFigureOut">
              <a:rPr lang="fr-FR" smtClean="0"/>
              <a:t>16/09/2026</a:t>
            </a:fld>
            <a:endParaRPr lang="fr-F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fr-F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3EFDF14E-D8D6-3B4A-AEBA-C118BBCC76EE}" type="slidenum">
              <a:rPr lang="fr-FR" smtClean="0"/>
              <a:t>‹N°›</a:t>
            </a:fld>
            <a:endParaRPr lang="fr-F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545669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fr-FR"/>
              <a:t>Modifiez le style du titre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DE800971-30A4-5441-A4DF-AF93177B747E}" type="datetimeFigureOut">
              <a:rPr lang="fr-FR" smtClean="0"/>
              <a:t>16/09/2026</a:t>
            </a:fld>
            <a:endParaRPr lang="fr-F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fr-F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3EFDF14E-D8D6-3B4A-AEBA-C118BBCC76EE}" type="slidenum">
              <a:rPr lang="fr-FR" smtClean="0"/>
              <a:t>‹N°›</a:t>
            </a:fld>
            <a:endParaRPr lang="fr-F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016277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DE800971-30A4-5441-A4DF-AF93177B747E}" type="datetimeFigureOut">
              <a:rPr lang="fr-FR" smtClean="0"/>
              <a:t>16/09/2026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EFDF14E-D8D6-3B4A-AEBA-C118BBCC76EE}" type="slidenum">
              <a:rPr lang="fr-FR" smtClean="0"/>
              <a:t>‹N°›</a:t>
            </a:fld>
            <a:endParaRPr lang="fr-FR"/>
          </a:p>
        </p:txBody>
      </p:sp>
    </p:spTree>
    <p:extLst>
      <p:ext uri="{BB962C8B-B14F-4D97-AF65-F5344CB8AC3E}">
        <p14:creationId xmlns:p14="http://schemas.microsoft.com/office/powerpoint/2010/main" val="36880178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DE800971-30A4-5441-A4DF-AF93177B747E}" type="datetimeFigureOut">
              <a:rPr lang="fr-FR" smtClean="0"/>
              <a:t>16/09/2026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3EFDF14E-D8D6-3B4A-AEBA-C118BBCC76EE}" type="slidenum">
              <a:rPr lang="fr-FR" smtClean="0"/>
              <a:t>‹N°›</a:t>
            </a:fld>
            <a:endParaRPr lang="fr-FR"/>
          </a:p>
        </p:txBody>
      </p:sp>
    </p:spTree>
    <p:extLst>
      <p:ext uri="{BB962C8B-B14F-4D97-AF65-F5344CB8AC3E}">
        <p14:creationId xmlns:p14="http://schemas.microsoft.com/office/powerpoint/2010/main" val="3256230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DE800971-30A4-5441-A4DF-AF93177B747E}" type="datetimeFigureOut">
              <a:rPr lang="fr-FR" smtClean="0"/>
              <a:t>16/09/2026</a:t>
            </a:fld>
            <a:endParaRPr lang="fr-FR"/>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fr-FR"/>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3EFDF14E-D8D6-3B4A-AEBA-C118BBCC76EE}" type="slidenum">
              <a:rPr lang="fr-FR" smtClean="0"/>
              <a:t>‹N°›</a:t>
            </a:fld>
            <a:endParaRPr lang="fr-FR"/>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28689758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iff"/><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555DAA-2F46-894C-90A9-17BEBFB4EB79}"/>
              </a:ext>
            </a:extLst>
          </p:cNvPr>
          <p:cNvSpPr>
            <a:spLocks noGrp="1"/>
          </p:cNvSpPr>
          <p:nvPr>
            <p:ph type="ctrTitle"/>
          </p:nvPr>
        </p:nvSpPr>
        <p:spPr>
          <a:xfrm>
            <a:off x="944880" y="1788454"/>
            <a:ext cx="10210800" cy="2098226"/>
          </a:xfrm>
        </p:spPr>
        <p:txBody>
          <a:bodyPr>
            <a:normAutofit/>
          </a:bodyPr>
          <a:lstStyle/>
          <a:p>
            <a:r>
              <a:rPr lang="fr-FR" sz="3200" b="1" dirty="0">
                <a:latin typeface="Garamond" panose="02020404030301010803" pitchFamily="18" charset="0"/>
              </a:rPr>
              <a:t>Cosmologies et sciences modernes</a:t>
            </a:r>
            <a:br>
              <a:rPr lang="fr-FR" sz="3200" b="1" dirty="0">
                <a:latin typeface="Garamond" panose="02020404030301010803" pitchFamily="18" charset="0"/>
              </a:rPr>
            </a:br>
            <a:endParaRPr lang="fr-FR" sz="3200" b="1" dirty="0">
              <a:latin typeface="Garamond" panose="02020404030301010803" pitchFamily="18" charset="0"/>
            </a:endParaRPr>
          </a:p>
        </p:txBody>
      </p:sp>
      <p:sp>
        <p:nvSpPr>
          <p:cNvPr id="3" name="Sous-titre 2">
            <a:extLst>
              <a:ext uri="{FF2B5EF4-FFF2-40B4-BE49-F238E27FC236}">
                <a16:creationId xmlns:a16="http://schemas.microsoft.com/office/drawing/2014/main" id="{BD47DA05-CA58-7D4B-A88D-35F52D8D228A}"/>
              </a:ext>
            </a:extLst>
          </p:cNvPr>
          <p:cNvSpPr>
            <a:spLocks noGrp="1"/>
          </p:cNvSpPr>
          <p:nvPr>
            <p:ph type="subTitle" idx="1"/>
          </p:nvPr>
        </p:nvSpPr>
        <p:spPr/>
        <p:txBody>
          <a:bodyPr>
            <a:normAutofit fontScale="92500" lnSpcReduction="10000"/>
          </a:bodyPr>
          <a:lstStyle/>
          <a:p>
            <a:endParaRPr lang="fr-FR" dirty="0"/>
          </a:p>
          <a:p>
            <a:endParaRPr lang="fr-FR" dirty="0"/>
          </a:p>
          <a:p>
            <a:r>
              <a:rPr lang="fr-FR" dirty="0"/>
              <a:t>Séance 1 - </a:t>
            </a:r>
          </a:p>
        </p:txBody>
      </p:sp>
    </p:spTree>
    <p:extLst>
      <p:ext uri="{BB962C8B-B14F-4D97-AF65-F5344CB8AC3E}">
        <p14:creationId xmlns:p14="http://schemas.microsoft.com/office/powerpoint/2010/main" val="42063404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84D15C1-6721-904E-B122-4DD55FD3E1FB}"/>
              </a:ext>
            </a:extLst>
          </p:cNvPr>
          <p:cNvSpPr>
            <a:spLocks noGrp="1"/>
          </p:cNvSpPr>
          <p:nvPr>
            <p:ph type="title"/>
          </p:nvPr>
        </p:nvSpPr>
        <p:spPr/>
        <p:txBody>
          <a:bodyPr/>
          <a:lstStyle/>
          <a:p>
            <a:endParaRPr lang="fr-FR" dirty="0"/>
          </a:p>
        </p:txBody>
      </p:sp>
      <p:sp>
        <p:nvSpPr>
          <p:cNvPr id="3" name="Espace réservé du contenu 2">
            <a:extLst>
              <a:ext uri="{FF2B5EF4-FFF2-40B4-BE49-F238E27FC236}">
                <a16:creationId xmlns:a16="http://schemas.microsoft.com/office/drawing/2014/main" id="{6A2B56DE-5917-8747-890B-356BCB690E91}"/>
              </a:ext>
            </a:extLst>
          </p:cNvPr>
          <p:cNvSpPr>
            <a:spLocks noGrp="1"/>
          </p:cNvSpPr>
          <p:nvPr>
            <p:ph idx="1"/>
          </p:nvPr>
        </p:nvSpPr>
        <p:spPr>
          <a:xfrm>
            <a:off x="944880" y="685800"/>
            <a:ext cx="10027920" cy="5181600"/>
          </a:xfrm>
        </p:spPr>
        <p:txBody>
          <a:bodyPr>
            <a:normAutofit/>
          </a:bodyPr>
          <a:lstStyle/>
          <a:p>
            <a:pPr marL="0" indent="0" algn="just">
              <a:buNone/>
            </a:pPr>
            <a:r>
              <a:rPr lang="fr-FR" sz="2400" b="1" dirty="0">
                <a:latin typeface="Garamond" panose="02020404030301010803" pitchFamily="18" charset="0"/>
              </a:rPr>
              <a:t>Bibliographie sommaire :</a:t>
            </a:r>
          </a:p>
          <a:p>
            <a:pPr marL="0" indent="0" algn="just">
              <a:buNone/>
            </a:pPr>
            <a:r>
              <a:rPr lang="fr-FR" sz="2400" dirty="0">
                <a:latin typeface="Garamond" panose="02020404030301010803" pitchFamily="18" charset="0"/>
              </a:rPr>
              <a:t>Michel Blay, </a:t>
            </a:r>
            <a:r>
              <a:rPr lang="fr-FR" sz="2400" i="1" dirty="0">
                <a:latin typeface="Garamond" panose="02020404030301010803" pitchFamily="18" charset="0"/>
              </a:rPr>
              <a:t>La naissance de la science classique au XVII</a:t>
            </a:r>
            <a:r>
              <a:rPr lang="fr-FR" sz="2400" i="1" baseline="30000" dirty="0">
                <a:latin typeface="Garamond" panose="02020404030301010803" pitchFamily="18" charset="0"/>
              </a:rPr>
              <a:t>e</a:t>
            </a:r>
            <a:r>
              <a:rPr lang="fr-FR" sz="2400" i="1" dirty="0">
                <a:latin typeface="Garamond" panose="02020404030301010803" pitchFamily="18" charset="0"/>
              </a:rPr>
              <a:t> siècle</a:t>
            </a:r>
            <a:r>
              <a:rPr lang="fr-FR" sz="2400" dirty="0">
                <a:latin typeface="Garamond" panose="02020404030301010803" pitchFamily="18" charset="0"/>
              </a:rPr>
              <a:t>, Nathan Université, 1999.</a:t>
            </a:r>
          </a:p>
          <a:p>
            <a:pPr marL="0" indent="0" algn="just">
              <a:buNone/>
            </a:pPr>
            <a:r>
              <a:rPr lang="fr-FR" sz="2400" dirty="0">
                <a:solidFill>
                  <a:srgbClr val="FF0000"/>
                </a:solidFill>
                <a:latin typeface="Garamond" panose="02020404030301010803" pitchFamily="18" charset="0"/>
              </a:rPr>
              <a:t>Jean-Marc Besse, </a:t>
            </a:r>
            <a:r>
              <a:rPr lang="fr-FR" sz="2400" dirty="0">
                <a:latin typeface="Garamond" panose="02020404030301010803" pitchFamily="18" charset="0"/>
              </a:rPr>
              <a:t>« Cartographie et grandeurs de la Terre. Aspects de la géographie (XVI</a:t>
            </a:r>
            <a:r>
              <a:rPr lang="fr-FR" sz="2400" baseline="30000" dirty="0">
                <a:latin typeface="Garamond" panose="02020404030301010803" pitchFamily="18" charset="0"/>
              </a:rPr>
              <a:t>e</a:t>
            </a:r>
            <a:r>
              <a:rPr lang="fr-FR" sz="2400" dirty="0">
                <a:latin typeface="Garamond" panose="02020404030301010803" pitchFamily="18" charset="0"/>
              </a:rPr>
              <a:t>-XVIII</a:t>
            </a:r>
            <a:r>
              <a:rPr lang="fr-FR" sz="2400" baseline="30000" dirty="0">
                <a:latin typeface="Garamond" panose="02020404030301010803" pitchFamily="18" charset="0"/>
              </a:rPr>
              <a:t>e</a:t>
            </a:r>
            <a:r>
              <a:rPr lang="fr-FR" sz="2400" dirty="0">
                <a:latin typeface="Garamond" panose="02020404030301010803" pitchFamily="18" charset="0"/>
              </a:rPr>
              <a:t> siècle), S. Van Damme, </a:t>
            </a:r>
            <a:r>
              <a:rPr lang="fr-FR" sz="2400" i="1" dirty="0">
                <a:latin typeface="Garamond" panose="02020404030301010803" pitchFamily="18" charset="0"/>
              </a:rPr>
              <a:t>Histoire des sciences et des savoirs. V. 1 : De la Renaissance aux Lumières</a:t>
            </a:r>
            <a:r>
              <a:rPr lang="fr-FR" sz="2400" dirty="0">
                <a:latin typeface="Garamond" panose="02020404030301010803" pitchFamily="18" charset="0"/>
              </a:rPr>
              <a:t>, Paris, Seuil, 2015, p. 157-175.</a:t>
            </a:r>
          </a:p>
          <a:p>
            <a:pPr marL="0" indent="0" algn="just">
              <a:buNone/>
            </a:pPr>
            <a:r>
              <a:rPr lang="fr-FR" sz="2400" dirty="0">
                <a:latin typeface="Garamond" panose="02020404030301010803" pitchFamily="18" charset="0"/>
              </a:rPr>
              <a:t>Violaine </a:t>
            </a:r>
            <a:r>
              <a:rPr lang="fr-FR" sz="2400" dirty="0" err="1">
                <a:latin typeface="Garamond" panose="02020404030301010803" pitchFamily="18" charset="0"/>
              </a:rPr>
              <a:t>Giacomotto-Charra</a:t>
            </a:r>
            <a:r>
              <a:rPr lang="fr-FR" sz="2400" dirty="0">
                <a:latin typeface="Garamond" panose="02020404030301010803" pitchFamily="18" charset="0"/>
              </a:rPr>
              <a:t> &amp; Sylvie </a:t>
            </a:r>
            <a:r>
              <a:rPr lang="fr-FR" sz="2400" dirty="0" err="1">
                <a:latin typeface="Garamond" panose="02020404030301010803" pitchFamily="18" charset="0"/>
              </a:rPr>
              <a:t>Nony</a:t>
            </a:r>
            <a:r>
              <a:rPr lang="fr-FR" sz="2400" dirty="0">
                <a:latin typeface="Garamond" panose="02020404030301010803" pitchFamily="18" charset="0"/>
              </a:rPr>
              <a:t>, </a:t>
            </a:r>
            <a:r>
              <a:rPr lang="fr-FR" sz="2400" i="1" dirty="0">
                <a:latin typeface="Garamond" panose="02020404030301010803" pitchFamily="18" charset="0"/>
              </a:rPr>
              <a:t>La Terre plate. </a:t>
            </a:r>
            <a:r>
              <a:rPr lang="fr-FR" sz="2400" i="1" dirty="0" err="1">
                <a:latin typeface="Garamond" panose="02020404030301010803" pitchFamily="18" charset="0"/>
              </a:rPr>
              <a:t>Généologie</a:t>
            </a:r>
            <a:r>
              <a:rPr lang="fr-FR" sz="2400" i="1" dirty="0">
                <a:latin typeface="Garamond" panose="02020404030301010803" pitchFamily="18" charset="0"/>
              </a:rPr>
              <a:t> d’une idée fausse,</a:t>
            </a:r>
            <a:r>
              <a:rPr lang="fr-FR" sz="2400" dirty="0">
                <a:latin typeface="Garamond" panose="02020404030301010803" pitchFamily="18" charset="0"/>
              </a:rPr>
              <a:t> Les Belles Lettres, 2021.</a:t>
            </a:r>
          </a:p>
          <a:p>
            <a:pPr marL="0" indent="0" algn="just">
              <a:buNone/>
            </a:pPr>
            <a:endParaRPr lang="fr-FR" sz="2400" dirty="0">
              <a:latin typeface="Garamond" panose="02020404030301010803" pitchFamily="18" charset="0"/>
            </a:endParaRPr>
          </a:p>
        </p:txBody>
      </p:sp>
    </p:spTree>
    <p:extLst>
      <p:ext uri="{BB962C8B-B14F-4D97-AF65-F5344CB8AC3E}">
        <p14:creationId xmlns:p14="http://schemas.microsoft.com/office/powerpoint/2010/main" val="30119204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D94256-B03F-624C-BC21-B3B613C8CBB1}"/>
              </a:ext>
            </a:extLst>
          </p:cNvPr>
          <p:cNvSpPr>
            <a:spLocks noGrp="1"/>
          </p:cNvSpPr>
          <p:nvPr>
            <p:ph type="title"/>
          </p:nvPr>
        </p:nvSpPr>
        <p:spPr/>
        <p:txBody>
          <a:bodyPr/>
          <a:lstStyle/>
          <a:p>
            <a:endParaRPr lang="fr-FR" dirty="0"/>
          </a:p>
        </p:txBody>
      </p:sp>
      <p:sp>
        <p:nvSpPr>
          <p:cNvPr id="3" name="Espace réservé du contenu 2">
            <a:extLst>
              <a:ext uri="{FF2B5EF4-FFF2-40B4-BE49-F238E27FC236}">
                <a16:creationId xmlns:a16="http://schemas.microsoft.com/office/drawing/2014/main" id="{C124B629-F670-554A-B1A3-DFC4EC0AC948}"/>
              </a:ext>
            </a:extLst>
          </p:cNvPr>
          <p:cNvSpPr>
            <a:spLocks noGrp="1"/>
          </p:cNvSpPr>
          <p:nvPr>
            <p:ph idx="1"/>
          </p:nvPr>
        </p:nvSpPr>
        <p:spPr>
          <a:xfrm>
            <a:off x="838200" y="228600"/>
            <a:ext cx="10972800" cy="6492239"/>
          </a:xfrm>
        </p:spPr>
        <p:txBody>
          <a:bodyPr>
            <a:normAutofit/>
          </a:bodyPr>
          <a:lstStyle/>
          <a:p>
            <a:pPr marL="0" indent="0" algn="just">
              <a:buNone/>
            </a:pPr>
            <a:r>
              <a:rPr lang="fr-FR" sz="2400" b="1" dirty="0">
                <a:solidFill>
                  <a:srgbClr val="FF0000"/>
                </a:solidFill>
                <a:latin typeface="Garamond" panose="02020404030301010803" pitchFamily="18" charset="0"/>
              </a:rPr>
              <a:t>Partie 1. Du « monde clos » à « l’univers infini » (A. Koyré, 1962)</a:t>
            </a:r>
          </a:p>
          <a:p>
            <a:pPr marL="0" indent="0" algn="just">
              <a:buNone/>
            </a:pPr>
            <a:r>
              <a:rPr lang="fr-FR" sz="2400" b="1" dirty="0">
                <a:latin typeface="Garamond" panose="02020404030301010803" pitchFamily="18" charset="0"/>
              </a:rPr>
              <a:t>1. Le paradigme </a:t>
            </a:r>
            <a:r>
              <a:rPr lang="fr-FR" sz="2400" b="1" dirty="0" err="1">
                <a:latin typeface="Garamond" panose="02020404030301010803" pitchFamily="18" charset="0"/>
              </a:rPr>
              <a:t>aristolicien</a:t>
            </a:r>
            <a:r>
              <a:rPr lang="fr-FR" sz="2400" b="1" dirty="0">
                <a:latin typeface="Garamond" panose="02020404030301010803" pitchFamily="18" charset="0"/>
              </a:rPr>
              <a:t>-ptolémaïque</a:t>
            </a:r>
          </a:p>
          <a:p>
            <a:pPr marL="0" indent="0" algn="just">
              <a:buNone/>
            </a:pPr>
            <a:r>
              <a:rPr lang="fr-FR" sz="2400" b="1" dirty="0">
                <a:latin typeface="Garamond" panose="02020404030301010803" pitchFamily="18" charset="0"/>
              </a:rPr>
              <a:t>Géocentrisme</a:t>
            </a:r>
            <a:r>
              <a:rPr lang="fr-FR" sz="2400" dirty="0">
                <a:latin typeface="Garamond" panose="02020404030301010803" pitchFamily="18" charset="0"/>
              </a:rPr>
              <a:t> (terre au centre de l’Univers) </a:t>
            </a:r>
            <a:r>
              <a:rPr lang="fr-FR" sz="2400" i="1" dirty="0">
                <a:latin typeface="Garamond" panose="02020404030301010803" pitchFamily="18" charset="0"/>
              </a:rPr>
              <a:t>vs </a:t>
            </a:r>
            <a:r>
              <a:rPr lang="fr-FR" sz="2400" dirty="0">
                <a:latin typeface="Garamond" panose="02020404030301010803" pitchFamily="18" charset="0"/>
              </a:rPr>
              <a:t>héliocentrisme : du « monde clos » à « l’univers infini » :</a:t>
            </a:r>
          </a:p>
          <a:p>
            <a:pPr marL="0" indent="0" algn="just">
              <a:buNone/>
            </a:pPr>
            <a:r>
              <a:rPr lang="fr-FR" sz="2400" b="1" dirty="0">
                <a:latin typeface="Garamond" panose="02020404030301010803" pitchFamily="18" charset="0"/>
              </a:rPr>
              <a:t>Aristote</a:t>
            </a:r>
            <a:r>
              <a:rPr lang="fr-FR" sz="2400" dirty="0">
                <a:latin typeface="Garamond" panose="02020404030301010803" pitchFamily="18" charset="0"/>
              </a:rPr>
              <a:t> (</a:t>
            </a:r>
            <a:r>
              <a:rPr lang="fr-FR" sz="2400" i="1" dirty="0">
                <a:latin typeface="Garamond" panose="02020404030301010803" pitchFamily="18" charset="0"/>
              </a:rPr>
              <a:t>Traité du ciel</a:t>
            </a:r>
            <a:r>
              <a:rPr lang="fr-FR" sz="2400" dirty="0">
                <a:latin typeface="Garamond" panose="02020404030301010803" pitchFamily="18" charset="0"/>
              </a:rPr>
              <a:t>, 4 livres) : monde clos ; cosmos divisé en deux zones : </a:t>
            </a:r>
          </a:p>
          <a:p>
            <a:pPr marL="0" indent="0" algn="just">
              <a:buNone/>
            </a:pPr>
            <a:r>
              <a:rPr lang="fr-FR" sz="2400" dirty="0">
                <a:latin typeface="Garamond" panose="02020404030301010803" pitchFamily="18" charset="0"/>
              </a:rPr>
              <a:t>	/ le monde </a:t>
            </a:r>
            <a:r>
              <a:rPr lang="fr-FR" sz="2400" dirty="0">
                <a:solidFill>
                  <a:srgbClr val="FF0000"/>
                </a:solidFill>
                <a:latin typeface="Garamond" panose="02020404030301010803" pitchFamily="18" charset="0"/>
              </a:rPr>
              <a:t>céleste ou </a:t>
            </a:r>
            <a:r>
              <a:rPr lang="fr-FR" sz="2400" dirty="0" err="1">
                <a:solidFill>
                  <a:srgbClr val="FF0000"/>
                </a:solidFill>
                <a:latin typeface="Garamond" panose="02020404030301010803" pitchFamily="18" charset="0"/>
              </a:rPr>
              <a:t>supralunaire</a:t>
            </a:r>
            <a:r>
              <a:rPr lang="fr-FR" sz="2400" dirty="0">
                <a:solidFill>
                  <a:srgbClr val="FF0000"/>
                </a:solidFill>
                <a:latin typeface="Garamond" panose="02020404030301010803" pitchFamily="18" charset="0"/>
              </a:rPr>
              <a:t> </a:t>
            </a:r>
            <a:r>
              <a:rPr lang="fr-FR" sz="2400" dirty="0">
                <a:latin typeface="Garamond" panose="02020404030301010803" pitchFamily="18" charset="0"/>
              </a:rPr>
              <a:t>: harmonie et perfection (sphères qui tournent autour de la terre) : il existe des éléments </a:t>
            </a:r>
            <a:r>
              <a:rPr lang="fr-FR" sz="2400" u="sng" dirty="0">
                <a:latin typeface="Garamond" panose="02020404030301010803" pitchFamily="18" charset="0"/>
              </a:rPr>
              <a:t>fixes</a:t>
            </a:r>
            <a:r>
              <a:rPr lang="fr-FR" sz="2400" dirty="0">
                <a:latin typeface="Garamond" panose="02020404030301010803" pitchFamily="18" charset="0"/>
              </a:rPr>
              <a:t> (étoiles), éléments les plus parfaits, à l’origine de tous les mouvements.</a:t>
            </a:r>
          </a:p>
          <a:p>
            <a:pPr marL="0" indent="0" algn="just">
              <a:buNone/>
            </a:pPr>
            <a:r>
              <a:rPr lang="fr-FR" sz="2400" dirty="0">
                <a:latin typeface="Garamond" panose="02020404030301010803" pitchFamily="18" charset="0"/>
              </a:rPr>
              <a:t>	/ le monde </a:t>
            </a:r>
            <a:r>
              <a:rPr lang="fr-FR" sz="2400" dirty="0">
                <a:solidFill>
                  <a:srgbClr val="FF0000"/>
                </a:solidFill>
                <a:latin typeface="Garamond" panose="02020404030301010803" pitchFamily="18" charset="0"/>
              </a:rPr>
              <a:t>terrestre ou sublunaire </a:t>
            </a:r>
            <a:r>
              <a:rPr lang="fr-FR" sz="2400" dirty="0">
                <a:latin typeface="Garamond" panose="02020404030301010803" pitchFamily="18" charset="0"/>
              </a:rPr>
              <a:t>: désordres ; 4 éléments (feu, air, eau, terre) ; mouvements désordonnés ; absence de loi.</a:t>
            </a:r>
          </a:p>
          <a:p>
            <a:pPr marL="0" indent="0" algn="just">
              <a:buNone/>
            </a:pPr>
            <a:r>
              <a:rPr lang="fr-FR" sz="2400" dirty="0">
                <a:latin typeface="Garamond" panose="02020404030301010803" pitchFamily="18" charset="0"/>
              </a:rPr>
              <a:t>Astronomie de </a:t>
            </a:r>
            <a:r>
              <a:rPr lang="fr-FR" sz="2400" b="1" dirty="0">
                <a:latin typeface="Garamond" panose="02020404030301010803" pitchFamily="18" charset="0"/>
              </a:rPr>
              <a:t>Ptolémée</a:t>
            </a:r>
            <a:r>
              <a:rPr lang="fr-FR" sz="2400" dirty="0">
                <a:latin typeface="Garamond" panose="02020404030301010803" pitchFamily="18" charset="0"/>
              </a:rPr>
              <a:t> (auteur </a:t>
            </a:r>
            <a:r>
              <a:rPr lang="fr-FR" sz="2400" i="1" dirty="0">
                <a:latin typeface="Garamond" panose="02020404030301010803" pitchFamily="18" charset="0"/>
              </a:rPr>
              <a:t>de l</a:t>
            </a:r>
            <a:r>
              <a:rPr lang="fr-FR" sz="2400" dirty="0">
                <a:latin typeface="Garamond" panose="02020404030301010803" pitchFamily="18" charset="0"/>
              </a:rPr>
              <a:t>’</a:t>
            </a:r>
            <a:r>
              <a:rPr lang="fr-FR" sz="2400" i="1" dirty="0">
                <a:latin typeface="Garamond" panose="02020404030301010803" pitchFamily="18" charset="0"/>
              </a:rPr>
              <a:t>Almageste</a:t>
            </a:r>
            <a:r>
              <a:rPr lang="fr-FR" sz="2400" dirty="0">
                <a:latin typeface="Garamond" panose="02020404030301010803" pitchFamily="18" charset="0"/>
              </a:rPr>
              <a:t>, II</a:t>
            </a:r>
            <a:r>
              <a:rPr lang="fr-FR" sz="2400" baseline="30000" dirty="0">
                <a:latin typeface="Garamond" panose="02020404030301010803" pitchFamily="18" charset="0"/>
              </a:rPr>
              <a:t>e</a:t>
            </a:r>
            <a:r>
              <a:rPr lang="fr-FR" sz="2400" dirty="0">
                <a:latin typeface="Garamond" panose="02020404030301010803" pitchFamily="18" charset="0"/>
              </a:rPr>
              <a:t> siècle traduit au XII</a:t>
            </a:r>
            <a:r>
              <a:rPr lang="fr-FR" sz="2400" baseline="30000" dirty="0">
                <a:latin typeface="Garamond" panose="02020404030301010803" pitchFamily="18" charset="0"/>
              </a:rPr>
              <a:t>e </a:t>
            </a:r>
            <a:r>
              <a:rPr lang="fr-FR" sz="2400" dirty="0">
                <a:latin typeface="Garamond" panose="02020404030301010803" pitchFamily="18" charset="0"/>
              </a:rPr>
              <a:t>et de la </a:t>
            </a:r>
            <a:r>
              <a:rPr lang="fr-FR" sz="2400" i="1" dirty="0">
                <a:latin typeface="Garamond" panose="02020404030301010803" pitchFamily="18" charset="0"/>
              </a:rPr>
              <a:t>Géographie</a:t>
            </a:r>
            <a:r>
              <a:rPr lang="fr-FR" sz="2400" dirty="0">
                <a:latin typeface="Garamond" panose="02020404030301010803" pitchFamily="18" charset="0"/>
              </a:rPr>
              <a:t>) enseignée dans les universités. </a:t>
            </a:r>
          </a:p>
          <a:p>
            <a:pPr marL="0" indent="0" algn="just">
              <a:buNone/>
            </a:pPr>
            <a:r>
              <a:rPr lang="fr-FR" sz="2400" b="1" dirty="0">
                <a:latin typeface="Garamond" panose="02020404030301010803" pitchFamily="18" charset="0"/>
              </a:rPr>
              <a:t>Astronomie</a:t>
            </a:r>
            <a:r>
              <a:rPr lang="fr-FR" sz="2400" dirty="0">
                <a:latin typeface="Garamond" panose="02020404030301010803" pitchFamily="18" charset="0"/>
              </a:rPr>
              <a:t> : observations des astres et calculs pour expliquer le mouvement des planètes (épicycle et équant chez Ptolémée). Catalogue des étoiles et synthèse de données sur le mouvement des planètes.</a:t>
            </a:r>
          </a:p>
          <a:p>
            <a:pPr marL="0" indent="0" algn="just">
              <a:buNone/>
            </a:pPr>
            <a:endParaRPr lang="fr-FR" sz="2400" dirty="0">
              <a:latin typeface="Garamond" panose="02020404030301010803" pitchFamily="18" charset="0"/>
            </a:endParaRPr>
          </a:p>
          <a:p>
            <a:pPr marL="0" indent="0" algn="just">
              <a:buNone/>
            </a:pPr>
            <a:endParaRPr lang="fr-FR" sz="2400" dirty="0">
              <a:latin typeface="Garamond" panose="02020404030301010803" pitchFamily="18" charset="0"/>
            </a:endParaRPr>
          </a:p>
          <a:p>
            <a:pPr marL="0" indent="0" algn="just">
              <a:buNone/>
            </a:pPr>
            <a:endParaRPr lang="fr-FR" sz="2400" dirty="0">
              <a:latin typeface="Garamond" panose="02020404030301010803" pitchFamily="18" charset="0"/>
            </a:endParaRPr>
          </a:p>
          <a:p>
            <a:pPr algn="just">
              <a:buFontTx/>
              <a:buChar char="-"/>
            </a:pPr>
            <a:endParaRPr lang="fr-FR" sz="2400" dirty="0">
              <a:latin typeface="Garamond" panose="02020404030301010803" pitchFamily="18" charset="0"/>
            </a:endParaRPr>
          </a:p>
        </p:txBody>
      </p:sp>
    </p:spTree>
    <p:extLst>
      <p:ext uri="{BB962C8B-B14F-4D97-AF65-F5344CB8AC3E}">
        <p14:creationId xmlns:p14="http://schemas.microsoft.com/office/powerpoint/2010/main" val="13614809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5C8FCE-A13F-7A4F-AD9E-A07D90ED0003}"/>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6995C078-1E1C-4942-BCDB-51BF90AA3191}"/>
              </a:ext>
            </a:extLst>
          </p:cNvPr>
          <p:cNvSpPr>
            <a:spLocks noGrp="1"/>
          </p:cNvSpPr>
          <p:nvPr>
            <p:ph idx="1"/>
          </p:nvPr>
        </p:nvSpPr>
        <p:spPr>
          <a:xfrm>
            <a:off x="1249680" y="213360"/>
            <a:ext cx="9723120" cy="5654040"/>
          </a:xfrm>
        </p:spPr>
        <p:txBody>
          <a:bodyPr>
            <a:noAutofit/>
          </a:bodyPr>
          <a:lstStyle/>
          <a:p>
            <a:pPr algn="just"/>
            <a:r>
              <a:rPr lang="fr-FR" sz="2400" dirty="0">
                <a:latin typeface="Garamond" panose="02020404030301010803" pitchFamily="18" charset="0"/>
              </a:rPr>
              <a:t>la Terre est immobile de lieu (par an) et de position (par jour) : les changements des saisons et de jour et nuit se font donc par mouvements extérieurs à la Terre ;</a:t>
            </a:r>
          </a:p>
          <a:p>
            <a:pPr algn="just"/>
            <a:r>
              <a:rPr lang="fr-FR" sz="2400" dirty="0">
                <a:latin typeface="Garamond" panose="02020404030301010803" pitchFamily="18" charset="0"/>
              </a:rPr>
              <a:t>les mouvements des planètes (le mot planète inclut le Soleil et la Lune, mais pas la Terre) doivent être parfaits, donc seul le cercle est autorisé, les mouvements angulaires ou rectilinéaires étant considérés comme brusquement abrupts, forcés.</a:t>
            </a:r>
          </a:p>
          <a:p>
            <a:pPr marL="0" indent="0" algn="just">
              <a:buNone/>
            </a:pPr>
            <a:r>
              <a:rPr lang="fr-FR" sz="2400" dirty="0">
                <a:latin typeface="Garamond" panose="02020404030301010803" pitchFamily="18" charset="0"/>
              </a:rPr>
              <a:t>Georg </a:t>
            </a:r>
            <a:r>
              <a:rPr lang="fr-FR" sz="2400" dirty="0" err="1">
                <a:latin typeface="Garamond" panose="02020404030301010803" pitchFamily="18" charset="0"/>
              </a:rPr>
              <a:t>Peurbach</a:t>
            </a:r>
            <a:r>
              <a:rPr lang="fr-FR" sz="2400" dirty="0">
                <a:latin typeface="Garamond" panose="02020404030301010803" pitchFamily="18" charset="0"/>
              </a:rPr>
              <a:t> (astronome), </a:t>
            </a:r>
            <a:r>
              <a:rPr lang="fr-FR" sz="2400" i="1" dirty="0" err="1">
                <a:latin typeface="Garamond" panose="02020404030301010803" pitchFamily="18" charset="0"/>
              </a:rPr>
              <a:t>Theoricae</a:t>
            </a:r>
            <a:r>
              <a:rPr lang="fr-FR" sz="2400" i="1" dirty="0">
                <a:latin typeface="Garamond" panose="02020404030301010803" pitchFamily="18" charset="0"/>
              </a:rPr>
              <a:t> </a:t>
            </a:r>
            <a:r>
              <a:rPr lang="fr-FR" sz="2400" i="1" dirty="0" err="1">
                <a:latin typeface="Garamond" panose="02020404030301010803" pitchFamily="18" charset="0"/>
              </a:rPr>
              <a:t>Novae</a:t>
            </a:r>
            <a:r>
              <a:rPr lang="fr-FR" sz="2400" i="1" dirty="0">
                <a:latin typeface="Garamond" panose="02020404030301010803" pitchFamily="18" charset="0"/>
              </a:rPr>
              <a:t> </a:t>
            </a:r>
            <a:r>
              <a:rPr lang="fr-FR" sz="2400" i="1" dirty="0" err="1">
                <a:latin typeface="Garamond" panose="02020404030301010803" pitchFamily="18" charset="0"/>
              </a:rPr>
              <a:t>planeterim</a:t>
            </a:r>
            <a:r>
              <a:rPr lang="fr-FR" sz="2400" i="1" dirty="0">
                <a:latin typeface="Garamond" panose="02020404030301010803" pitchFamily="18" charset="0"/>
              </a:rPr>
              <a:t> </a:t>
            </a:r>
            <a:r>
              <a:rPr lang="fr-FR" sz="2400" dirty="0">
                <a:latin typeface="Garamond" panose="02020404030301010803" pitchFamily="18" charset="0"/>
              </a:rPr>
              <a:t>(Vienne, 1472) : mouvement circulaire des planètes autour de la Terre (globe terrestre composé d’eau et d’espaces de terre découverts).</a:t>
            </a:r>
          </a:p>
          <a:p>
            <a:pPr marL="0" indent="0" algn="just">
              <a:buNone/>
            </a:pPr>
            <a:r>
              <a:rPr lang="fr-FR" sz="2400" dirty="0" err="1">
                <a:latin typeface="Garamond" panose="02020404030301010803" pitchFamily="18" charset="0"/>
              </a:rPr>
              <a:t>Oronce</a:t>
            </a:r>
            <a:r>
              <a:rPr lang="fr-FR" sz="2400" dirty="0">
                <a:latin typeface="Garamond" panose="02020404030301010803" pitchFamily="18" charset="0"/>
              </a:rPr>
              <a:t> </a:t>
            </a:r>
            <a:r>
              <a:rPr lang="fr-FR" sz="2400" dirty="0" err="1">
                <a:latin typeface="Garamond" panose="02020404030301010803" pitchFamily="18" charset="0"/>
              </a:rPr>
              <a:t>Finé</a:t>
            </a:r>
            <a:r>
              <a:rPr lang="fr-FR" sz="2400" dirty="0">
                <a:latin typeface="Garamond" panose="02020404030301010803" pitchFamily="18" charset="0"/>
              </a:rPr>
              <a:t> (mathématicien, Collège royal), </a:t>
            </a:r>
            <a:r>
              <a:rPr lang="fr-FR" sz="2400" i="1" dirty="0">
                <a:latin typeface="Garamond" panose="02020404030301010803" pitchFamily="18" charset="0"/>
              </a:rPr>
              <a:t>La Théorique des ciels, mouvements et termes pratiques des sept planètes, nouvellement et </a:t>
            </a:r>
            <a:r>
              <a:rPr lang="fr-FR" sz="2400" i="1" dirty="0" err="1">
                <a:latin typeface="Garamond" panose="02020404030301010803" pitchFamily="18" charset="0"/>
              </a:rPr>
              <a:t>tresclerement</a:t>
            </a:r>
            <a:r>
              <a:rPr lang="fr-FR" sz="2400" i="1" dirty="0">
                <a:latin typeface="Garamond" panose="02020404030301010803" pitchFamily="18" charset="0"/>
              </a:rPr>
              <a:t> rédigée en langage française</a:t>
            </a:r>
            <a:r>
              <a:rPr lang="fr-FR" sz="2400" dirty="0">
                <a:latin typeface="Garamond" panose="02020404030301010803" pitchFamily="18" charset="0"/>
              </a:rPr>
              <a:t>, Paris, 1528</a:t>
            </a:r>
          </a:p>
        </p:txBody>
      </p:sp>
    </p:spTree>
    <p:extLst>
      <p:ext uri="{BB962C8B-B14F-4D97-AF65-F5344CB8AC3E}">
        <p14:creationId xmlns:p14="http://schemas.microsoft.com/office/powerpoint/2010/main" val="5275037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E7BAAD-BE0E-ED45-8A69-E655BB203CD8}"/>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1BBF0144-2781-5344-9713-CB63DF302069}"/>
              </a:ext>
            </a:extLst>
          </p:cNvPr>
          <p:cNvSpPr>
            <a:spLocks noGrp="1"/>
          </p:cNvSpPr>
          <p:nvPr>
            <p:ph idx="1"/>
          </p:nvPr>
        </p:nvSpPr>
        <p:spPr/>
        <p:txBody>
          <a:bodyPr/>
          <a:lstStyle/>
          <a:p>
            <a:endParaRPr lang="fr-FR"/>
          </a:p>
        </p:txBody>
      </p:sp>
      <p:pic>
        <p:nvPicPr>
          <p:cNvPr id="4" name="Image 3">
            <a:extLst>
              <a:ext uri="{FF2B5EF4-FFF2-40B4-BE49-F238E27FC236}">
                <a16:creationId xmlns:a16="http://schemas.microsoft.com/office/drawing/2014/main" id="{4B5D682B-09E2-5C41-9252-126DA6D451FD}"/>
              </a:ext>
            </a:extLst>
          </p:cNvPr>
          <p:cNvPicPr>
            <a:picLocks noChangeAspect="1"/>
          </p:cNvPicPr>
          <p:nvPr/>
        </p:nvPicPr>
        <p:blipFill>
          <a:blip r:embed="rId2"/>
          <a:stretch>
            <a:fillRect/>
          </a:stretch>
        </p:blipFill>
        <p:spPr>
          <a:xfrm>
            <a:off x="4557712" y="1428750"/>
            <a:ext cx="4051300" cy="4165600"/>
          </a:xfrm>
          <a:prstGeom prst="rect">
            <a:avLst/>
          </a:prstGeom>
        </p:spPr>
      </p:pic>
    </p:spTree>
    <p:extLst>
      <p:ext uri="{BB962C8B-B14F-4D97-AF65-F5344CB8AC3E}">
        <p14:creationId xmlns:p14="http://schemas.microsoft.com/office/powerpoint/2010/main" val="7242795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C0401A-F209-1D4F-B363-90492ADCF4CF}"/>
              </a:ext>
            </a:extLst>
          </p:cNvPr>
          <p:cNvSpPr>
            <a:spLocks noGrp="1"/>
          </p:cNvSpPr>
          <p:nvPr>
            <p:ph type="title"/>
          </p:nvPr>
        </p:nvSpPr>
        <p:spPr/>
        <p:txBody>
          <a:bodyPr/>
          <a:lstStyle/>
          <a:p>
            <a:endParaRPr lang="fr-FR" dirty="0"/>
          </a:p>
        </p:txBody>
      </p:sp>
      <p:sp>
        <p:nvSpPr>
          <p:cNvPr id="3" name="Espace réservé du contenu 2">
            <a:extLst>
              <a:ext uri="{FF2B5EF4-FFF2-40B4-BE49-F238E27FC236}">
                <a16:creationId xmlns:a16="http://schemas.microsoft.com/office/drawing/2014/main" id="{760450CE-85B8-BE4B-A472-DE0FD2E2CAE2}"/>
              </a:ext>
            </a:extLst>
          </p:cNvPr>
          <p:cNvSpPr>
            <a:spLocks noGrp="1"/>
          </p:cNvSpPr>
          <p:nvPr>
            <p:ph idx="1"/>
          </p:nvPr>
        </p:nvSpPr>
        <p:spPr>
          <a:xfrm>
            <a:off x="1371600" y="685800"/>
            <a:ext cx="8351520" cy="5181600"/>
          </a:xfrm>
        </p:spPr>
        <p:txBody>
          <a:bodyPr>
            <a:normAutofit/>
          </a:bodyPr>
          <a:lstStyle/>
          <a:p>
            <a:pPr marL="0" indent="0">
              <a:buNone/>
            </a:pPr>
            <a:r>
              <a:rPr lang="fr-FR" sz="2400" b="1" dirty="0">
                <a:latin typeface="Garamond" panose="02020404030301010803" pitchFamily="18" charset="0"/>
              </a:rPr>
              <a:t>2. Une finitude géographique :</a:t>
            </a:r>
          </a:p>
          <a:p>
            <a:pPr marL="0" indent="0" algn="just">
              <a:buNone/>
            </a:pPr>
            <a:r>
              <a:rPr lang="fr-FR" i="1" dirty="0">
                <a:latin typeface="Garamond" panose="02020404030301010803" pitchFamily="18" charset="0"/>
              </a:rPr>
              <a:t>La Géographie ou Manuel de géographie</a:t>
            </a:r>
            <a:r>
              <a:rPr lang="fr-FR" dirty="0">
                <a:latin typeface="Garamond" panose="02020404030301010803" pitchFamily="18" charset="0"/>
              </a:rPr>
              <a:t> est un traité rédigé par Ptolémée vers 150. Ce modèle, inspiré d’Hérodote, et de Strabon, conçoit le monde comme constitué de trois zones, l’Asie, l’Europe et l’Afrique, réparties autour d’un « </a:t>
            </a:r>
            <a:r>
              <a:rPr lang="fr-FR" dirty="0" err="1">
                <a:latin typeface="Garamond" panose="02020404030301010803" pitchFamily="18" charset="0"/>
              </a:rPr>
              <a:t>T</a:t>
            </a:r>
            <a:r>
              <a:rPr lang="fr-FR" dirty="0">
                <a:latin typeface="Garamond" panose="02020404030301010803" pitchFamily="18" charset="0"/>
              </a:rPr>
              <a:t> » formés par des fleuves comme le Nil ou le Don. Les trois régions se trouveraient par ailleurs encerclées par un océan. Afrique et Asie sont encore peu distinctes. Les « blancs de la carte » peuplés </a:t>
            </a:r>
            <a:r>
              <a:rPr lang="fr-FR" dirty="0">
                <a:solidFill>
                  <a:srgbClr val="FF0000"/>
                </a:solidFill>
                <a:latin typeface="Garamond" panose="02020404030301010803" pitchFamily="18" charset="0"/>
              </a:rPr>
              <a:t>de monstres, de géants et d’animaux merveilleux. </a:t>
            </a:r>
            <a:endParaRPr lang="fr-FR" sz="2400" dirty="0">
              <a:solidFill>
                <a:srgbClr val="FF0000"/>
              </a:solidFill>
              <a:latin typeface="Garamond" panose="02020404030301010803" pitchFamily="18" charset="0"/>
            </a:endParaRPr>
          </a:p>
          <a:p>
            <a:pPr marL="0" indent="0">
              <a:buNone/>
            </a:pPr>
            <a:r>
              <a:rPr lang="fr-FR" sz="2400" dirty="0">
                <a:latin typeface="Garamond" panose="02020404030301010803" pitchFamily="18" charset="0"/>
              </a:rPr>
              <a:t>Les récits des voyageurs : </a:t>
            </a:r>
            <a:r>
              <a:rPr lang="fr-FR" sz="2400" dirty="0">
                <a:solidFill>
                  <a:srgbClr val="FF0000"/>
                </a:solidFill>
                <a:latin typeface="Garamond" panose="02020404030301010803" pitchFamily="18" charset="0"/>
              </a:rPr>
              <a:t>Jean de Mandeville </a:t>
            </a:r>
            <a:r>
              <a:rPr lang="fr-FR" sz="2400" dirty="0">
                <a:latin typeface="Garamond" panose="02020404030301010803" pitchFamily="18" charset="0"/>
              </a:rPr>
              <a:t>(-Liège, 1372) : </a:t>
            </a:r>
            <a:r>
              <a:rPr lang="fr-FR" sz="2400" i="1" dirty="0">
                <a:latin typeface="Garamond" panose="02020404030301010803" pitchFamily="18" charset="0"/>
              </a:rPr>
              <a:t>Le livres des Merveilles du Monde</a:t>
            </a:r>
            <a:r>
              <a:rPr lang="fr-FR" sz="2400" dirty="0">
                <a:latin typeface="Garamond" panose="02020404030301010803" pitchFamily="18" charset="0"/>
              </a:rPr>
              <a:t> (Liège, 1355-1357), récit de voyage en extrême Orient (1322-1356) et compilation d’auteurs franciscains et dominicains.</a:t>
            </a:r>
          </a:p>
          <a:p>
            <a:pPr marL="0" indent="0" algn="just">
              <a:buNone/>
            </a:pPr>
            <a:endParaRPr lang="fr-FR" sz="2400" dirty="0">
              <a:latin typeface="Garamond" panose="02020404030301010803" pitchFamily="18" charset="0"/>
            </a:endParaRPr>
          </a:p>
        </p:txBody>
      </p:sp>
      <p:pic>
        <p:nvPicPr>
          <p:cNvPr id="4" name="Image 3">
            <a:extLst>
              <a:ext uri="{FF2B5EF4-FFF2-40B4-BE49-F238E27FC236}">
                <a16:creationId xmlns:a16="http://schemas.microsoft.com/office/drawing/2014/main" id="{1D6DC22A-4E71-B447-9379-36F3426D470C}"/>
              </a:ext>
            </a:extLst>
          </p:cNvPr>
          <p:cNvPicPr>
            <a:picLocks noChangeAspect="1"/>
          </p:cNvPicPr>
          <p:nvPr/>
        </p:nvPicPr>
        <p:blipFill>
          <a:blip r:embed="rId2"/>
          <a:stretch>
            <a:fillRect/>
          </a:stretch>
        </p:blipFill>
        <p:spPr>
          <a:xfrm>
            <a:off x="10141519" y="255258"/>
            <a:ext cx="1662562" cy="2438424"/>
          </a:xfrm>
          <a:prstGeom prst="rect">
            <a:avLst/>
          </a:prstGeom>
        </p:spPr>
      </p:pic>
    </p:spTree>
    <p:extLst>
      <p:ext uri="{BB962C8B-B14F-4D97-AF65-F5344CB8AC3E}">
        <p14:creationId xmlns:p14="http://schemas.microsoft.com/office/powerpoint/2010/main" val="1407438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F417DB-1CDF-C547-BE1A-DE5C6A4AA2FC}"/>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874A5535-8414-2244-9F13-8B06F3F9E26C}"/>
              </a:ext>
            </a:extLst>
          </p:cNvPr>
          <p:cNvSpPr>
            <a:spLocks noGrp="1"/>
          </p:cNvSpPr>
          <p:nvPr>
            <p:ph idx="1"/>
          </p:nvPr>
        </p:nvSpPr>
        <p:spPr>
          <a:xfrm>
            <a:off x="1112520" y="685800"/>
            <a:ext cx="9860280" cy="5181600"/>
          </a:xfrm>
        </p:spPr>
        <p:txBody>
          <a:bodyPr>
            <a:normAutofit/>
          </a:bodyPr>
          <a:lstStyle/>
          <a:p>
            <a:pPr marL="0" indent="0">
              <a:buNone/>
            </a:pPr>
            <a:r>
              <a:rPr lang="fr-FR" sz="2400" b="1" dirty="0">
                <a:latin typeface="Garamond" panose="02020404030301010803" pitchFamily="18" charset="0"/>
              </a:rPr>
              <a:t>3. La « révolution » </a:t>
            </a:r>
            <a:r>
              <a:rPr lang="fr-FR" sz="2400" b="1" dirty="0" err="1">
                <a:latin typeface="Garamond" panose="02020404030301010803" pitchFamily="18" charset="0"/>
              </a:rPr>
              <a:t>corpernicienne</a:t>
            </a:r>
            <a:endParaRPr lang="fr-FR" sz="2400" b="1" dirty="0">
              <a:latin typeface="Garamond" panose="02020404030301010803" pitchFamily="18" charset="0"/>
            </a:endParaRPr>
          </a:p>
          <a:p>
            <a:pPr marL="0" indent="0">
              <a:buNone/>
            </a:pPr>
            <a:r>
              <a:rPr lang="fr-FR" sz="2400" b="1" dirty="0">
                <a:latin typeface="Garamond" panose="02020404030301010803" pitchFamily="18" charset="0"/>
              </a:rPr>
              <a:t>Nicolas Copernic </a:t>
            </a:r>
            <a:r>
              <a:rPr lang="fr-FR" sz="2400" dirty="0">
                <a:latin typeface="Garamond" panose="02020404030301010803" pitchFamily="18" charset="0"/>
              </a:rPr>
              <a:t>(Torun-1473, 1543), </a:t>
            </a:r>
            <a:r>
              <a:rPr lang="fr-FR" sz="2400" i="1" dirty="0">
                <a:latin typeface="Garamond" panose="02020404030301010803" pitchFamily="18" charset="0"/>
              </a:rPr>
              <a:t>De </a:t>
            </a:r>
            <a:r>
              <a:rPr lang="fr-FR" sz="2400" i="1" dirty="0" err="1">
                <a:latin typeface="Garamond" panose="02020404030301010803" pitchFamily="18" charset="0"/>
              </a:rPr>
              <a:t>revolutionibus</a:t>
            </a:r>
            <a:r>
              <a:rPr lang="fr-FR" sz="2400" i="1" dirty="0">
                <a:latin typeface="Garamond" panose="02020404030301010803" pitchFamily="18" charset="0"/>
              </a:rPr>
              <a:t> </a:t>
            </a:r>
            <a:r>
              <a:rPr lang="fr-FR" sz="2400" i="1" dirty="0" err="1">
                <a:latin typeface="Garamond" panose="02020404030301010803" pitchFamily="18" charset="0"/>
              </a:rPr>
              <a:t>orbium</a:t>
            </a:r>
            <a:r>
              <a:rPr lang="fr-FR" sz="2400" i="1" dirty="0">
                <a:latin typeface="Garamond" panose="02020404030301010803" pitchFamily="18" charset="0"/>
              </a:rPr>
              <a:t> </a:t>
            </a:r>
            <a:r>
              <a:rPr lang="fr-FR" sz="2400" i="1" dirty="0" err="1">
                <a:latin typeface="Garamond" panose="02020404030301010803" pitchFamily="18" charset="0"/>
              </a:rPr>
              <a:t>celestium</a:t>
            </a:r>
            <a:r>
              <a:rPr lang="fr-FR" sz="2400" i="1" dirty="0">
                <a:latin typeface="Garamond" panose="02020404030301010803" pitchFamily="18" charset="0"/>
              </a:rPr>
              <a:t> </a:t>
            </a:r>
            <a:r>
              <a:rPr lang="fr-FR" sz="2400" dirty="0">
                <a:latin typeface="Garamond" panose="02020404030301010803" pitchFamily="18" charset="0"/>
              </a:rPr>
              <a:t>(« Des révolutions du globe terrestre », Nuremberg, 1543).</a:t>
            </a:r>
          </a:p>
          <a:p>
            <a:pPr marL="0" indent="0" algn="just">
              <a:buNone/>
            </a:pPr>
            <a:r>
              <a:rPr lang="fr-FR" sz="2400" dirty="0">
                <a:latin typeface="Garamond" panose="02020404030301010803" pitchFamily="18" charset="0"/>
              </a:rPr>
              <a:t>6 livres : 1 (système générale du monde) ; 2 (catalogue d’étoiles) ; 3 (mouvement du soleil) ; 4 (mouvement de la lune) ; 5 &amp; 6 (mouvement des planètes). </a:t>
            </a:r>
          </a:p>
          <a:p>
            <a:pPr marL="0" indent="0" algn="just">
              <a:buNone/>
            </a:pPr>
            <a:endParaRPr lang="fr-FR" sz="2400" dirty="0">
              <a:latin typeface="Garamond" panose="02020404030301010803" pitchFamily="18" charset="0"/>
            </a:endParaRPr>
          </a:p>
        </p:txBody>
      </p:sp>
      <p:pic>
        <p:nvPicPr>
          <p:cNvPr id="4" name="Espace réservé du contenu 4">
            <a:extLst>
              <a:ext uri="{FF2B5EF4-FFF2-40B4-BE49-F238E27FC236}">
                <a16:creationId xmlns:a16="http://schemas.microsoft.com/office/drawing/2014/main" id="{7305A083-99B1-6B66-071F-951B0BBA859F}"/>
              </a:ext>
            </a:extLst>
          </p:cNvPr>
          <p:cNvPicPr>
            <a:picLocks noChangeAspect="1"/>
          </p:cNvPicPr>
          <p:nvPr/>
        </p:nvPicPr>
        <p:blipFill>
          <a:blip r:embed="rId2"/>
          <a:stretch>
            <a:fillRect/>
          </a:stretch>
        </p:blipFill>
        <p:spPr>
          <a:xfrm>
            <a:off x="1219200" y="2904867"/>
            <a:ext cx="3335765" cy="2962533"/>
          </a:xfrm>
          <a:prstGeom prst="rect">
            <a:avLst/>
          </a:prstGeom>
        </p:spPr>
      </p:pic>
      <p:sp>
        <p:nvSpPr>
          <p:cNvPr id="5" name="ZoneTexte 4">
            <a:extLst>
              <a:ext uri="{FF2B5EF4-FFF2-40B4-BE49-F238E27FC236}">
                <a16:creationId xmlns:a16="http://schemas.microsoft.com/office/drawing/2014/main" id="{7D50C660-65C1-DD37-626E-84CAAFB6A372}"/>
              </a:ext>
            </a:extLst>
          </p:cNvPr>
          <p:cNvSpPr txBox="1"/>
          <p:nvPr/>
        </p:nvSpPr>
        <p:spPr>
          <a:xfrm>
            <a:off x="4554965" y="2904867"/>
            <a:ext cx="7354537" cy="3139321"/>
          </a:xfrm>
          <a:prstGeom prst="rect">
            <a:avLst/>
          </a:prstGeom>
          <a:noFill/>
        </p:spPr>
        <p:txBody>
          <a:bodyPr wrap="square" rtlCol="0">
            <a:spAutoFit/>
          </a:bodyPr>
          <a:lstStyle/>
          <a:p>
            <a:r>
              <a:rPr lang="fr-FR" dirty="0">
                <a:solidFill>
                  <a:srgbClr val="FF0000"/>
                </a:solidFill>
                <a:latin typeface="Garamond" panose="02020404030301010803" pitchFamily="18" charset="0"/>
              </a:rPr>
              <a:t>Centralité du soleil.</a:t>
            </a:r>
          </a:p>
          <a:p>
            <a:r>
              <a:rPr lang="fr-FR" dirty="0">
                <a:latin typeface="Garamond" panose="02020404030301010803" pitchFamily="18" charset="0"/>
              </a:rPr>
              <a:t>La Terre est une planète qui 1/ tourne autour du soleil 2/ tourne quotidiennement autour d’elle-même.</a:t>
            </a:r>
          </a:p>
          <a:p>
            <a:r>
              <a:rPr lang="fr-FR" dirty="0">
                <a:latin typeface="Garamond" panose="02020404030301010803" pitchFamily="18" charset="0"/>
              </a:rPr>
              <a:t>La lune est un satellite de la Terre.</a:t>
            </a:r>
          </a:p>
          <a:p>
            <a:pPr algn="just"/>
            <a:r>
              <a:rPr lang="fr-FR" dirty="0">
                <a:latin typeface="Garamond" panose="02020404030301010803" pitchFamily="18" charset="0"/>
              </a:rPr>
              <a:t>1 – </a:t>
            </a:r>
            <a:r>
              <a:rPr lang="fr-FR" dirty="0">
                <a:solidFill>
                  <a:srgbClr val="FF0000"/>
                </a:solidFill>
                <a:latin typeface="Garamond" panose="02020404030301010803" pitchFamily="18" charset="0"/>
              </a:rPr>
              <a:t>sphéricité de la terre </a:t>
            </a:r>
            <a:r>
              <a:rPr lang="fr-FR" dirty="0">
                <a:latin typeface="Garamond" panose="02020404030301010803" pitchFamily="18" charset="0"/>
              </a:rPr>
              <a:t>(V. </a:t>
            </a:r>
            <a:r>
              <a:rPr lang="fr-FR" dirty="0" err="1">
                <a:latin typeface="Garamond" panose="02020404030301010803" pitchFamily="18" charset="0"/>
              </a:rPr>
              <a:t>Giacomotto</a:t>
            </a:r>
            <a:r>
              <a:rPr lang="fr-FR" dirty="0">
                <a:latin typeface="Garamond" panose="02020404030301010803" pitchFamily="18" charset="0"/>
              </a:rPr>
              <a:t>-Charra &amp; Silvie </a:t>
            </a:r>
            <a:r>
              <a:rPr lang="fr-FR" dirty="0" err="1">
                <a:latin typeface="Garamond" panose="02020404030301010803" pitchFamily="18" charset="0"/>
              </a:rPr>
              <a:t>Nony</a:t>
            </a:r>
            <a:r>
              <a:rPr lang="fr-FR" dirty="0">
                <a:latin typeface="Garamond" panose="02020404030301010803" pitchFamily="18" charset="0"/>
              </a:rPr>
              <a:t>, </a:t>
            </a:r>
            <a:r>
              <a:rPr lang="fr-FR" i="1" dirty="0">
                <a:latin typeface="Garamond" panose="02020404030301010803" pitchFamily="18" charset="0"/>
              </a:rPr>
              <a:t>La Terre plate. Généalogie d’une idée fausse</a:t>
            </a:r>
            <a:r>
              <a:rPr lang="fr-FR" dirty="0">
                <a:latin typeface="Garamond" panose="02020404030301010803" pitchFamily="18" charset="0"/>
              </a:rPr>
              <a:t>, Histoire Folio, 2023 : les partisans de la « terre plate » (platisme) ont toujours été minoritaires.</a:t>
            </a:r>
          </a:p>
          <a:p>
            <a:pPr algn="just"/>
            <a:r>
              <a:rPr lang="fr-FR" dirty="0">
                <a:latin typeface="Garamond" panose="02020404030301010803" pitchFamily="18" charset="0"/>
              </a:rPr>
              <a:t>2 – mouvement circulaire de l’univers et de ses éléments</a:t>
            </a:r>
          </a:p>
          <a:p>
            <a:pPr algn="just"/>
            <a:r>
              <a:rPr lang="fr-FR" dirty="0">
                <a:latin typeface="Garamond" panose="02020404030301010803" pitchFamily="18" charset="0"/>
              </a:rPr>
              <a:t>3 – l’univers reste « clos » dans une sphère composée d’étoiles fixes.</a:t>
            </a:r>
          </a:p>
          <a:p>
            <a:endParaRPr lang="fr-FR" dirty="0">
              <a:latin typeface="Garamond" panose="02020404030301010803" pitchFamily="18" charset="0"/>
            </a:endParaRPr>
          </a:p>
          <a:p>
            <a:endParaRPr lang="fr-FR" dirty="0"/>
          </a:p>
        </p:txBody>
      </p:sp>
    </p:spTree>
    <p:extLst>
      <p:ext uri="{BB962C8B-B14F-4D97-AF65-F5344CB8AC3E}">
        <p14:creationId xmlns:p14="http://schemas.microsoft.com/office/powerpoint/2010/main" val="1355271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74FB0D-0406-C047-AB3D-B9EF847C911D}"/>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6A550E73-5264-A242-811C-13031420C5E2}"/>
              </a:ext>
            </a:extLst>
          </p:cNvPr>
          <p:cNvSpPr>
            <a:spLocks noGrp="1"/>
          </p:cNvSpPr>
          <p:nvPr>
            <p:ph idx="1"/>
          </p:nvPr>
        </p:nvSpPr>
        <p:spPr>
          <a:xfrm>
            <a:off x="1264920" y="685800"/>
            <a:ext cx="6934200" cy="5181600"/>
          </a:xfrm>
        </p:spPr>
        <p:txBody>
          <a:bodyPr>
            <a:normAutofit/>
          </a:bodyPr>
          <a:lstStyle/>
          <a:p>
            <a:pPr marL="0" indent="0" algn="just">
              <a:buNone/>
            </a:pPr>
            <a:r>
              <a:rPr lang="fr-FR" sz="2400" b="1" dirty="0">
                <a:latin typeface="Garamond" panose="02020404030301010803" pitchFamily="18" charset="0"/>
              </a:rPr>
              <a:t>Un paradigme… qui ouvre de </a:t>
            </a:r>
            <a:r>
              <a:rPr lang="fr-FR" sz="2400" b="1">
                <a:latin typeface="Garamond" panose="02020404030301010803" pitchFamily="18" charset="0"/>
              </a:rPr>
              <a:t>nouvelles questions</a:t>
            </a:r>
            <a:endParaRPr lang="fr-FR" sz="2400" dirty="0">
              <a:latin typeface="Garamond" panose="02020404030301010803" pitchFamily="18" charset="0"/>
            </a:endParaRPr>
          </a:p>
          <a:p>
            <a:pPr marL="0" indent="0" algn="just">
              <a:buNone/>
            </a:pPr>
            <a:r>
              <a:rPr lang="fr-FR" sz="2400" dirty="0">
                <a:latin typeface="Garamond" panose="02020404030301010803" pitchFamily="18" charset="0"/>
              </a:rPr>
              <a:t>Tycho Brahé - (1546-1601) : observatoire (palais d’</a:t>
            </a:r>
            <a:r>
              <a:rPr lang="fr-FR" sz="2400" u="sng" dirty="0" err="1">
                <a:latin typeface="Garamond" panose="02020404030301010803" pitchFamily="18" charset="0"/>
              </a:rPr>
              <a:t>Uraniborg</a:t>
            </a:r>
            <a:r>
              <a:rPr lang="fr-FR" sz="2400" dirty="0">
                <a:latin typeface="Garamond" panose="02020404030301010803" pitchFamily="18" charset="0"/>
              </a:rPr>
              <a:t> -1576- sur l’île de Ven) et instruments (protection de Frédéric II de Danemark)</a:t>
            </a:r>
          </a:p>
          <a:p>
            <a:pPr marL="0" indent="0" algn="just">
              <a:buNone/>
            </a:pPr>
            <a:r>
              <a:rPr lang="fr-FR" sz="2400" dirty="0">
                <a:latin typeface="Garamond" panose="02020404030301010803" pitchFamily="18" charset="0"/>
              </a:rPr>
              <a:t>Jean Kepler, </a:t>
            </a:r>
            <a:r>
              <a:rPr lang="fr-FR" sz="2400" i="1" dirty="0">
                <a:latin typeface="Garamond" panose="02020404030301010803" pitchFamily="18" charset="0"/>
              </a:rPr>
              <a:t>Mysterium </a:t>
            </a:r>
            <a:r>
              <a:rPr lang="fr-FR" sz="2400" i="1" dirty="0" err="1">
                <a:latin typeface="Garamond" panose="02020404030301010803" pitchFamily="18" charset="0"/>
              </a:rPr>
              <a:t>cosmographicum</a:t>
            </a:r>
            <a:r>
              <a:rPr lang="fr-FR" sz="2400" i="1" dirty="0">
                <a:latin typeface="Garamond" panose="02020404030301010803" pitchFamily="18" charset="0"/>
              </a:rPr>
              <a:t> </a:t>
            </a:r>
            <a:r>
              <a:rPr lang="fr-FR" sz="2400" dirty="0">
                <a:latin typeface="Garamond" panose="02020404030301010803" pitchFamily="18" charset="0"/>
              </a:rPr>
              <a:t>(« Le secret du monde », Tübingen, 1596).</a:t>
            </a:r>
          </a:p>
          <a:p>
            <a:pPr marL="0" indent="0" algn="just">
              <a:buNone/>
            </a:pPr>
            <a:r>
              <a:rPr lang="fr-FR" sz="2400" dirty="0">
                <a:latin typeface="Garamond" panose="02020404030301010803" pitchFamily="18" charset="0"/>
              </a:rPr>
              <a:t>Galilée, </a:t>
            </a:r>
            <a:r>
              <a:rPr lang="fr-FR" sz="2400" i="1" dirty="0" err="1">
                <a:latin typeface="Garamond" panose="02020404030301010803" pitchFamily="18" charset="0"/>
              </a:rPr>
              <a:t>Sidereus</a:t>
            </a:r>
            <a:r>
              <a:rPr lang="fr-FR" sz="2400" i="1" dirty="0">
                <a:latin typeface="Garamond" panose="02020404030301010803" pitchFamily="18" charset="0"/>
              </a:rPr>
              <a:t> </a:t>
            </a:r>
            <a:r>
              <a:rPr lang="fr-FR" sz="2400" i="1" dirty="0" err="1">
                <a:latin typeface="Garamond" panose="02020404030301010803" pitchFamily="18" charset="0"/>
              </a:rPr>
              <a:t>nuncius</a:t>
            </a:r>
            <a:r>
              <a:rPr lang="fr-FR" sz="2400" dirty="0">
                <a:latin typeface="Garamond" panose="02020404030301010803" pitchFamily="18" charset="0"/>
              </a:rPr>
              <a:t> (« Le Messager céleste », Venise, 1610).</a:t>
            </a:r>
          </a:p>
          <a:p>
            <a:pPr marL="0" indent="0" algn="just">
              <a:buNone/>
            </a:pPr>
            <a:r>
              <a:rPr lang="fr-FR" sz="2400" dirty="0">
                <a:latin typeface="Garamond" panose="02020404030301010803" pitchFamily="18" charset="0"/>
              </a:rPr>
              <a:t>René Descartes, </a:t>
            </a:r>
            <a:r>
              <a:rPr lang="fr-FR" sz="2400" i="1" dirty="0">
                <a:latin typeface="Garamond" panose="02020404030301010803" pitchFamily="18" charset="0"/>
              </a:rPr>
              <a:t>Le Monde ou Traité de la lumière</a:t>
            </a:r>
            <a:r>
              <a:rPr lang="fr-FR" sz="2400" dirty="0">
                <a:latin typeface="Garamond" panose="02020404030301010803" pitchFamily="18" charset="0"/>
              </a:rPr>
              <a:t>, Paris, 1664. </a:t>
            </a:r>
          </a:p>
          <a:p>
            <a:pPr marL="0" indent="0" algn="just">
              <a:buNone/>
            </a:pPr>
            <a:endParaRPr lang="fr-FR" sz="2400" dirty="0">
              <a:latin typeface="Garamond" panose="02020404030301010803" pitchFamily="18" charset="0"/>
            </a:endParaRPr>
          </a:p>
        </p:txBody>
      </p:sp>
      <p:pic>
        <p:nvPicPr>
          <p:cNvPr id="4" name="Image 3">
            <a:extLst>
              <a:ext uri="{FF2B5EF4-FFF2-40B4-BE49-F238E27FC236}">
                <a16:creationId xmlns:a16="http://schemas.microsoft.com/office/drawing/2014/main" id="{12AA6438-F134-A740-95A2-4C7BEA04A2E5}"/>
              </a:ext>
            </a:extLst>
          </p:cNvPr>
          <p:cNvPicPr>
            <a:picLocks noChangeAspect="1"/>
          </p:cNvPicPr>
          <p:nvPr/>
        </p:nvPicPr>
        <p:blipFill>
          <a:blip r:embed="rId2"/>
          <a:stretch>
            <a:fillRect/>
          </a:stretch>
        </p:blipFill>
        <p:spPr>
          <a:xfrm>
            <a:off x="8519159" y="685800"/>
            <a:ext cx="3368971" cy="2765364"/>
          </a:xfrm>
          <a:prstGeom prst="rect">
            <a:avLst/>
          </a:prstGeom>
        </p:spPr>
      </p:pic>
      <p:pic>
        <p:nvPicPr>
          <p:cNvPr id="5" name="Image 4">
            <a:extLst>
              <a:ext uri="{FF2B5EF4-FFF2-40B4-BE49-F238E27FC236}">
                <a16:creationId xmlns:a16="http://schemas.microsoft.com/office/drawing/2014/main" id="{B7A0DE99-9FBF-4249-AAB7-E87418CBBD20}"/>
              </a:ext>
            </a:extLst>
          </p:cNvPr>
          <p:cNvPicPr>
            <a:picLocks noChangeAspect="1"/>
          </p:cNvPicPr>
          <p:nvPr/>
        </p:nvPicPr>
        <p:blipFill>
          <a:blip r:embed="rId3"/>
          <a:stretch>
            <a:fillRect/>
          </a:stretch>
        </p:blipFill>
        <p:spPr>
          <a:xfrm>
            <a:off x="8405346" y="3569328"/>
            <a:ext cx="3642337" cy="2938152"/>
          </a:xfrm>
          <a:prstGeom prst="rect">
            <a:avLst/>
          </a:prstGeom>
        </p:spPr>
      </p:pic>
    </p:spTree>
    <p:extLst>
      <p:ext uri="{BB962C8B-B14F-4D97-AF65-F5344CB8AC3E}">
        <p14:creationId xmlns:p14="http://schemas.microsoft.com/office/powerpoint/2010/main" val="39280773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AD4E78-C763-FC44-816F-84FD02359813}"/>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D8A24BB2-A921-9542-8CB4-759721B5B775}"/>
              </a:ext>
            </a:extLst>
          </p:cNvPr>
          <p:cNvSpPr>
            <a:spLocks noGrp="1"/>
          </p:cNvSpPr>
          <p:nvPr>
            <p:ph idx="1"/>
          </p:nvPr>
        </p:nvSpPr>
        <p:spPr>
          <a:xfrm>
            <a:off x="838200" y="365125"/>
            <a:ext cx="7946571" cy="5811838"/>
          </a:xfrm>
        </p:spPr>
        <p:txBody>
          <a:bodyPr>
            <a:normAutofit/>
          </a:bodyPr>
          <a:lstStyle/>
          <a:p>
            <a:pPr marL="0" indent="0" algn="just">
              <a:buNone/>
            </a:pPr>
            <a:r>
              <a:rPr lang="fr-FR" sz="2400" b="1" dirty="0">
                <a:latin typeface="Garamond" panose="02020404030301010803" pitchFamily="18" charset="0"/>
              </a:rPr>
              <a:t>4. Le mythe de la « révolution copernicienne »</a:t>
            </a:r>
          </a:p>
          <a:p>
            <a:pPr marL="0" indent="0" algn="just">
              <a:buNone/>
            </a:pPr>
            <a:r>
              <a:rPr lang="fr-FR" sz="2400" dirty="0">
                <a:latin typeface="Garamond" panose="02020404030301010803" pitchFamily="18" charset="0"/>
              </a:rPr>
              <a:t>James </a:t>
            </a:r>
            <a:r>
              <a:rPr lang="fr-FR" sz="2400" dirty="0" err="1">
                <a:latin typeface="Garamond" panose="02020404030301010803" pitchFamily="18" charset="0"/>
              </a:rPr>
              <a:t>Poskett</a:t>
            </a:r>
            <a:r>
              <a:rPr lang="fr-FR" sz="2400" i="1" dirty="0">
                <a:latin typeface="Garamond" panose="02020404030301010803" pitchFamily="18" charset="0"/>
              </a:rPr>
              <a:t>, Copernic et Newton n’étaient pas seuls. Ce que la science moderne doit aussi aux sociétés non européennes</a:t>
            </a:r>
            <a:r>
              <a:rPr lang="fr-FR" sz="2400" dirty="0">
                <a:latin typeface="Garamond" panose="02020404030301010803" pitchFamily="18" charset="0"/>
              </a:rPr>
              <a:t>, Seuil, 2022 : échanges et collaborations (parfois contraints) entre espaces catholiques et musulmans (traductions arabes de Ptolémée).</a:t>
            </a:r>
          </a:p>
          <a:p>
            <a:pPr marL="0" indent="0" algn="just">
              <a:buNone/>
            </a:pPr>
            <a:r>
              <a:rPr lang="fr-FR" sz="2400" dirty="0">
                <a:latin typeface="Garamond" panose="02020404030301010803" pitchFamily="18" charset="0"/>
              </a:rPr>
              <a:t>1577 : construction par Mourad III d’un nouvel observatoire à Istanbul (astronome : </a:t>
            </a:r>
            <a:r>
              <a:rPr lang="fr-FR" sz="2400" dirty="0" err="1">
                <a:latin typeface="Garamond" panose="02020404030301010803" pitchFamily="18" charset="0"/>
              </a:rPr>
              <a:t>Taqi</a:t>
            </a:r>
            <a:r>
              <a:rPr lang="fr-FR" sz="2400" dirty="0">
                <a:latin typeface="Garamond" panose="02020404030301010803" pitchFamily="18" charset="0"/>
              </a:rPr>
              <a:t> al-Din).</a:t>
            </a:r>
          </a:p>
          <a:p>
            <a:pPr marL="0" indent="0" algn="just">
              <a:buNone/>
            </a:pPr>
            <a:r>
              <a:rPr lang="fr-FR" sz="2400" dirty="0">
                <a:latin typeface="Garamond" panose="02020404030301010803" pitchFamily="18" charset="0"/>
              </a:rPr>
              <a:t>Afrique Subsaharienne : astronomes de la cour d’Askia Muhammad (sultanat islamique).</a:t>
            </a:r>
          </a:p>
        </p:txBody>
      </p:sp>
      <p:pic>
        <p:nvPicPr>
          <p:cNvPr id="4" name="Image 3">
            <a:extLst>
              <a:ext uri="{FF2B5EF4-FFF2-40B4-BE49-F238E27FC236}">
                <a16:creationId xmlns:a16="http://schemas.microsoft.com/office/drawing/2014/main" id="{8CFC393D-6309-0045-A3D3-5D403A638408}"/>
              </a:ext>
            </a:extLst>
          </p:cNvPr>
          <p:cNvPicPr>
            <a:picLocks noChangeAspect="1"/>
          </p:cNvPicPr>
          <p:nvPr/>
        </p:nvPicPr>
        <p:blipFill>
          <a:blip r:embed="rId2"/>
          <a:stretch>
            <a:fillRect/>
          </a:stretch>
        </p:blipFill>
        <p:spPr>
          <a:xfrm>
            <a:off x="9157715" y="365125"/>
            <a:ext cx="2642399" cy="3847993"/>
          </a:xfrm>
          <a:prstGeom prst="rect">
            <a:avLst/>
          </a:prstGeom>
        </p:spPr>
      </p:pic>
      <p:pic>
        <p:nvPicPr>
          <p:cNvPr id="5" name="Image 4">
            <a:extLst>
              <a:ext uri="{FF2B5EF4-FFF2-40B4-BE49-F238E27FC236}">
                <a16:creationId xmlns:a16="http://schemas.microsoft.com/office/drawing/2014/main" id="{BD663529-5F6B-6D4B-96F7-F1EF83D09290}"/>
              </a:ext>
            </a:extLst>
          </p:cNvPr>
          <p:cNvPicPr>
            <a:picLocks noChangeAspect="1"/>
          </p:cNvPicPr>
          <p:nvPr/>
        </p:nvPicPr>
        <p:blipFill>
          <a:blip r:embed="rId3"/>
          <a:stretch>
            <a:fillRect/>
          </a:stretch>
        </p:blipFill>
        <p:spPr>
          <a:xfrm>
            <a:off x="5812878" y="4566058"/>
            <a:ext cx="2971893" cy="1476601"/>
          </a:xfrm>
          <a:prstGeom prst="rect">
            <a:avLst/>
          </a:prstGeom>
        </p:spPr>
      </p:pic>
    </p:spTree>
    <p:extLst>
      <p:ext uri="{BB962C8B-B14F-4D97-AF65-F5344CB8AC3E}">
        <p14:creationId xmlns:p14="http://schemas.microsoft.com/office/powerpoint/2010/main" val="1221648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0B6CD0-D107-5846-AC40-76A3CC6626B4}"/>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55014CFA-6BF7-1F46-972F-7114B23B1C77}"/>
              </a:ext>
            </a:extLst>
          </p:cNvPr>
          <p:cNvSpPr>
            <a:spLocks noGrp="1"/>
          </p:cNvSpPr>
          <p:nvPr>
            <p:ph idx="1"/>
          </p:nvPr>
        </p:nvSpPr>
        <p:spPr>
          <a:xfrm>
            <a:off x="838200" y="685800"/>
            <a:ext cx="9432073" cy="5715000"/>
          </a:xfrm>
        </p:spPr>
        <p:txBody>
          <a:bodyPr>
            <a:normAutofit/>
          </a:bodyPr>
          <a:lstStyle/>
          <a:p>
            <a:pPr marL="0" indent="0">
              <a:buNone/>
            </a:pPr>
            <a:r>
              <a:rPr lang="fr-FR" sz="2800" b="1" dirty="0">
                <a:solidFill>
                  <a:srgbClr val="FF0000"/>
                </a:solidFill>
                <a:latin typeface="Garamond" panose="02020404030301010803" pitchFamily="18" charset="0"/>
              </a:rPr>
              <a:t>Partie 2. Médecine, alchimie</a:t>
            </a:r>
          </a:p>
          <a:p>
            <a:pPr marL="0" indent="0">
              <a:buNone/>
            </a:pPr>
            <a:r>
              <a:rPr lang="fr-FR" b="1" dirty="0">
                <a:latin typeface="Garamond" panose="02020404030301010803" pitchFamily="18" charset="0"/>
              </a:rPr>
              <a:t> </a:t>
            </a:r>
            <a:r>
              <a:rPr lang="fr-FR" b="1" dirty="0">
                <a:solidFill>
                  <a:schemeClr val="tx1"/>
                </a:solidFill>
                <a:latin typeface="Garamond" panose="02020404030301010803" pitchFamily="18" charset="0"/>
              </a:rPr>
              <a:t>1. Héritages : le paradigme </a:t>
            </a:r>
            <a:r>
              <a:rPr lang="fr-FR" b="1" dirty="0" err="1">
                <a:solidFill>
                  <a:schemeClr val="tx1"/>
                </a:solidFill>
                <a:latin typeface="Garamond" panose="02020404030301010803" pitchFamily="18" charset="0"/>
              </a:rPr>
              <a:t>hippocrato-galienique</a:t>
            </a:r>
            <a:endParaRPr lang="fr-FR" b="1" dirty="0">
              <a:solidFill>
                <a:schemeClr val="tx1"/>
              </a:solidFill>
              <a:latin typeface="Garamond" panose="02020404030301010803" pitchFamily="18" charset="0"/>
            </a:endParaRPr>
          </a:p>
          <a:p>
            <a:pPr marL="0" indent="0" algn="just">
              <a:buNone/>
            </a:pPr>
            <a:r>
              <a:rPr lang="fr-FR" dirty="0">
                <a:solidFill>
                  <a:schemeClr val="tx1"/>
                </a:solidFill>
                <a:latin typeface="Garamond" panose="02020404030301010803" pitchFamily="18" charset="0"/>
              </a:rPr>
              <a:t>Corpus de textes : Hippocrate (Ve s. </a:t>
            </a:r>
            <a:r>
              <a:rPr lang="fr-FR" dirty="0" err="1">
                <a:solidFill>
                  <a:schemeClr val="tx1"/>
                </a:solidFill>
                <a:latin typeface="Garamond" panose="02020404030301010803" pitchFamily="18" charset="0"/>
              </a:rPr>
              <a:t>avt</a:t>
            </a:r>
            <a:r>
              <a:rPr lang="fr-FR" dirty="0">
                <a:solidFill>
                  <a:schemeClr val="tx1"/>
                </a:solidFill>
                <a:latin typeface="Garamond" panose="02020404030301010803" pitchFamily="18" charset="0"/>
              </a:rPr>
              <a:t>) ;  Galien de Pergame (II</a:t>
            </a:r>
            <a:r>
              <a:rPr lang="fr-FR" baseline="30000" dirty="0">
                <a:solidFill>
                  <a:schemeClr val="tx1"/>
                </a:solidFill>
                <a:latin typeface="Garamond" panose="02020404030301010803" pitchFamily="18" charset="0"/>
              </a:rPr>
              <a:t>e</a:t>
            </a:r>
            <a:r>
              <a:rPr lang="fr-FR" dirty="0">
                <a:solidFill>
                  <a:schemeClr val="tx1"/>
                </a:solidFill>
                <a:latin typeface="Garamond" panose="02020404030301010803" pitchFamily="18" charset="0"/>
              </a:rPr>
              <a:t>-III</a:t>
            </a:r>
            <a:r>
              <a:rPr lang="fr-FR" baseline="30000" dirty="0">
                <a:solidFill>
                  <a:schemeClr val="tx1"/>
                </a:solidFill>
                <a:latin typeface="Garamond" panose="02020404030301010803" pitchFamily="18" charset="0"/>
              </a:rPr>
              <a:t>e</a:t>
            </a:r>
            <a:r>
              <a:rPr lang="fr-FR" dirty="0">
                <a:solidFill>
                  <a:schemeClr val="tx1"/>
                </a:solidFill>
                <a:latin typeface="Garamond" panose="02020404030301010803" pitchFamily="18" charset="0"/>
              </a:rPr>
              <a:t> siècles) redécouvert au Xie siècle dans espaces catholiques et musulmans.</a:t>
            </a:r>
          </a:p>
          <a:p>
            <a:pPr marL="0" indent="0" algn="just">
              <a:buNone/>
            </a:pPr>
            <a:r>
              <a:rPr lang="fr-FR" dirty="0">
                <a:solidFill>
                  <a:schemeClr val="tx1"/>
                </a:solidFill>
                <a:latin typeface="Garamond" panose="02020404030301010803" pitchFamily="18" charset="0"/>
              </a:rPr>
              <a:t>Théorie des </a:t>
            </a:r>
            <a:r>
              <a:rPr lang="fr-FR" dirty="0">
                <a:solidFill>
                  <a:srgbClr val="FF0000"/>
                </a:solidFill>
                <a:latin typeface="Garamond" panose="02020404030301010803" pitchFamily="18" charset="0"/>
              </a:rPr>
              <a:t>4 éléments </a:t>
            </a:r>
            <a:r>
              <a:rPr lang="fr-FR" dirty="0">
                <a:solidFill>
                  <a:schemeClr val="tx1"/>
                </a:solidFill>
                <a:latin typeface="Garamond" panose="02020404030301010803" pitchFamily="18" charset="0"/>
              </a:rPr>
              <a:t>(eau, feu, terre, air) qui composent les corps en proportions variables selon les individus. En fonction de la répartition, </a:t>
            </a:r>
            <a:r>
              <a:rPr lang="fr-FR" dirty="0">
                <a:solidFill>
                  <a:srgbClr val="FF0000"/>
                </a:solidFill>
                <a:latin typeface="Garamond" panose="02020404030301010803" pitchFamily="18" charset="0"/>
              </a:rPr>
              <a:t>théorie des « humeurs » </a:t>
            </a:r>
            <a:r>
              <a:rPr lang="fr-FR" dirty="0">
                <a:solidFill>
                  <a:schemeClr val="tx1"/>
                </a:solidFill>
                <a:latin typeface="Garamond" panose="02020404030301010803" pitchFamily="18" charset="0"/>
              </a:rPr>
              <a:t>(tempérament, caractère… : sanguin, colérique, mélancolique). Soigner, c’est agir sur les corps pour rétablir une sorte d’</a:t>
            </a:r>
            <a:r>
              <a:rPr lang="fr-FR" dirty="0">
                <a:solidFill>
                  <a:srgbClr val="FF0000"/>
                </a:solidFill>
                <a:latin typeface="Garamond" panose="02020404030301010803" pitchFamily="18" charset="0"/>
              </a:rPr>
              <a:t>harmonie</a:t>
            </a:r>
            <a:r>
              <a:rPr lang="fr-FR" dirty="0">
                <a:solidFill>
                  <a:schemeClr val="tx1"/>
                </a:solidFill>
                <a:latin typeface="Garamond" panose="02020404030301010803" pitchFamily="18" charset="0"/>
              </a:rPr>
              <a:t> entre les éléments « naturels » qui composent les corps : aérer, inciser, boire, se reposer… il s’agit de rétablir une harmonie avec le monde (microcosme/macrocosme). </a:t>
            </a:r>
          </a:p>
          <a:p>
            <a:pPr marL="0" indent="0">
              <a:buNone/>
            </a:pPr>
            <a:endParaRPr lang="fr-FR" dirty="0">
              <a:solidFill>
                <a:schemeClr val="tx1"/>
              </a:solidFill>
              <a:latin typeface="Garamond" panose="02020404030301010803" pitchFamily="18" charset="0"/>
            </a:endParaRPr>
          </a:p>
        </p:txBody>
      </p:sp>
    </p:spTree>
    <p:extLst>
      <p:ext uri="{BB962C8B-B14F-4D97-AF65-F5344CB8AC3E}">
        <p14:creationId xmlns:p14="http://schemas.microsoft.com/office/powerpoint/2010/main" val="4589440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17EE5A-56E6-7043-A714-BD5169361462}"/>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3BC13E71-EB4C-884C-8B9F-92B4F9B02DA9}"/>
              </a:ext>
            </a:extLst>
          </p:cNvPr>
          <p:cNvSpPr>
            <a:spLocks noGrp="1"/>
          </p:cNvSpPr>
          <p:nvPr>
            <p:ph idx="1"/>
          </p:nvPr>
        </p:nvSpPr>
        <p:spPr>
          <a:xfrm>
            <a:off x="1584960" y="502920"/>
            <a:ext cx="6797040" cy="5408302"/>
          </a:xfrm>
        </p:spPr>
        <p:txBody>
          <a:bodyPr>
            <a:normAutofit/>
          </a:bodyPr>
          <a:lstStyle/>
          <a:p>
            <a:pPr marL="0" indent="0" algn="just">
              <a:buNone/>
            </a:pPr>
            <a:r>
              <a:rPr lang="fr-FR" b="1" dirty="0">
                <a:latin typeface="Garamond" panose="02020404030301010803" pitchFamily="18" charset="0"/>
              </a:rPr>
              <a:t>2. Soigner par les astres :</a:t>
            </a:r>
          </a:p>
          <a:p>
            <a:pPr marL="0" indent="0" algn="just">
              <a:buNone/>
            </a:pPr>
            <a:r>
              <a:rPr lang="fr-FR" dirty="0">
                <a:latin typeface="Garamond" panose="02020404030301010803" pitchFamily="18" charset="0"/>
              </a:rPr>
              <a:t>(astrologie : science qui consiste à interpréter les astres)</a:t>
            </a:r>
          </a:p>
          <a:p>
            <a:pPr marL="0" indent="0" algn="just">
              <a:buNone/>
            </a:pPr>
            <a:r>
              <a:rPr lang="fr-FR" dirty="0">
                <a:latin typeface="Garamond" panose="02020404030301010803" pitchFamily="18" charset="0"/>
              </a:rPr>
              <a:t>Les Ephémérides : tables astronomiques qui permettent de connaître, au jour le jour, les positions des planètes, des étoiles, de la lune (…). Le mouvement des planète est  lié à des phénomènes naturels (accidents climatiques…)</a:t>
            </a:r>
          </a:p>
          <a:p>
            <a:pPr marL="0" indent="0" algn="just">
              <a:buNone/>
            </a:pPr>
            <a:r>
              <a:rPr lang="fr-FR" dirty="0">
                <a:latin typeface="Garamond" panose="02020404030301010803" pitchFamily="18" charset="0"/>
              </a:rPr>
              <a:t>Une </a:t>
            </a:r>
            <a:r>
              <a:rPr lang="fr-FR" dirty="0">
                <a:solidFill>
                  <a:srgbClr val="FF0000"/>
                </a:solidFill>
                <a:latin typeface="Garamond" panose="02020404030301010803" pitchFamily="18" charset="0"/>
              </a:rPr>
              <a:t>physique naturelle </a:t>
            </a:r>
            <a:r>
              <a:rPr lang="fr-FR" dirty="0">
                <a:latin typeface="Garamond" panose="02020404030301010803" pitchFamily="18" charset="0"/>
              </a:rPr>
              <a:t>: les corps célestes ont des propriétés (froid, sec, chaud, humide) et ces corps ont des effets sur le climat.</a:t>
            </a:r>
            <a:r>
              <a:rPr lang="fr-FR" dirty="0">
                <a:solidFill>
                  <a:srgbClr val="FF0000"/>
                </a:solidFill>
                <a:latin typeface="Garamond" panose="02020404030301010803" pitchFamily="18" charset="0"/>
              </a:rPr>
              <a:t> </a:t>
            </a:r>
            <a:r>
              <a:rPr lang="fr-FR" dirty="0">
                <a:latin typeface="Garamond" panose="02020404030301010803" pitchFamily="18" charset="0"/>
              </a:rPr>
              <a:t>Astronomie judiciaire</a:t>
            </a:r>
          </a:p>
          <a:p>
            <a:pPr marL="0" indent="0" algn="just">
              <a:buNone/>
            </a:pPr>
            <a:r>
              <a:rPr lang="fr-FR" dirty="0">
                <a:latin typeface="Garamond" panose="02020404030301010803" pitchFamily="18" charset="0"/>
              </a:rPr>
              <a:t>Les bonnes et mauvaises planètes : macrocosme et microcosme : la médecine : relation entre le corps et les signes du zodiaque</a:t>
            </a:r>
          </a:p>
          <a:p>
            <a:pPr marL="0" indent="0">
              <a:buNone/>
            </a:pPr>
            <a:endParaRPr lang="fr-FR" dirty="0">
              <a:latin typeface="Garamond" panose="02020404030301010803" pitchFamily="18" charset="0"/>
            </a:endParaRPr>
          </a:p>
        </p:txBody>
      </p:sp>
    </p:spTree>
    <p:extLst>
      <p:ext uri="{BB962C8B-B14F-4D97-AF65-F5344CB8AC3E}">
        <p14:creationId xmlns:p14="http://schemas.microsoft.com/office/powerpoint/2010/main" val="1998825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DB3A8D-272C-2141-83F6-84ED4E91D054}"/>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05D6BFD8-F5F5-0446-916E-49912E471FB9}"/>
              </a:ext>
            </a:extLst>
          </p:cNvPr>
          <p:cNvSpPr>
            <a:spLocks noGrp="1"/>
          </p:cNvSpPr>
          <p:nvPr>
            <p:ph idx="1"/>
          </p:nvPr>
        </p:nvSpPr>
        <p:spPr>
          <a:xfrm>
            <a:off x="1143000" y="457200"/>
            <a:ext cx="9829800" cy="5410200"/>
          </a:xfrm>
        </p:spPr>
        <p:txBody>
          <a:bodyPr>
            <a:noAutofit/>
          </a:bodyPr>
          <a:lstStyle/>
          <a:p>
            <a:pPr marL="0" indent="0">
              <a:buNone/>
            </a:pPr>
            <a:r>
              <a:rPr lang="fr-FR" sz="2400" b="1" dirty="0">
                <a:solidFill>
                  <a:schemeClr val="tx1"/>
                </a:solidFill>
                <a:latin typeface="Garamond" panose="02020404030301010803" pitchFamily="18" charset="0"/>
              </a:rPr>
              <a:t>3. Alchimie</a:t>
            </a:r>
          </a:p>
          <a:p>
            <a:pPr marL="0" indent="0">
              <a:buNone/>
            </a:pPr>
            <a:r>
              <a:rPr lang="fr-FR" sz="2400" b="1" dirty="0">
                <a:latin typeface="Garamond" panose="02020404030301010803" pitchFamily="18" charset="0"/>
                <a:cs typeface="Times New Roman" panose="02020603050405020304" pitchFamily="18" charset="0"/>
              </a:rPr>
              <a:t> </a:t>
            </a:r>
            <a:r>
              <a:rPr lang="fr-FR" sz="2400" dirty="0">
                <a:latin typeface="Garamond" panose="02020404030301010803" pitchFamily="18" charset="0"/>
                <a:cs typeface="Times New Roman" panose="02020603050405020304" pitchFamily="18" charset="0"/>
              </a:rPr>
              <a:t>Philippus </a:t>
            </a:r>
            <a:r>
              <a:rPr lang="fr-FR" sz="2400" dirty="0" err="1">
                <a:latin typeface="Garamond" panose="02020404030301010803" pitchFamily="18" charset="0"/>
                <a:cs typeface="Times New Roman" panose="02020603050405020304" pitchFamily="18" charset="0"/>
              </a:rPr>
              <a:t>Theophrastus</a:t>
            </a:r>
            <a:r>
              <a:rPr lang="fr-FR" sz="2400" dirty="0">
                <a:latin typeface="Garamond" panose="02020404030301010803" pitchFamily="18" charset="0"/>
                <a:cs typeface="Times New Roman" panose="02020603050405020304" pitchFamily="18" charset="0"/>
              </a:rPr>
              <a:t> Aureolus </a:t>
            </a:r>
            <a:r>
              <a:rPr lang="fr-FR" sz="2400" dirty="0" err="1">
                <a:latin typeface="Garamond" panose="02020404030301010803" pitchFamily="18" charset="0"/>
                <a:cs typeface="Times New Roman" panose="02020603050405020304" pitchFamily="18" charset="0"/>
              </a:rPr>
              <a:t>Bombast</a:t>
            </a:r>
            <a:r>
              <a:rPr lang="fr-FR" sz="2400" dirty="0">
                <a:latin typeface="Garamond" panose="02020404030301010803" pitchFamily="18" charset="0"/>
                <a:cs typeface="Times New Roman" panose="02020603050405020304" pitchFamily="18" charset="0"/>
              </a:rPr>
              <a:t> von </a:t>
            </a:r>
            <a:r>
              <a:rPr lang="fr-FR" sz="2400" dirty="0" err="1">
                <a:latin typeface="Garamond" panose="02020404030301010803" pitchFamily="18" charset="0"/>
                <a:cs typeface="Times New Roman" panose="02020603050405020304" pitchFamily="18" charset="0"/>
              </a:rPr>
              <a:t>Hohenheim</a:t>
            </a:r>
            <a:r>
              <a:rPr lang="fr-FR" sz="2400" dirty="0">
                <a:latin typeface="Garamond" panose="02020404030301010803" pitchFamily="18" charset="0"/>
                <a:cs typeface="Times New Roman" panose="02020603050405020304" pitchFamily="18" charset="0"/>
              </a:rPr>
              <a:t> (1493-1541) : environ 140 manuscrits (copies, autographes…).</a:t>
            </a:r>
          </a:p>
          <a:p>
            <a:pPr marL="0" indent="0">
              <a:buNone/>
            </a:pPr>
            <a:r>
              <a:rPr lang="fr-FR" sz="2400" dirty="0">
                <a:solidFill>
                  <a:schemeClr val="tx1"/>
                </a:solidFill>
                <a:latin typeface="Garamond" panose="02020404030301010803" pitchFamily="18" charset="0"/>
              </a:rPr>
              <a:t>Synthétise de nombreux écrits de nature différente (traités médicaux, traités artisanaux, mystiques…). L’univers est composé de plusieurs éléments (mercure, soufre et sel) d’où découlent toutes les propriétés (fluidité, inflammabilité, solidité). L’alchimiste est celui qui transforme ces éléments pour transformer le monde et trouver la panacée (ou pierre philosophale) universelle. </a:t>
            </a:r>
          </a:p>
          <a:p>
            <a:pPr marL="0" indent="0">
              <a:buNone/>
            </a:pPr>
            <a:r>
              <a:rPr lang="fr-FR" sz="2400" dirty="0">
                <a:solidFill>
                  <a:schemeClr val="tx1"/>
                </a:solidFill>
                <a:latin typeface="Garamond" panose="02020404030301010803" pitchFamily="18" charset="0"/>
              </a:rPr>
              <a:t>La pierre philosophale : substance hypothétique à laquelle étaient attribuées des propriétés comme la vie éternelle ou le traitement universel contre les maladies. </a:t>
            </a:r>
          </a:p>
          <a:p>
            <a:pPr marL="0" indent="0">
              <a:buNone/>
            </a:pPr>
            <a:r>
              <a:rPr lang="fr-FR" sz="2400" dirty="0">
                <a:solidFill>
                  <a:schemeClr val="tx1"/>
                </a:solidFill>
                <a:latin typeface="Garamond" panose="02020404030301010803" pitchFamily="18" charset="0"/>
              </a:rPr>
              <a:t>Soigner revient à recréer une harmonie : la pharmacopée de Paracelse (travail sur les métaux).</a:t>
            </a:r>
          </a:p>
          <a:p>
            <a:pPr marL="0" indent="0">
              <a:buNone/>
            </a:pPr>
            <a:r>
              <a:rPr lang="fr-FR" sz="2400" dirty="0">
                <a:solidFill>
                  <a:schemeClr val="tx1"/>
                </a:solidFill>
                <a:latin typeface="Garamond" panose="02020404030301010803" pitchFamily="18" charset="0"/>
              </a:rPr>
              <a:t>Laboratoires (artisans) : transformation des produits</a:t>
            </a:r>
          </a:p>
          <a:p>
            <a:pPr marL="0" indent="0">
              <a:buNone/>
            </a:pPr>
            <a:endParaRPr lang="fr-FR" sz="2400" dirty="0"/>
          </a:p>
        </p:txBody>
      </p:sp>
    </p:spTree>
    <p:extLst>
      <p:ext uri="{BB962C8B-B14F-4D97-AF65-F5344CB8AC3E}">
        <p14:creationId xmlns:p14="http://schemas.microsoft.com/office/powerpoint/2010/main" val="42225861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D4FE48-857D-9F46-8702-1163D0C82CBE}"/>
              </a:ext>
            </a:extLst>
          </p:cNvPr>
          <p:cNvSpPr>
            <a:spLocks noGrp="1"/>
          </p:cNvSpPr>
          <p:nvPr>
            <p:ph type="title"/>
          </p:nvPr>
        </p:nvSpPr>
        <p:spPr>
          <a:xfrm>
            <a:off x="1069848" y="484632"/>
            <a:ext cx="10058400" cy="594360"/>
          </a:xfrm>
        </p:spPr>
        <p:txBody>
          <a:bodyPr>
            <a:noAutofit/>
          </a:bodyPr>
          <a:lstStyle/>
          <a:p>
            <a:pPr algn="ctr"/>
            <a:r>
              <a:rPr lang="fr-FR" sz="2400" b="1" cap="none" dirty="0">
                <a:latin typeface="Times New Roman" panose="02020603050405020304" pitchFamily="18" charset="0"/>
                <a:cs typeface="Times New Roman" panose="02020603050405020304" pitchFamily="18" charset="0"/>
              </a:rPr>
              <a:t>L’essor d’une alchimie de papier</a:t>
            </a:r>
          </a:p>
        </p:txBody>
      </p:sp>
      <p:sp>
        <p:nvSpPr>
          <p:cNvPr id="3" name="Espace réservé du contenu 2">
            <a:extLst>
              <a:ext uri="{FF2B5EF4-FFF2-40B4-BE49-F238E27FC236}">
                <a16:creationId xmlns:a16="http://schemas.microsoft.com/office/drawing/2014/main" id="{B00F6524-5DF9-7D4E-B405-9D16430FA3F1}"/>
              </a:ext>
            </a:extLst>
          </p:cNvPr>
          <p:cNvSpPr>
            <a:spLocks noGrp="1"/>
          </p:cNvSpPr>
          <p:nvPr>
            <p:ph idx="1"/>
          </p:nvPr>
        </p:nvSpPr>
        <p:spPr>
          <a:xfrm>
            <a:off x="1069848" y="1509822"/>
            <a:ext cx="10725912" cy="5188690"/>
          </a:xfrm>
        </p:spPr>
        <p:txBody>
          <a:bodyPr>
            <a:normAutofit/>
          </a:bodyPr>
          <a:lstStyle/>
          <a:p>
            <a:pPr marL="0" indent="0">
              <a:buNone/>
            </a:pPr>
            <a:r>
              <a:rPr lang="fr-FR" sz="2400" b="1" dirty="0">
                <a:latin typeface="Garamond" panose="02020404030301010803" pitchFamily="18" charset="0"/>
                <a:cs typeface="Times New Roman" panose="02020603050405020304" pitchFamily="18" charset="0"/>
              </a:rPr>
              <a:t>1560</a:t>
            </a:r>
            <a:r>
              <a:rPr lang="fr-FR" sz="2400" dirty="0">
                <a:latin typeface="Garamond" panose="02020404030301010803" pitchFamily="18" charset="0"/>
                <a:cs typeface="Times New Roman" panose="02020603050405020304" pitchFamily="18" charset="0"/>
              </a:rPr>
              <a:t> : irruption du « paracelsisme » sur le marché du livre dans les états allemands et les cantons suisses :  </a:t>
            </a:r>
          </a:p>
          <a:p>
            <a:pPr>
              <a:buFontTx/>
              <a:buChar char="-"/>
            </a:pPr>
            <a:r>
              <a:rPr lang="fr-FR" sz="2400" dirty="0">
                <a:latin typeface="Garamond" panose="02020404030301010803" pitchFamily="18" charset="0"/>
                <a:cs typeface="Times New Roman" panose="02020603050405020304" pitchFamily="18" charset="0"/>
              </a:rPr>
              <a:t>1560 : </a:t>
            </a:r>
            <a:r>
              <a:rPr lang="fr-FR" sz="2400" i="1" dirty="0">
                <a:latin typeface="Garamond" panose="02020404030301010803" pitchFamily="18" charset="0"/>
                <a:cs typeface="Times New Roman" panose="02020603050405020304" pitchFamily="18" charset="0"/>
              </a:rPr>
              <a:t>De </a:t>
            </a:r>
            <a:r>
              <a:rPr lang="fr-FR" sz="2400" i="1" dirty="0" err="1">
                <a:latin typeface="Garamond" panose="02020404030301010803" pitchFamily="18" charset="0"/>
                <a:cs typeface="Times New Roman" panose="02020603050405020304" pitchFamily="18" charset="0"/>
              </a:rPr>
              <a:t>vita</a:t>
            </a:r>
            <a:r>
              <a:rPr lang="fr-FR" sz="2400" i="1" dirty="0">
                <a:latin typeface="Garamond" panose="02020404030301010803" pitchFamily="18" charset="0"/>
                <a:cs typeface="Times New Roman" panose="02020603050405020304" pitchFamily="18" charset="0"/>
              </a:rPr>
              <a:t> </a:t>
            </a:r>
            <a:r>
              <a:rPr lang="fr-FR" sz="2400" i="1" dirty="0" err="1">
                <a:latin typeface="Garamond" panose="02020404030301010803" pitchFamily="18" charset="0"/>
                <a:cs typeface="Times New Roman" panose="02020603050405020304" pitchFamily="18" charset="0"/>
              </a:rPr>
              <a:t>longa</a:t>
            </a:r>
            <a:r>
              <a:rPr lang="fr-FR" sz="2400" i="1" dirty="0">
                <a:latin typeface="Garamond" panose="02020404030301010803" pitchFamily="18" charset="0"/>
                <a:cs typeface="Times New Roman" panose="02020603050405020304" pitchFamily="18" charset="0"/>
              </a:rPr>
              <a:t> </a:t>
            </a:r>
            <a:r>
              <a:rPr lang="fr-FR" sz="2400" dirty="0">
                <a:latin typeface="Garamond" panose="02020404030301010803" pitchFamily="18" charset="0"/>
                <a:cs typeface="Times New Roman" panose="02020603050405020304" pitchFamily="18" charset="0"/>
              </a:rPr>
              <a:t>par Adam </a:t>
            </a:r>
            <a:r>
              <a:rPr lang="fr-FR" sz="2400" dirty="0" err="1">
                <a:latin typeface="Garamond" panose="02020404030301010803" pitchFamily="18" charset="0"/>
                <a:cs typeface="Times New Roman" panose="02020603050405020304" pitchFamily="18" charset="0"/>
              </a:rPr>
              <a:t>von</a:t>
            </a:r>
            <a:r>
              <a:rPr lang="fr-FR" sz="2400" dirty="0">
                <a:latin typeface="Garamond" panose="02020404030301010803" pitchFamily="18" charset="0"/>
                <a:cs typeface="Times New Roman" panose="02020603050405020304" pitchFamily="18" charset="0"/>
              </a:rPr>
              <a:t> </a:t>
            </a:r>
            <a:r>
              <a:rPr lang="fr-FR" sz="2400" dirty="0" err="1">
                <a:latin typeface="Garamond" panose="02020404030301010803" pitchFamily="18" charset="0"/>
                <a:cs typeface="Times New Roman" panose="02020603050405020304" pitchFamily="18" charset="0"/>
              </a:rPr>
              <a:t>Bodenstein</a:t>
            </a:r>
            <a:r>
              <a:rPr lang="fr-FR" sz="2400" dirty="0">
                <a:latin typeface="Garamond" panose="02020404030301010803" pitchFamily="18" charset="0"/>
                <a:cs typeface="Times New Roman" panose="02020603050405020304" pitchFamily="18" charset="0"/>
              </a:rPr>
              <a:t> (Bâle, latin).</a:t>
            </a:r>
          </a:p>
          <a:p>
            <a:pPr>
              <a:buFontTx/>
              <a:buChar char="-"/>
            </a:pPr>
            <a:r>
              <a:rPr lang="fr-FR" sz="2400" dirty="0">
                <a:latin typeface="Garamond" panose="02020404030301010803" pitchFamily="18" charset="0"/>
                <a:cs typeface="Times New Roman" panose="02020603050405020304" pitchFamily="18" charset="0"/>
              </a:rPr>
              <a:t>1575 : </a:t>
            </a:r>
            <a:r>
              <a:rPr lang="fr-FR" sz="2400" i="1" dirty="0" err="1">
                <a:latin typeface="Garamond" panose="02020404030301010803" pitchFamily="18" charset="0"/>
                <a:cs typeface="Times New Roman" panose="02020603050405020304" pitchFamily="18" charset="0"/>
              </a:rPr>
              <a:t>Operum</a:t>
            </a:r>
            <a:r>
              <a:rPr lang="fr-FR" sz="2400" i="1" dirty="0">
                <a:latin typeface="Garamond" panose="02020404030301010803" pitchFamily="18" charset="0"/>
                <a:cs typeface="Times New Roman" panose="02020603050405020304" pitchFamily="18" charset="0"/>
              </a:rPr>
              <a:t> latine </a:t>
            </a:r>
            <a:r>
              <a:rPr lang="fr-FR" sz="2400" i="1" dirty="0" err="1">
                <a:latin typeface="Garamond" panose="02020404030301010803" pitchFamily="18" charset="0"/>
                <a:cs typeface="Times New Roman" panose="02020603050405020304" pitchFamily="18" charset="0"/>
              </a:rPr>
              <a:t>redditorum</a:t>
            </a:r>
            <a:r>
              <a:rPr lang="fr-FR" sz="2400" dirty="0">
                <a:latin typeface="Garamond" panose="02020404030301010803" pitchFamily="18" charset="0"/>
                <a:cs typeface="Times New Roman" panose="02020603050405020304" pitchFamily="18" charset="0"/>
              </a:rPr>
              <a:t> (2 </a:t>
            </a:r>
            <a:r>
              <a:rPr lang="fr-FR" sz="2400" dirty="0" err="1">
                <a:latin typeface="Garamond" panose="02020404030301010803" pitchFamily="18" charset="0"/>
                <a:cs typeface="Times New Roman" panose="02020603050405020304" pitchFamily="18" charset="0"/>
              </a:rPr>
              <a:t>t</a:t>
            </a:r>
            <a:r>
              <a:rPr lang="fr-FR" sz="2400" dirty="0">
                <a:latin typeface="Garamond" panose="02020404030301010803" pitchFamily="18" charset="0"/>
                <a:cs typeface="Times New Roman" panose="02020603050405020304" pitchFamily="18" charset="0"/>
              </a:rPr>
              <a:t>.).</a:t>
            </a:r>
          </a:p>
          <a:p>
            <a:pPr>
              <a:buFontTx/>
              <a:buChar char="-"/>
            </a:pPr>
            <a:r>
              <a:rPr lang="fr-FR" sz="2400" dirty="0">
                <a:latin typeface="Garamond" panose="02020404030301010803" pitchFamily="18" charset="0"/>
                <a:cs typeface="Times New Roman" panose="02020603050405020304" pitchFamily="18" charset="0"/>
              </a:rPr>
              <a:t>1589-1591 : John </a:t>
            </a:r>
            <a:r>
              <a:rPr lang="fr-FR" sz="2400" dirty="0" err="1">
                <a:latin typeface="Garamond" panose="02020404030301010803" pitchFamily="18" charset="0"/>
                <a:cs typeface="Times New Roman" panose="02020603050405020304" pitchFamily="18" charset="0"/>
              </a:rPr>
              <a:t>Huser</a:t>
            </a:r>
            <a:r>
              <a:rPr lang="fr-FR" sz="2400" dirty="0">
                <a:latin typeface="Garamond" panose="02020404030301010803" pitchFamily="18" charset="0"/>
                <a:cs typeface="Times New Roman" panose="02020603050405020304" pitchFamily="18" charset="0"/>
              </a:rPr>
              <a:t>, </a:t>
            </a:r>
            <a:r>
              <a:rPr lang="fr-FR" sz="2400" i="1" dirty="0" err="1">
                <a:latin typeface="Garamond" panose="02020404030301010803" pitchFamily="18" charset="0"/>
                <a:cs typeface="Times New Roman" panose="02020603050405020304" pitchFamily="18" charset="0"/>
              </a:rPr>
              <a:t>Bücher</a:t>
            </a:r>
            <a:r>
              <a:rPr lang="fr-FR" sz="2400" i="1" dirty="0">
                <a:latin typeface="Garamond" panose="02020404030301010803" pitchFamily="18" charset="0"/>
                <a:cs typeface="Times New Roman" panose="02020603050405020304" pitchFamily="18" charset="0"/>
              </a:rPr>
              <a:t> </a:t>
            </a:r>
            <a:r>
              <a:rPr lang="fr-FR" sz="2400" i="1" dirty="0" err="1">
                <a:latin typeface="Garamond" panose="02020404030301010803" pitchFamily="18" charset="0"/>
                <a:cs typeface="Times New Roman" panose="02020603050405020304" pitchFamily="18" charset="0"/>
              </a:rPr>
              <a:t>und</a:t>
            </a:r>
            <a:r>
              <a:rPr lang="fr-FR" sz="2400" i="1" dirty="0">
                <a:latin typeface="Garamond" panose="02020404030301010803" pitchFamily="18" charset="0"/>
                <a:cs typeface="Times New Roman" panose="02020603050405020304" pitchFamily="18" charset="0"/>
              </a:rPr>
              <a:t> </a:t>
            </a:r>
            <a:r>
              <a:rPr lang="fr-FR" sz="2400" i="1" dirty="0" err="1">
                <a:latin typeface="Garamond" panose="02020404030301010803" pitchFamily="18" charset="0"/>
                <a:cs typeface="Times New Roman" panose="02020603050405020304" pitchFamily="18" charset="0"/>
              </a:rPr>
              <a:t>Schrifften</a:t>
            </a:r>
            <a:r>
              <a:rPr lang="fr-FR" sz="2400" i="1" dirty="0">
                <a:latin typeface="Garamond" panose="02020404030301010803" pitchFamily="18" charset="0"/>
                <a:cs typeface="Times New Roman" panose="02020603050405020304" pitchFamily="18" charset="0"/>
              </a:rPr>
              <a:t> </a:t>
            </a:r>
            <a:r>
              <a:rPr lang="fr-FR" sz="2400" dirty="0">
                <a:latin typeface="Garamond" panose="02020404030301010803" pitchFamily="18" charset="0"/>
                <a:cs typeface="Times New Roman" panose="02020603050405020304" pitchFamily="18" charset="0"/>
              </a:rPr>
              <a:t>(in-4°, 10 vol.).</a:t>
            </a:r>
          </a:p>
          <a:p>
            <a:pPr marL="0" indent="0">
              <a:buNone/>
            </a:pPr>
            <a:r>
              <a:rPr lang="fr-FR" sz="2400" b="1" dirty="0">
                <a:latin typeface="Garamond" panose="02020404030301010803" pitchFamily="18" charset="0"/>
                <a:cs typeface="Times New Roman" panose="02020603050405020304" pitchFamily="18" charset="0"/>
              </a:rPr>
              <a:t>Succès éditorial        </a:t>
            </a:r>
            <a:r>
              <a:rPr lang="fr-FR" sz="2400" dirty="0">
                <a:latin typeface="Garamond" panose="02020404030301010803" pitchFamily="18" charset="0"/>
                <a:cs typeface="Times New Roman" panose="02020603050405020304" pitchFamily="18" charset="0"/>
              </a:rPr>
              <a:t>émergence d’un violent mouvement anti-paracelsien en Europe.</a:t>
            </a:r>
          </a:p>
          <a:p>
            <a:pPr marL="0" indent="0">
              <a:buNone/>
            </a:pPr>
            <a:r>
              <a:rPr lang="fr-FR" sz="2400" dirty="0">
                <a:latin typeface="Garamond" panose="02020404030301010803" pitchFamily="18" charset="0"/>
                <a:cs typeface="Times New Roman" panose="02020603050405020304" pitchFamily="18" charset="0"/>
              </a:rPr>
              <a:t>Médecin et théologien, Thomas </a:t>
            </a:r>
            <a:r>
              <a:rPr lang="fr-FR" sz="2400" dirty="0" err="1">
                <a:latin typeface="Garamond" panose="02020404030301010803" pitchFamily="18" charset="0"/>
                <a:cs typeface="Times New Roman" panose="02020603050405020304" pitchFamily="18" charset="0"/>
              </a:rPr>
              <a:t>Erastus</a:t>
            </a:r>
            <a:r>
              <a:rPr lang="fr-FR" sz="2400" dirty="0">
                <a:latin typeface="Garamond" panose="02020404030301010803" pitchFamily="18" charset="0"/>
                <a:cs typeface="Times New Roman" panose="02020603050405020304" pitchFamily="18" charset="0"/>
              </a:rPr>
              <a:t> (1524-1583), </a:t>
            </a:r>
            <a:r>
              <a:rPr lang="fr-FR" sz="2400" i="1" dirty="0" err="1">
                <a:latin typeface="Garamond" panose="02020404030301010803" pitchFamily="18" charset="0"/>
                <a:cs typeface="Times New Roman" panose="02020603050405020304" pitchFamily="18" charset="0"/>
              </a:rPr>
              <a:t>Disputationes</a:t>
            </a:r>
            <a:r>
              <a:rPr lang="fr-FR" sz="2400" i="1" dirty="0">
                <a:latin typeface="Garamond" panose="02020404030301010803" pitchFamily="18" charset="0"/>
                <a:cs typeface="Times New Roman" panose="02020603050405020304" pitchFamily="18" charset="0"/>
              </a:rPr>
              <a:t> de </a:t>
            </a:r>
            <a:r>
              <a:rPr lang="fr-FR" sz="2400" i="1" dirty="0" err="1">
                <a:latin typeface="Garamond" panose="02020404030301010803" pitchFamily="18" charset="0"/>
                <a:cs typeface="Times New Roman" panose="02020603050405020304" pitchFamily="18" charset="0"/>
              </a:rPr>
              <a:t>medicina</a:t>
            </a:r>
            <a:r>
              <a:rPr lang="fr-FR" sz="2400" i="1" dirty="0">
                <a:latin typeface="Garamond" panose="02020404030301010803" pitchFamily="18" charset="0"/>
                <a:cs typeface="Times New Roman" panose="02020603050405020304" pitchFamily="18" charset="0"/>
              </a:rPr>
              <a:t> nova Philippi </a:t>
            </a:r>
            <a:r>
              <a:rPr lang="fr-FR" sz="2400" i="1" dirty="0" err="1">
                <a:latin typeface="Garamond" panose="02020404030301010803" pitchFamily="18" charset="0"/>
                <a:cs typeface="Times New Roman" panose="02020603050405020304" pitchFamily="18" charset="0"/>
              </a:rPr>
              <a:t>Paracelsi</a:t>
            </a:r>
            <a:r>
              <a:rPr lang="fr-FR" sz="2400" dirty="0">
                <a:latin typeface="Garamond" panose="02020404030301010803" pitchFamily="18" charset="0"/>
                <a:cs typeface="Times New Roman" panose="02020603050405020304" pitchFamily="18" charset="0"/>
              </a:rPr>
              <a:t> (1571-1573, 4 vol.)</a:t>
            </a:r>
          </a:p>
          <a:p>
            <a:pPr marL="0" indent="0">
              <a:buNone/>
            </a:pPr>
            <a:r>
              <a:rPr lang="fr-FR" sz="2400" dirty="0">
                <a:latin typeface="Garamond" panose="02020404030301010803" pitchFamily="18" charset="0"/>
                <a:cs typeface="Times New Roman" panose="02020603050405020304" pitchFamily="18" charset="0"/>
              </a:rPr>
              <a:t>Professeur à Iéna (1588), Andreas </a:t>
            </a:r>
            <a:r>
              <a:rPr lang="fr-FR" sz="2400" dirty="0" err="1">
                <a:latin typeface="Garamond" panose="02020404030301010803" pitchFamily="18" charset="0"/>
                <a:cs typeface="Times New Roman" panose="02020603050405020304" pitchFamily="18" charset="0"/>
              </a:rPr>
              <a:t>Libavius</a:t>
            </a:r>
            <a:r>
              <a:rPr lang="fr-FR" sz="2400" dirty="0">
                <a:latin typeface="Garamond" panose="02020404030301010803" pitchFamily="18" charset="0"/>
                <a:cs typeface="Times New Roman" panose="02020603050405020304" pitchFamily="18" charset="0"/>
              </a:rPr>
              <a:t> (1555-1616), </a:t>
            </a:r>
            <a:r>
              <a:rPr lang="fr-FR" sz="2400" i="1" dirty="0" err="1">
                <a:latin typeface="Garamond" panose="02020404030301010803" pitchFamily="18" charset="0"/>
                <a:cs typeface="Times New Roman" panose="02020603050405020304" pitchFamily="18" charset="0"/>
              </a:rPr>
              <a:t>Alchemia</a:t>
            </a:r>
            <a:r>
              <a:rPr lang="fr-FR" sz="2400" dirty="0">
                <a:latin typeface="Garamond" panose="02020404030301010803" pitchFamily="18" charset="0"/>
                <a:cs typeface="Times New Roman" panose="02020603050405020304" pitchFamily="18" charset="0"/>
              </a:rPr>
              <a:t> (1597) – apparition des rubriques et diagrammes.</a:t>
            </a:r>
          </a:p>
          <a:p>
            <a:pPr marL="0" indent="0">
              <a:buNone/>
            </a:pPr>
            <a:endParaRPr lang="fr-FR" sz="2400" dirty="0">
              <a:latin typeface="Garamond" panose="02020404030301010803" pitchFamily="18" charset="0"/>
              <a:cs typeface="Times New Roman" panose="02020603050405020304" pitchFamily="18" charset="0"/>
            </a:endParaRPr>
          </a:p>
        </p:txBody>
      </p:sp>
      <p:sp>
        <p:nvSpPr>
          <p:cNvPr id="5" name="Flèche vers la droite 4">
            <a:extLst>
              <a:ext uri="{FF2B5EF4-FFF2-40B4-BE49-F238E27FC236}">
                <a16:creationId xmlns:a16="http://schemas.microsoft.com/office/drawing/2014/main" id="{54363CAC-50C3-8C43-B5CE-BBCBF3D0E0A8}"/>
              </a:ext>
            </a:extLst>
          </p:cNvPr>
          <p:cNvSpPr/>
          <p:nvPr/>
        </p:nvSpPr>
        <p:spPr>
          <a:xfrm>
            <a:off x="3274590" y="3861851"/>
            <a:ext cx="47548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4893117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CF80AF-A2D0-C14D-96CE-99F8F693C7E1}"/>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7D6FD3C2-DD16-0A49-8EA8-F72AC379045D}"/>
              </a:ext>
            </a:extLst>
          </p:cNvPr>
          <p:cNvSpPr>
            <a:spLocks noGrp="1"/>
          </p:cNvSpPr>
          <p:nvPr>
            <p:ph idx="1"/>
          </p:nvPr>
        </p:nvSpPr>
        <p:spPr>
          <a:xfrm>
            <a:off x="1371600" y="792480"/>
            <a:ext cx="8503920" cy="5074920"/>
          </a:xfrm>
        </p:spPr>
        <p:txBody>
          <a:bodyPr>
            <a:normAutofit/>
          </a:bodyPr>
          <a:lstStyle/>
          <a:p>
            <a:pPr algn="just"/>
            <a:r>
              <a:rPr lang="fr-FR" sz="2400" dirty="0">
                <a:latin typeface="Garamond" panose="02020404030301010803" pitchFamily="18" charset="0"/>
              </a:rPr>
              <a:t>C. </a:t>
            </a:r>
            <a:r>
              <a:rPr lang="fr-FR" sz="2400" dirty="0" err="1">
                <a:latin typeface="Garamond" panose="02020404030301010803" pitchFamily="18" charset="0"/>
              </a:rPr>
              <a:t>Callard</a:t>
            </a:r>
            <a:r>
              <a:rPr lang="fr-FR" sz="2400" i="1" dirty="0">
                <a:latin typeface="Garamond" panose="02020404030301010803" pitchFamily="18" charset="0"/>
              </a:rPr>
              <a:t>, Le temps des fantômes. </a:t>
            </a:r>
            <a:r>
              <a:rPr lang="fr-FR" sz="2400" i="1" dirty="0" err="1">
                <a:latin typeface="Garamond" panose="02020404030301010803" pitchFamily="18" charset="0"/>
              </a:rPr>
              <a:t>Spectralités</a:t>
            </a:r>
            <a:r>
              <a:rPr lang="fr-FR" sz="2400" i="1" dirty="0">
                <a:latin typeface="Garamond" panose="02020404030301010803" pitchFamily="18" charset="0"/>
              </a:rPr>
              <a:t> de l’âge moderne (XVIe-XVII</a:t>
            </a:r>
            <a:r>
              <a:rPr lang="fr-FR" sz="2400" i="1" baseline="30000" dirty="0">
                <a:latin typeface="Garamond" panose="02020404030301010803" pitchFamily="18" charset="0"/>
              </a:rPr>
              <a:t>e</a:t>
            </a:r>
            <a:r>
              <a:rPr lang="fr-FR" sz="2400" i="1" dirty="0">
                <a:latin typeface="Garamond" panose="02020404030301010803" pitchFamily="18" charset="0"/>
              </a:rPr>
              <a:t> siècles</a:t>
            </a:r>
            <a:r>
              <a:rPr lang="fr-FR" sz="2400" dirty="0">
                <a:latin typeface="Garamond" panose="02020404030301010803" pitchFamily="18" charset="0"/>
              </a:rPr>
              <a:t>, Paris, Fayard, 2019 – </a:t>
            </a:r>
          </a:p>
          <a:p>
            <a:pPr marL="0" indent="0" algn="just">
              <a:buNone/>
            </a:pPr>
            <a:r>
              <a:rPr lang="fr-FR" sz="2400" dirty="0">
                <a:latin typeface="Garamond" panose="02020404030301010803" pitchFamily="18" charset="0"/>
              </a:rPr>
              <a:t>La science est considérée comme une manière d’interroger la nature créée par Dieu – il fait en découvrir les « mystères », en comprendre les particularités. Intérêt pour les choses « surnaturelles », les monstres, les étoiles filantes, les spectres…</a:t>
            </a:r>
          </a:p>
          <a:p>
            <a:pPr marL="0" indent="0" algn="just">
              <a:buNone/>
            </a:pPr>
            <a:r>
              <a:rPr lang="fr-FR" sz="2400" dirty="0">
                <a:latin typeface="Garamond" panose="02020404030301010803" pitchFamily="18" charset="0"/>
              </a:rPr>
              <a:t>Disciplines traditionnelles : géométrie et arithmétique, astronomie, musique, cosmographie, architecture </a:t>
            </a:r>
          </a:p>
          <a:p>
            <a:pPr marL="0" indent="0" algn="just">
              <a:buNone/>
            </a:pPr>
            <a:r>
              <a:rPr lang="fr-FR" sz="2400" dirty="0">
                <a:latin typeface="Garamond" panose="02020404030301010803" pitchFamily="18" charset="0"/>
              </a:rPr>
              <a:t>Disciplines divinatoires : astrologie, hydromancie, géomancie, nécromancie…</a:t>
            </a:r>
          </a:p>
        </p:txBody>
      </p:sp>
      <p:pic>
        <p:nvPicPr>
          <p:cNvPr id="4" name="Image 3">
            <a:extLst>
              <a:ext uri="{FF2B5EF4-FFF2-40B4-BE49-F238E27FC236}">
                <a16:creationId xmlns:a16="http://schemas.microsoft.com/office/drawing/2014/main" id="{AAAA027E-7889-924F-A3CD-87FBAD394142}"/>
              </a:ext>
            </a:extLst>
          </p:cNvPr>
          <p:cNvPicPr>
            <a:picLocks noChangeAspect="1"/>
          </p:cNvPicPr>
          <p:nvPr/>
        </p:nvPicPr>
        <p:blipFill>
          <a:blip r:embed="rId2"/>
          <a:stretch>
            <a:fillRect/>
          </a:stretch>
        </p:blipFill>
        <p:spPr>
          <a:xfrm>
            <a:off x="10004950" y="685800"/>
            <a:ext cx="1539350" cy="2377440"/>
          </a:xfrm>
          <a:prstGeom prst="rect">
            <a:avLst/>
          </a:prstGeom>
        </p:spPr>
      </p:pic>
    </p:spTree>
    <p:extLst>
      <p:ext uri="{BB962C8B-B14F-4D97-AF65-F5344CB8AC3E}">
        <p14:creationId xmlns:p14="http://schemas.microsoft.com/office/powerpoint/2010/main" val="34398971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16ABF5-D732-7147-889D-C8068C910379}"/>
              </a:ext>
            </a:extLst>
          </p:cNvPr>
          <p:cNvSpPr>
            <a:spLocks noGrp="1"/>
          </p:cNvSpPr>
          <p:nvPr>
            <p:ph type="title"/>
          </p:nvPr>
        </p:nvSpPr>
        <p:spPr/>
        <p:txBody>
          <a:bodyPr/>
          <a:lstStyle/>
          <a:p>
            <a:endParaRPr lang="fr-FR" dirty="0"/>
          </a:p>
        </p:txBody>
      </p:sp>
      <p:sp>
        <p:nvSpPr>
          <p:cNvPr id="3" name="Espace réservé du contenu 2">
            <a:extLst>
              <a:ext uri="{FF2B5EF4-FFF2-40B4-BE49-F238E27FC236}">
                <a16:creationId xmlns:a16="http://schemas.microsoft.com/office/drawing/2014/main" id="{0EADB65A-333C-2D43-BA4F-06BDA90B8E3B}"/>
              </a:ext>
            </a:extLst>
          </p:cNvPr>
          <p:cNvSpPr>
            <a:spLocks noGrp="1"/>
          </p:cNvSpPr>
          <p:nvPr>
            <p:ph idx="1"/>
          </p:nvPr>
        </p:nvSpPr>
        <p:spPr>
          <a:xfrm>
            <a:off x="1371600" y="4251960"/>
            <a:ext cx="6522720" cy="1615440"/>
          </a:xfrm>
        </p:spPr>
        <p:txBody>
          <a:bodyPr/>
          <a:lstStyle/>
          <a:p>
            <a:pPr marL="0" indent="0">
              <a:buNone/>
            </a:pPr>
            <a:r>
              <a:rPr lang="fr-FR" dirty="0">
                <a:latin typeface="Garamond" panose="02020404030301010803" pitchFamily="18" charset="0"/>
              </a:rPr>
              <a:t>Les </a:t>
            </a:r>
            <a:r>
              <a:rPr lang="fr-FR" i="1" dirty="0">
                <a:latin typeface="Garamond" panose="02020404030301010803" pitchFamily="18" charset="0"/>
              </a:rPr>
              <a:t>Prophéties</a:t>
            </a:r>
            <a:r>
              <a:rPr lang="fr-FR" dirty="0">
                <a:latin typeface="Garamond" panose="02020404030301010803" pitchFamily="18" charset="0"/>
              </a:rPr>
              <a:t> (Lyon, 1555) de Michel de </a:t>
            </a:r>
            <a:r>
              <a:rPr lang="fr-FR" dirty="0" err="1">
                <a:latin typeface="Garamond" panose="02020404030301010803" pitchFamily="18" charset="0"/>
              </a:rPr>
              <a:t>Nostredame</a:t>
            </a:r>
            <a:r>
              <a:rPr lang="fr-FR" dirty="0">
                <a:latin typeface="Garamond" panose="02020404030301010803" pitchFamily="18" charset="0"/>
              </a:rPr>
              <a:t> (1503-1566) (dit Nostradamus), apothicaire et astrologue</a:t>
            </a:r>
          </a:p>
          <a:p>
            <a:pPr marL="0" indent="0">
              <a:buNone/>
            </a:pPr>
            <a:endParaRPr lang="fr-FR" dirty="0"/>
          </a:p>
        </p:txBody>
      </p:sp>
      <p:pic>
        <p:nvPicPr>
          <p:cNvPr id="4" name="Image 3">
            <a:extLst>
              <a:ext uri="{FF2B5EF4-FFF2-40B4-BE49-F238E27FC236}">
                <a16:creationId xmlns:a16="http://schemas.microsoft.com/office/drawing/2014/main" id="{2E0A7A72-747C-9543-BF7B-59523C1D1529}"/>
              </a:ext>
            </a:extLst>
          </p:cNvPr>
          <p:cNvPicPr>
            <a:picLocks noChangeAspect="1"/>
          </p:cNvPicPr>
          <p:nvPr/>
        </p:nvPicPr>
        <p:blipFill>
          <a:blip r:embed="rId2"/>
          <a:stretch>
            <a:fillRect/>
          </a:stretch>
        </p:blipFill>
        <p:spPr>
          <a:xfrm>
            <a:off x="8695114" y="228600"/>
            <a:ext cx="3316941" cy="5638800"/>
          </a:xfrm>
          <a:prstGeom prst="rect">
            <a:avLst/>
          </a:prstGeom>
        </p:spPr>
      </p:pic>
      <p:pic>
        <p:nvPicPr>
          <p:cNvPr id="5" name="Image 4">
            <a:extLst>
              <a:ext uri="{FF2B5EF4-FFF2-40B4-BE49-F238E27FC236}">
                <a16:creationId xmlns:a16="http://schemas.microsoft.com/office/drawing/2014/main" id="{DA87430E-3A45-EA46-B1A5-98D9DB225A8F}"/>
              </a:ext>
            </a:extLst>
          </p:cNvPr>
          <p:cNvPicPr>
            <a:picLocks noChangeAspect="1"/>
          </p:cNvPicPr>
          <p:nvPr/>
        </p:nvPicPr>
        <p:blipFill>
          <a:blip r:embed="rId3"/>
          <a:stretch>
            <a:fillRect/>
          </a:stretch>
        </p:blipFill>
        <p:spPr>
          <a:xfrm>
            <a:off x="3156878" y="300583"/>
            <a:ext cx="2405722" cy="3742234"/>
          </a:xfrm>
          <a:prstGeom prst="rect">
            <a:avLst/>
          </a:prstGeom>
        </p:spPr>
      </p:pic>
    </p:spTree>
    <p:extLst>
      <p:ext uri="{BB962C8B-B14F-4D97-AF65-F5344CB8AC3E}">
        <p14:creationId xmlns:p14="http://schemas.microsoft.com/office/powerpoint/2010/main" val="23349811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E81FC3-D974-9645-ACFF-512D29E56FE1}"/>
              </a:ext>
            </a:extLst>
          </p:cNvPr>
          <p:cNvSpPr>
            <a:spLocks noGrp="1"/>
          </p:cNvSpPr>
          <p:nvPr>
            <p:ph type="title"/>
          </p:nvPr>
        </p:nvSpPr>
        <p:spPr>
          <a:xfrm>
            <a:off x="777240" y="213360"/>
            <a:ext cx="8214360" cy="1485900"/>
          </a:xfrm>
        </p:spPr>
        <p:txBody>
          <a:bodyPr/>
          <a:lstStyle/>
          <a:p>
            <a:endParaRPr lang="fr-FR"/>
          </a:p>
        </p:txBody>
      </p:sp>
      <p:sp>
        <p:nvSpPr>
          <p:cNvPr id="3" name="Espace réservé du contenu 2">
            <a:extLst>
              <a:ext uri="{FF2B5EF4-FFF2-40B4-BE49-F238E27FC236}">
                <a16:creationId xmlns:a16="http://schemas.microsoft.com/office/drawing/2014/main" id="{D546A482-4C89-054C-A032-5D82585F1208}"/>
              </a:ext>
            </a:extLst>
          </p:cNvPr>
          <p:cNvSpPr>
            <a:spLocks noGrp="1"/>
          </p:cNvSpPr>
          <p:nvPr>
            <p:ph idx="1"/>
          </p:nvPr>
        </p:nvSpPr>
        <p:spPr/>
        <p:txBody>
          <a:bodyPr/>
          <a:lstStyle/>
          <a:p>
            <a:endParaRPr lang="fr-FR" dirty="0"/>
          </a:p>
        </p:txBody>
      </p:sp>
      <p:pic>
        <p:nvPicPr>
          <p:cNvPr id="4" name="Image 3">
            <a:extLst>
              <a:ext uri="{FF2B5EF4-FFF2-40B4-BE49-F238E27FC236}">
                <a16:creationId xmlns:a16="http://schemas.microsoft.com/office/drawing/2014/main" id="{6207CFE7-CDD2-1547-802A-312BCD1C9DE9}"/>
              </a:ext>
            </a:extLst>
          </p:cNvPr>
          <p:cNvPicPr>
            <a:picLocks noChangeAspect="1"/>
          </p:cNvPicPr>
          <p:nvPr/>
        </p:nvPicPr>
        <p:blipFill>
          <a:blip r:embed="rId2"/>
          <a:stretch>
            <a:fillRect/>
          </a:stretch>
        </p:blipFill>
        <p:spPr>
          <a:xfrm>
            <a:off x="7678169" y="314623"/>
            <a:ext cx="4005580" cy="6008370"/>
          </a:xfrm>
          <a:prstGeom prst="rect">
            <a:avLst/>
          </a:prstGeom>
        </p:spPr>
      </p:pic>
      <p:sp>
        <p:nvSpPr>
          <p:cNvPr id="5" name="ZoneTexte 4">
            <a:extLst>
              <a:ext uri="{FF2B5EF4-FFF2-40B4-BE49-F238E27FC236}">
                <a16:creationId xmlns:a16="http://schemas.microsoft.com/office/drawing/2014/main" id="{9CC04836-5835-014E-BE35-6896CF8F2F70}"/>
              </a:ext>
            </a:extLst>
          </p:cNvPr>
          <p:cNvSpPr txBox="1"/>
          <p:nvPr/>
        </p:nvSpPr>
        <p:spPr>
          <a:xfrm>
            <a:off x="1036320" y="2148840"/>
            <a:ext cx="5821680" cy="2862322"/>
          </a:xfrm>
          <a:prstGeom prst="rect">
            <a:avLst/>
          </a:prstGeom>
          <a:noFill/>
        </p:spPr>
        <p:txBody>
          <a:bodyPr wrap="square" rtlCol="0">
            <a:spAutoFit/>
          </a:bodyPr>
          <a:lstStyle/>
          <a:p>
            <a:pPr algn="just"/>
            <a:r>
              <a:rPr lang="fr-FR" sz="2000" dirty="0">
                <a:latin typeface="Garamond" panose="02020404030301010803" pitchFamily="18" charset="0"/>
              </a:rPr>
              <a:t>Anonyme (« L.C.S.) </a:t>
            </a:r>
            <a:r>
              <a:rPr lang="fr-FR" sz="2000" i="1" dirty="0" err="1">
                <a:latin typeface="Garamond" panose="02020404030301010803" pitchFamily="18" charset="0"/>
              </a:rPr>
              <a:t>Hermaphroditisches</a:t>
            </a:r>
            <a:r>
              <a:rPr lang="fr-FR" sz="2000" i="1" dirty="0">
                <a:latin typeface="Garamond" panose="02020404030301010803" pitchFamily="18" charset="0"/>
              </a:rPr>
              <a:t> </a:t>
            </a:r>
            <a:r>
              <a:rPr lang="fr-FR" sz="2000" i="1" dirty="0" err="1">
                <a:latin typeface="Garamond" panose="02020404030301010803" pitchFamily="18" charset="0"/>
              </a:rPr>
              <a:t>Sonn</a:t>
            </a:r>
            <a:r>
              <a:rPr lang="fr-FR" sz="2000" i="1" dirty="0">
                <a:latin typeface="Garamond" panose="02020404030301010803" pitchFamily="18" charset="0"/>
              </a:rPr>
              <a:t> – </a:t>
            </a:r>
            <a:r>
              <a:rPr lang="fr-FR" sz="2000" i="1" dirty="0" err="1">
                <a:latin typeface="Garamond" panose="02020404030301010803" pitchFamily="18" charset="0"/>
              </a:rPr>
              <a:t>und</a:t>
            </a:r>
            <a:r>
              <a:rPr lang="fr-FR" sz="2000" i="1" dirty="0">
                <a:latin typeface="Garamond" panose="02020404030301010803" pitchFamily="18" charset="0"/>
              </a:rPr>
              <a:t> </a:t>
            </a:r>
            <a:r>
              <a:rPr lang="fr-FR" sz="2000" i="1" dirty="0" err="1">
                <a:latin typeface="Garamond" panose="02020404030301010803" pitchFamily="18" charset="0"/>
              </a:rPr>
              <a:t>Mondskind</a:t>
            </a:r>
            <a:r>
              <a:rPr lang="fr-FR" sz="2000" i="1" dirty="0">
                <a:latin typeface="Garamond" panose="02020404030301010803" pitchFamily="18" charset="0"/>
              </a:rPr>
              <a:t> </a:t>
            </a:r>
            <a:r>
              <a:rPr lang="fr-FR" sz="2000" dirty="0">
                <a:latin typeface="Garamond" panose="02020404030301010803" pitchFamily="18" charset="0"/>
              </a:rPr>
              <a:t>(« L’enfant du Soleil et de la lune, Mayence, J.F. </a:t>
            </a:r>
            <a:r>
              <a:rPr lang="fr-FR" sz="2000" dirty="0" err="1">
                <a:latin typeface="Garamond" panose="02020404030301010803" pitchFamily="18" charset="0"/>
              </a:rPr>
              <a:t>Kreps</a:t>
            </a:r>
            <a:r>
              <a:rPr lang="fr-FR" sz="2000" dirty="0">
                <a:latin typeface="Garamond" panose="02020404030301010803" pitchFamily="18" charset="0"/>
              </a:rPr>
              <a:t>, 1752).</a:t>
            </a:r>
          </a:p>
          <a:p>
            <a:pPr algn="just"/>
            <a:endParaRPr lang="fr-FR" sz="2000" dirty="0">
              <a:latin typeface="Garamond" panose="02020404030301010803" pitchFamily="18" charset="0"/>
            </a:endParaRPr>
          </a:p>
          <a:p>
            <a:pPr algn="just"/>
            <a:r>
              <a:rPr lang="fr-FR" sz="2000" dirty="0">
                <a:latin typeface="Garamond" panose="02020404030301010803" pitchFamily="18" charset="0"/>
              </a:rPr>
              <a:t>Les libertins du XVII</a:t>
            </a:r>
            <a:r>
              <a:rPr lang="fr-FR" sz="2000" baseline="30000" dirty="0">
                <a:latin typeface="Garamond" panose="02020404030301010803" pitchFamily="18" charset="0"/>
              </a:rPr>
              <a:t>e</a:t>
            </a:r>
            <a:r>
              <a:rPr lang="fr-FR" sz="2000" dirty="0">
                <a:latin typeface="Garamond" panose="02020404030301010803" pitchFamily="18" charset="0"/>
              </a:rPr>
              <a:t> siècle : </a:t>
            </a:r>
          </a:p>
          <a:p>
            <a:pPr algn="just"/>
            <a:r>
              <a:rPr lang="fr-FR" sz="2000" dirty="0">
                <a:latin typeface="Garamond" panose="02020404030301010803" pitchFamily="18" charset="0"/>
              </a:rPr>
              <a:t>Francis Godwin, </a:t>
            </a:r>
            <a:r>
              <a:rPr lang="fr-FR" sz="2000" i="1" dirty="0">
                <a:latin typeface="Garamond" panose="02020404030301010803" pitchFamily="18" charset="0"/>
              </a:rPr>
              <a:t>The Man in the Moon</a:t>
            </a:r>
            <a:r>
              <a:rPr lang="fr-FR" sz="2000" dirty="0">
                <a:latin typeface="Garamond" panose="02020404030301010803" pitchFamily="18" charset="0"/>
              </a:rPr>
              <a:t>, 1637.</a:t>
            </a:r>
          </a:p>
          <a:p>
            <a:pPr algn="just"/>
            <a:r>
              <a:rPr lang="fr-FR" sz="2000" dirty="0">
                <a:latin typeface="Garamond" panose="02020404030301010803" pitchFamily="18" charset="0"/>
              </a:rPr>
              <a:t>Cyrano de Bergerac, </a:t>
            </a:r>
            <a:r>
              <a:rPr lang="fr-FR" sz="2000" i="1" dirty="0">
                <a:latin typeface="Garamond" panose="02020404030301010803" pitchFamily="18" charset="0"/>
              </a:rPr>
              <a:t>Histoire comique des Etats et Empires de la lune </a:t>
            </a:r>
            <a:r>
              <a:rPr lang="fr-FR" sz="2000" dirty="0">
                <a:latin typeface="Garamond" panose="02020404030301010803" pitchFamily="18" charset="0"/>
              </a:rPr>
              <a:t>(vers 1650).</a:t>
            </a:r>
          </a:p>
          <a:p>
            <a:pPr algn="just"/>
            <a:endParaRPr lang="fr-FR" sz="2000" dirty="0">
              <a:latin typeface="Garamond" panose="02020404030301010803" pitchFamily="18" charset="0"/>
            </a:endParaRPr>
          </a:p>
        </p:txBody>
      </p:sp>
    </p:spTree>
    <p:extLst>
      <p:ext uri="{BB962C8B-B14F-4D97-AF65-F5344CB8AC3E}">
        <p14:creationId xmlns:p14="http://schemas.microsoft.com/office/powerpoint/2010/main" val="28212569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2E90AD-B65A-B54F-A361-02497DE9EDE4}"/>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0119A015-7B08-D843-9B53-34F62FFCD1BA}"/>
              </a:ext>
            </a:extLst>
          </p:cNvPr>
          <p:cNvSpPr>
            <a:spLocks noGrp="1"/>
          </p:cNvSpPr>
          <p:nvPr>
            <p:ph idx="1"/>
          </p:nvPr>
        </p:nvSpPr>
        <p:spPr/>
        <p:txBody>
          <a:bodyPr>
            <a:normAutofit/>
          </a:bodyPr>
          <a:lstStyle/>
          <a:p>
            <a:pPr marL="0" indent="0" algn="just">
              <a:buNone/>
            </a:pPr>
            <a:r>
              <a:rPr lang="fr-FR" sz="2400" dirty="0">
                <a:solidFill>
                  <a:srgbClr val="FF0000"/>
                </a:solidFill>
                <a:latin typeface="Garamond" panose="02020404030301010803" pitchFamily="18" charset="0"/>
              </a:rPr>
              <a:t>Carolyn Merchant</a:t>
            </a:r>
            <a:r>
              <a:rPr lang="fr-FR" sz="2400" dirty="0">
                <a:latin typeface="Garamond" panose="02020404030301010803" pitchFamily="18" charset="0"/>
              </a:rPr>
              <a:t>, </a:t>
            </a:r>
            <a:r>
              <a:rPr lang="fr-FR" sz="2400" i="1" dirty="0">
                <a:latin typeface="Garamond" panose="02020404030301010803" pitchFamily="18" charset="0"/>
              </a:rPr>
              <a:t>La mort de la nature. Les femmes, l’écologie et la révolution scientifique (</a:t>
            </a:r>
            <a:r>
              <a:rPr lang="fr-FR" sz="2400" dirty="0">
                <a:latin typeface="Garamond" panose="02020404030301010803" pitchFamily="18" charset="0"/>
              </a:rPr>
              <a:t>1980), Paris, Édition </a:t>
            </a:r>
            <a:r>
              <a:rPr lang="fr-FR" sz="2400" dirty="0" err="1">
                <a:latin typeface="Garamond" panose="02020404030301010803" pitchFamily="18" charset="0"/>
              </a:rPr>
              <a:t>Wildproject</a:t>
            </a:r>
            <a:r>
              <a:rPr lang="fr-FR" sz="2400" dirty="0">
                <a:latin typeface="Garamond" panose="02020404030301010803" pitchFamily="18" charset="0"/>
              </a:rPr>
              <a:t>, 2021 (Postface de Catherine </a:t>
            </a:r>
            <a:r>
              <a:rPr lang="fr-FR" sz="2400" dirty="0" err="1">
                <a:latin typeface="Garamond" panose="02020404030301010803" pitchFamily="18" charset="0"/>
              </a:rPr>
              <a:t>Larrère</a:t>
            </a:r>
            <a:r>
              <a:rPr lang="fr-FR" sz="2400" dirty="0">
                <a:latin typeface="Garamond" panose="02020404030301010803" pitchFamily="18" charset="0"/>
              </a:rPr>
              <a:t>) : la nouvelle vision mécaniste du monde participe à l’émergence d’un nouveau mode de domination des hommes sur la nature et, conjointement, sur les femmes à laquelle elle est associée.</a:t>
            </a:r>
          </a:p>
          <a:p>
            <a:pPr marL="0" indent="0" algn="just">
              <a:buNone/>
            </a:pPr>
            <a:r>
              <a:rPr lang="fr-FR" sz="2400" dirty="0">
                <a:latin typeface="Garamond" panose="02020404030301010803" pitchFamily="18" charset="0"/>
              </a:rPr>
              <a:t>Mais il y a une juxtaposition des cosmologies et donc toujours de la « magie » ou du « surnaturel » dans la modernité.</a:t>
            </a:r>
          </a:p>
        </p:txBody>
      </p:sp>
    </p:spTree>
    <p:extLst>
      <p:ext uri="{BB962C8B-B14F-4D97-AF65-F5344CB8AC3E}">
        <p14:creationId xmlns:p14="http://schemas.microsoft.com/office/powerpoint/2010/main" val="3588633308"/>
      </p:ext>
    </p:extLst>
  </p:cSld>
  <p:clrMapOvr>
    <a:masterClrMapping/>
  </p:clrMapOvr>
</p:sld>
</file>

<file path=ppt/theme/theme1.xml><?xml version="1.0" encoding="utf-8"?>
<a:theme xmlns:a="http://schemas.openxmlformats.org/drawingml/2006/main" name="Rognage">
  <a:themeElements>
    <a:clrScheme name="Rognage">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Rognage">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Rogna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{832DD1C2-571D-DC48-8EF6-9CA2BCFED827}tf10001072</Template>
  <TotalTime>5575</TotalTime>
  <Words>1679</Words>
  <Application>Microsoft Macintosh PowerPoint</Application>
  <PresentationFormat>Grand écran</PresentationFormat>
  <Paragraphs>78</Paragraphs>
  <Slides>17</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17</vt:i4>
      </vt:variant>
    </vt:vector>
  </HeadingPairs>
  <TitlesOfParts>
    <vt:vector size="21" baseType="lpstr">
      <vt:lpstr>Franklin Gothic Book</vt:lpstr>
      <vt:lpstr>Garamond</vt:lpstr>
      <vt:lpstr>Times New Roman</vt:lpstr>
      <vt:lpstr>Rognage</vt:lpstr>
      <vt:lpstr>Cosmologies et sciences modernes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L’essor d’une alchimie de papier</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Microsoft Office User</dc:creator>
  <cp:lastModifiedBy>Jean-Luc Chappey</cp:lastModifiedBy>
  <cp:revision>46</cp:revision>
  <dcterms:created xsi:type="dcterms:W3CDTF">2025-07-04T06:45:31Z</dcterms:created>
  <dcterms:modified xsi:type="dcterms:W3CDTF">2026-09-16T07:52:08Z</dcterms:modified>
</cp:coreProperties>
</file>