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57" r:id="rId1"/>
  </p:sldMasterIdLst>
  <p:sldIdLst>
    <p:sldId id="259" r:id="rId2"/>
    <p:sldId id="273" r:id="rId3"/>
    <p:sldId id="272" r:id="rId4"/>
    <p:sldId id="279" r:id="rId5"/>
    <p:sldId id="278" r:id="rId6"/>
    <p:sldId id="276" r:id="rId7"/>
    <p:sldId id="277" r:id="rId8"/>
    <p:sldId id="261" r:id="rId9"/>
    <p:sldId id="274" r:id="rId10"/>
    <p:sldId id="267" r:id="rId11"/>
    <p:sldId id="262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0"/>
    <p:restoredTop sz="95884"/>
  </p:normalViewPr>
  <p:slideViewPr>
    <p:cSldViewPr snapToGrid="0" snapToObjects="1">
      <p:cViewPr varScale="1">
        <p:scale>
          <a:sx n="119" d="100"/>
          <a:sy n="119" d="100"/>
        </p:scale>
        <p:origin x="216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622970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553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39443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91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917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7816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484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18364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92837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910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997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A1933729-271C-F94C-A0F8-038972A11DA9}" type="datetimeFigureOut">
              <a:rPr lang="fr-FR" smtClean="0"/>
              <a:t>30/09/2026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0101FA2B-0F21-3F4A-B67C-BD1740FDEFE9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30908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shs.cairn.info/revue-annales-historiques-de-la-revolution-francaise-2025-2-page-85?lang=fr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fr.wikipedia.org/wiki/Acad%C3%A9mie_des_sciences_(France)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46313" y="692697"/>
            <a:ext cx="7772400" cy="2736303"/>
          </a:xfrm>
        </p:spPr>
        <p:txBody>
          <a:bodyPr>
            <a:normAutofit fontScale="90000"/>
          </a:bodyPr>
          <a:lstStyle/>
          <a:p>
            <a:pPr algn="ctr"/>
            <a:br>
              <a:rPr lang="fr-FR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br>
              <a:rPr lang="fr-FR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fr-FR" sz="3600" b="1" dirty="0">
                <a:latin typeface="Garamond" panose="02020404030301010803" pitchFamily="18" charset="0"/>
                <a:cs typeface="Times New Roman" panose="02020603050405020304" pitchFamily="18" charset="0"/>
              </a:rPr>
              <a:t>Sciences et État. </a:t>
            </a:r>
            <a:br>
              <a:rPr lang="fr-FR" sz="3600" b="1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fr-FR" sz="3600" b="1" dirty="0">
                <a:latin typeface="Garamond" panose="02020404030301010803" pitchFamily="18" charset="0"/>
                <a:cs typeface="Times New Roman" panose="02020603050405020304" pitchFamily="18" charset="0"/>
              </a:rPr>
              <a:t>Les « corps » académiques.</a:t>
            </a:r>
            <a:br>
              <a:rPr lang="fr-FR" sz="3600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endParaRPr lang="fr-FR" sz="3600" dirty="0"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Séance 3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411B3F8-DDA9-4B56-8377-70CD91B45E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74" y="3060664"/>
            <a:ext cx="4974509" cy="24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888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F72DE8-7DC3-4C43-B03D-4A05C0C11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Bibliographie 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02A65C2-09A7-5A45-B969-E5FCFBE6C5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8038" y="1430767"/>
            <a:ext cx="7261411" cy="4436633"/>
          </a:xfrm>
        </p:spPr>
        <p:txBody>
          <a:bodyPr/>
          <a:lstStyle/>
          <a:p>
            <a:pPr lvl="0" algn="just"/>
            <a:r>
              <a:rPr lang="fr-FR" dirty="0">
                <a:latin typeface="Times New Roman" pitchFamily="18" charset="0"/>
                <a:cs typeface="Times New Roman" pitchFamily="18" charset="0"/>
              </a:rPr>
              <a:t>Roger </a:t>
            </a:r>
            <a:r>
              <a:rPr lang="fr-FR" cap="small" dirty="0">
                <a:latin typeface="Times New Roman" pitchFamily="18" charset="0"/>
                <a:cs typeface="Times New Roman" pitchFamily="18" charset="0"/>
              </a:rPr>
              <a:t>Hahn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i="1" dirty="0">
                <a:latin typeface="Times New Roman" pitchFamily="18" charset="0"/>
                <a:cs typeface="Times New Roman" pitchFamily="18" charset="0"/>
              </a:rPr>
              <a:t>L’anatomie d’une institution scientifique. L’Académie des sciences de Paris, 1666-1803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Paris, Éditions des Archives contemporaines, 1993.</a:t>
            </a:r>
          </a:p>
          <a:p>
            <a:pPr lvl="0" algn="just"/>
            <a:r>
              <a:rPr lang="fr-FR" dirty="0">
                <a:latin typeface="Times New Roman" pitchFamily="18" charset="0"/>
                <a:cs typeface="Times New Roman" pitchFamily="18" charset="0"/>
              </a:rPr>
              <a:t>James </a:t>
            </a:r>
            <a:r>
              <a:rPr lang="fr-FR" cap="small" dirty="0" err="1">
                <a:latin typeface="Times New Roman" pitchFamily="18" charset="0"/>
                <a:cs typeface="Times New Roman" pitchFamily="18" charset="0"/>
              </a:rPr>
              <a:t>McClellan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« L’Académie royale des sciences », C. Jacob (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dir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.), </a:t>
            </a:r>
            <a:r>
              <a:rPr lang="fr-FR" i="1" dirty="0">
                <a:latin typeface="Times New Roman" pitchFamily="18" charset="0"/>
                <a:cs typeface="Times New Roman" pitchFamily="18" charset="0"/>
              </a:rPr>
              <a:t>Lieux de savoirs.  Espaces et communautés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Paris, Albin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Mchel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2007, p. 716-736.</a:t>
            </a:r>
          </a:p>
          <a:p>
            <a:pPr lvl="0" algn="just"/>
            <a:r>
              <a:rPr lang="fr-FR" dirty="0">
                <a:highlight>
                  <a:srgbClr val="FFFF00"/>
                </a:highlight>
                <a:latin typeface="Times New Roman" pitchFamily="18" charset="0"/>
                <a:cs typeface="Times New Roman" pitchFamily="18" charset="0"/>
              </a:rPr>
              <a:t>Maria Pia Donato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« Faire corps : les académies dans l’ancien régime des sciences (XVII</a:t>
            </a:r>
            <a:r>
              <a:rPr lang="fr-FR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-XVIII</a:t>
            </a:r>
            <a:r>
              <a:rPr lang="fr-FR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siècles) », in </a:t>
            </a:r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Histoire des sciences et des savoirs,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D. </a:t>
            </a:r>
            <a:r>
              <a:rPr lang="fr-F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Pestre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fr-F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dir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vol. I, Paris, Seuil, 2015, p. 81-109.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03525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28700" y="332655"/>
            <a:ext cx="8372475" cy="622530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fr-FR" sz="2800" b="1" dirty="0">
                <a:latin typeface="Garamond" panose="02020404030301010803" pitchFamily="18" charset="0"/>
              </a:rPr>
              <a:t>I. Partie 1. La Royal Society entre restauration politique et impulsion coloniale</a:t>
            </a:r>
          </a:p>
          <a:p>
            <a:pPr marL="0" indent="0" algn="just">
              <a:buNone/>
            </a:pPr>
            <a:r>
              <a:rPr lang="fr-FR" sz="2400" b="1" dirty="0">
                <a:latin typeface="Garamond" panose="02020404030301010803" pitchFamily="18" charset="0"/>
              </a:rPr>
              <a:t>1. Création et personnels</a:t>
            </a:r>
          </a:p>
          <a:p>
            <a:pPr marL="0" indent="0" algn="just">
              <a:buNone/>
            </a:pPr>
            <a:r>
              <a:rPr lang="fr-FR" sz="2400" dirty="0">
                <a:latin typeface="Garamond" panose="02020404030301010803" pitchFamily="18" charset="0"/>
              </a:rPr>
              <a:t>Chartes royales de Charles II (1662-1663) : </a:t>
            </a:r>
            <a:r>
              <a:rPr lang="fr-FR" sz="2400" i="1" dirty="0">
                <a:latin typeface="Garamond" panose="02020404030301010803" pitchFamily="18" charset="0"/>
              </a:rPr>
              <a:t>The Royal Society of London for </a:t>
            </a:r>
            <a:r>
              <a:rPr lang="fr-FR" sz="2400" i="1" dirty="0" err="1">
                <a:latin typeface="Garamond" panose="02020404030301010803" pitchFamily="18" charset="0"/>
              </a:rPr>
              <a:t>Promoting</a:t>
            </a:r>
            <a:r>
              <a:rPr lang="fr-FR" sz="2400" i="1" dirty="0">
                <a:latin typeface="Garamond" panose="02020404030301010803" pitchFamily="18" charset="0"/>
              </a:rPr>
              <a:t> Natural </a:t>
            </a:r>
            <a:r>
              <a:rPr lang="fr-FR" sz="2400" i="1" dirty="0" err="1">
                <a:latin typeface="Garamond" panose="02020404030301010803" pitchFamily="18" charset="0"/>
              </a:rPr>
              <a:t>Knowledge</a:t>
            </a:r>
            <a:r>
              <a:rPr lang="fr-FR" sz="2400" i="1" dirty="0">
                <a:latin typeface="Garamond" panose="02020404030301010803" pitchFamily="18" charset="0"/>
              </a:rPr>
              <a:t>. (Londres) / </a:t>
            </a:r>
            <a:r>
              <a:rPr lang="fr-FR" sz="2400" dirty="0">
                <a:latin typeface="Garamond" panose="02020404030301010803" pitchFamily="18" charset="0"/>
              </a:rPr>
              <a:t>autorisation donnée pour publier des ouvrages.</a:t>
            </a:r>
          </a:p>
          <a:p>
            <a:pPr marL="0" indent="0" algn="just">
              <a:buNone/>
            </a:pPr>
            <a:r>
              <a:rPr lang="fr-FR" sz="2400" dirty="0">
                <a:latin typeface="Garamond" panose="02020404030301010803" pitchFamily="18" charset="0"/>
              </a:rPr>
              <a:t>Le vicomte William </a:t>
            </a:r>
            <a:r>
              <a:rPr lang="fr-FR" sz="2400" dirty="0" err="1">
                <a:latin typeface="Garamond" panose="02020404030301010803" pitchFamily="18" charset="0"/>
              </a:rPr>
              <a:t>Brouncker</a:t>
            </a:r>
            <a:r>
              <a:rPr lang="fr-FR" sz="2400" dirty="0">
                <a:latin typeface="Garamond" panose="02020404030301010803" pitchFamily="18" charset="0"/>
              </a:rPr>
              <a:t> (1620-1684) président, John Wilkins et Henry Oldenbourg (1619-1679) secrétaires.</a:t>
            </a:r>
          </a:p>
          <a:p>
            <a:pPr marL="0" indent="0" algn="just">
              <a:buNone/>
            </a:pPr>
            <a:r>
              <a:rPr lang="fr-FR" sz="2200" dirty="0">
                <a:latin typeface="Garamond" panose="02020404030301010803" pitchFamily="18" charset="0"/>
              </a:rPr>
              <a:t>Diversité politique des membres : Robert Boyle, John Evelyn, Robert Hooke, William Petty, John Wallis.  </a:t>
            </a:r>
          </a:p>
          <a:p>
            <a:pPr marL="0" indent="0" algn="just">
              <a:buNone/>
            </a:pPr>
            <a:r>
              <a:rPr lang="fr-FR" sz="2200" i="1" u="sng" dirty="0">
                <a:latin typeface="Garamond" panose="02020404030301010803" pitchFamily="18" charset="0"/>
              </a:rPr>
              <a:t>La promotion de la méthode expérimentale </a:t>
            </a:r>
            <a:r>
              <a:rPr lang="fr-FR" sz="2200" dirty="0">
                <a:latin typeface="Garamond" panose="02020404030301010803" pitchFamily="18" charset="0"/>
              </a:rPr>
              <a:t>(réaction contre la scolastique enseignée dans les universités : Oxford et Cambridge).</a:t>
            </a:r>
            <a:endParaRPr lang="fr-FR" sz="2200" i="1" dirty="0">
              <a:latin typeface="Garamond" panose="02020404030301010803" pitchFamily="18" charset="0"/>
            </a:endParaRPr>
          </a:p>
          <a:p>
            <a:pPr marL="0" indent="0" algn="just">
              <a:buNone/>
            </a:pPr>
            <a:r>
              <a:rPr lang="fr-FR" sz="2400" dirty="0">
                <a:latin typeface="Garamond" panose="02020404030301010803" pitchFamily="18" charset="0"/>
              </a:rPr>
              <a:t>« </a:t>
            </a:r>
            <a:r>
              <a:rPr lang="fr-FR" sz="2400" dirty="0" err="1">
                <a:latin typeface="Garamond" panose="02020404030301010803" pitchFamily="18" charset="0"/>
              </a:rPr>
              <a:t>Nullius</a:t>
            </a:r>
            <a:r>
              <a:rPr lang="fr-FR" sz="2400" dirty="0">
                <a:latin typeface="Garamond" panose="02020404030301010803" pitchFamily="18" charset="0"/>
              </a:rPr>
              <a:t> in verba » (traduction libre : « Ne croire personne sur parole »).</a:t>
            </a:r>
          </a:p>
          <a:p>
            <a:pPr marL="0" indent="0" algn="just">
              <a:buNone/>
            </a:pPr>
            <a:r>
              <a:rPr lang="fr-FR" sz="2400" dirty="0">
                <a:latin typeface="Garamond" panose="02020404030301010803" pitchFamily="18" charset="0"/>
              </a:rPr>
              <a:t>Robert Hooke et les « expérimentateurs » (optique, pneumatique, électricité…).</a:t>
            </a:r>
          </a:p>
          <a:p>
            <a:pPr marL="0" indent="0" algn="just">
              <a:buNone/>
            </a:pPr>
            <a:endParaRPr lang="fr-FR" sz="2400" dirty="0">
              <a:latin typeface="Garamond" panose="02020404030301010803" pitchFamily="18" charset="0"/>
            </a:endParaRPr>
          </a:p>
          <a:p>
            <a:pPr marL="0" indent="0" algn="just">
              <a:buNone/>
            </a:pPr>
            <a:endParaRPr lang="fr-FR" sz="2400" dirty="0">
              <a:latin typeface="Garamond" panose="02020404030301010803" pitchFamily="18" charset="0"/>
            </a:endParaRPr>
          </a:p>
          <a:p>
            <a:pPr marL="0" indent="0" algn="just">
              <a:buNone/>
            </a:pPr>
            <a:endParaRPr lang="fr-FR" sz="2400" b="1" dirty="0"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fr-FR" sz="2400" b="1" dirty="0">
              <a:latin typeface="Garamond" panose="02020404030301010803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6DB1DE9-2CB0-4A47-AC8C-A1701FF342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9104" y="3212568"/>
            <a:ext cx="2020933" cy="228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07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D8B096-2463-7948-860A-42B0BC291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C84E3E-6194-0744-B3EB-780EDB44BE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528638"/>
            <a:ext cx="10001250" cy="5338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Promouvoir, organiser et publier les savoirs</a:t>
            </a: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Philosophical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Transactions</a:t>
            </a: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(1665) : tribunal des sciences</a:t>
            </a:r>
          </a:p>
          <a:p>
            <a:pPr marL="0" indent="0">
              <a:buNone/>
            </a:pP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Validation des travaux et des techniques (brevets/patterns).</a:t>
            </a:r>
          </a:p>
          <a:p>
            <a:pPr marL="0" indent="0">
              <a:buNone/>
            </a:pP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Concours et distribution de prix.</a:t>
            </a:r>
          </a:p>
          <a:p>
            <a:pPr marL="0" indent="0">
              <a:buNone/>
            </a:pPr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Correspondants en Angleterre et en Europe (réseaux).</a:t>
            </a:r>
          </a:p>
          <a:p>
            <a:pPr marL="0" indent="0">
              <a:buNone/>
            </a:pP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FR" sz="24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5D46D74-07E1-6344-A4A2-D8168D41E1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9188" y="685800"/>
            <a:ext cx="2233612" cy="329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808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D68641-ECA0-044D-8279-1E4FC6A2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414990-19CB-7148-BC15-543B428C70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950" y="385763"/>
            <a:ext cx="8043863" cy="54816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b="1" dirty="0">
                <a:latin typeface="Garamond" panose="02020404030301010803" pitchFamily="18" charset="0"/>
                <a:cs typeface="Times New Roman" panose="02020603050405020304" pitchFamily="18" charset="0"/>
              </a:rPr>
              <a:t>3. Londres, les sciences et la conquête impériale</a:t>
            </a:r>
          </a:p>
          <a:p>
            <a:pPr marL="0" indent="0">
              <a:buNone/>
            </a:pPr>
            <a: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  <a:t>200 membres : réseaux politiques, administratifs et économiques (compagnies maritimes). Si la RS ne reçoit pas de financements réguliers, elles bénéficient pourtant d’importantes ressources.</a:t>
            </a:r>
          </a:p>
          <a:p>
            <a:pPr marL="0" indent="0" algn="just">
              <a:buNone/>
            </a:pPr>
            <a:r>
              <a:rPr lang="fr-FR" sz="2200" dirty="0">
                <a:solidFill>
                  <a:srgbClr val="FF000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Observatoire royal de Greenwich </a:t>
            </a:r>
            <a:r>
              <a:rPr lang="fr-FR" sz="2200" dirty="0">
                <a:latin typeface="Garamond" panose="02020404030301010803" pitchFamily="18" charset="0"/>
                <a:cs typeface="Times New Roman" panose="02020603050405020304" pitchFamily="18" charset="0"/>
              </a:rPr>
              <a:t>(juin 1675) dirigé par un astronome royal dont la mission était de </a:t>
            </a:r>
            <a:r>
              <a:rPr lang="fr-FR" sz="2200" dirty="0">
                <a:latin typeface="Garamond" panose="02020404030301010803" pitchFamily="18" charset="0"/>
              </a:rPr>
              <a:t>« s’appliquer avec le plus grand soin et la plus grande diligence à corriger les tables indiquant les mouvements du ciel et la position des étoiles fixes, afin de déterminer les meilleures longitudes et perfectionner l'art de la navigation ».</a:t>
            </a:r>
            <a:endParaRPr lang="fr-FR" sz="2200" dirty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  <a:t>Voyages et explorations scientifiques (Royal </a:t>
            </a:r>
            <a:r>
              <a:rPr lang="fr-FR" sz="2400" dirty="0" err="1">
                <a:latin typeface="Garamond" panose="02020404030301010803" pitchFamily="18" charset="0"/>
                <a:cs typeface="Times New Roman" panose="02020603050405020304" pitchFamily="18" charset="0"/>
              </a:rPr>
              <a:t>Navy</a:t>
            </a:r>
            <a: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  <a:t> et </a:t>
            </a:r>
            <a:r>
              <a:rPr lang="fr-FR" sz="2400" dirty="0">
                <a:solidFill>
                  <a:srgbClr val="FF000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Bureau des Longitudes</a:t>
            </a:r>
            <a: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  <a:t> créé en 1714)</a:t>
            </a:r>
          </a:p>
          <a:p>
            <a:endParaRPr lang="fr-FR" sz="2400" dirty="0">
              <a:latin typeface="Garamond" panose="02020404030301010803" pitchFamily="18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10B7566-50E6-9A4D-A5C6-C76CF74654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7774" y="285749"/>
            <a:ext cx="2733676" cy="1757363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C9DAD0F-E806-2740-94B0-7774A66C74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3341" y="2343149"/>
            <a:ext cx="2668109" cy="1571626"/>
          </a:xfrm>
          <a:prstGeom prst="rect">
            <a:avLst/>
          </a:prstGeom>
        </p:spPr>
      </p:pic>
      <p:sp>
        <p:nvSpPr>
          <p:cNvPr id="6" name="Flèche droite à entaille 5">
            <a:extLst>
              <a:ext uri="{FF2B5EF4-FFF2-40B4-BE49-F238E27FC236}">
                <a16:creationId xmlns:a16="http://schemas.microsoft.com/office/drawing/2014/main" id="{BF38D0FF-65AB-C849-A36C-2E8EC3DE6084}"/>
              </a:ext>
            </a:extLst>
          </p:cNvPr>
          <p:cNvSpPr/>
          <p:nvPr/>
        </p:nvSpPr>
        <p:spPr>
          <a:xfrm>
            <a:off x="8043863" y="3500438"/>
            <a:ext cx="823911" cy="27146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406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729A42-B039-3046-B8C5-5E95A4B31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b="1" dirty="0">
                <a:latin typeface="Garamond" panose="02020404030301010803" pitchFamily="18" charset="0"/>
                <a:cs typeface="Times New Roman" panose="02020603050405020304" pitchFamily="18" charset="0"/>
              </a:rPr>
              <a:t>Partie 2. L’Académie royale des sciences (1666 – 1793)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4B9BCF0-2ACF-DD48-BB2A-E50D7586C6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6063" y="2286000"/>
            <a:ext cx="6252274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3F0E687-B2F0-094E-ACA8-3477A25FB963}"/>
              </a:ext>
            </a:extLst>
          </p:cNvPr>
          <p:cNvSpPr/>
          <p:nvPr/>
        </p:nvSpPr>
        <p:spPr>
          <a:xfrm rot="10800000" flipV="1">
            <a:off x="1395965" y="2532221"/>
            <a:ext cx="165009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Colbert présente les membres de l’Académie royale des sciences à Louis XIV en 1667, Charles Le Brun</a:t>
            </a:r>
          </a:p>
        </p:txBody>
      </p:sp>
    </p:spTree>
    <p:extLst>
      <p:ext uri="{BB962C8B-B14F-4D97-AF65-F5344CB8AC3E}">
        <p14:creationId xmlns:p14="http://schemas.microsoft.com/office/powerpoint/2010/main" val="3250114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857622-50C6-8D46-B576-6B606EA4B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781819-A318-6347-AB17-A4F9A05808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244599"/>
            <a:ext cx="10015538" cy="5256213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mouvement d’académisation : les sciences au service de l’absolutisme</a:t>
            </a:r>
          </a:p>
          <a:p>
            <a:pPr marL="0" indent="0"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1635 : Académie française</a:t>
            </a:r>
          </a:p>
          <a:p>
            <a:pPr marL="0" indent="0"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1648 : Académie de peinture et de sculpture</a:t>
            </a:r>
          </a:p>
          <a:p>
            <a:pPr marL="0" indent="0">
              <a:buNone/>
            </a:pP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Jean-Baptiste Colbert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Surintendant des bâtiments royaux, arts, tapisseries et manufactures (1664); Contrôleur général (1665).</a:t>
            </a:r>
            <a:endParaRPr lang="fr-FR" dirty="0"/>
          </a:p>
          <a:p>
            <a:pPr marL="0" indent="0" algn="just"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Création en 1662 de la </a:t>
            </a:r>
            <a:r>
              <a:rPr lang="fr-F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Manufacture des Gobelins 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(où sont rassemblés tous les ateliers de tapisserie de Paris en 1663 : 250 personnes), Manufacture de Beauvais pour la tapisserie (1664). </a:t>
            </a:r>
          </a:p>
          <a:p>
            <a:pPr marL="0" indent="0" algn="just"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Création des compagnies commerciales et expansion coloniale (la « machine coloniale »)</a:t>
            </a:r>
            <a:b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François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Regourd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&amp; James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McClellan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Colonial Machine: French Science and </a:t>
            </a:r>
            <a:r>
              <a:rPr lang="fr-FR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Overseas</a:t>
            </a:r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Expansion in the Old </a:t>
            </a:r>
            <a:r>
              <a:rPr lang="fr-FR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Regime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BREPOLS, 2011.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49926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66800" y="332657"/>
            <a:ext cx="91440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L’organisation institutionnelle (1666-1699). Un tribunal des</a:t>
            </a:r>
          </a:p>
          <a:p>
            <a:pPr marL="0" indent="0">
              <a:buNone/>
            </a:pP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sciences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juin 1666 – </a:t>
            </a:r>
            <a:r>
              <a:rPr lang="fr-FR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Bibliothèque du Roi (rue de Vivienne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rayonnement universel : </a:t>
            </a:r>
            <a:r>
              <a:rPr lang="fr-F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attirrer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les savants étrangers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Christian Huygens (La Haye, 1629-La Haye, 1695)</a:t>
            </a:r>
          </a:p>
          <a:p>
            <a:pPr marL="0" indent="0" algn="just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Janvier 1699 : nouveau règlement. Protection royale (pensionnés).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 membres et 85 correspondants.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Organisation institutionnelle (et hiérarchisée)</a:t>
            </a:r>
          </a:p>
          <a:p>
            <a:pPr marL="0" indent="0" algn="just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Secrétaire perpétuel en 1699 : </a:t>
            </a:r>
            <a:r>
              <a:rPr lang="fr-F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Bernard Le </a:t>
            </a:r>
            <a:r>
              <a:rPr lang="fr-FR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Bouyer</a:t>
            </a:r>
            <a:r>
              <a:rPr lang="fr-F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Fontenelle 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(1657-1757), avocat, homme de lettres et courtisan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Rédaction de l’</a:t>
            </a:r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Histoire de l’Académie des sciences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(1702), des </a:t>
            </a:r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Eloges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des </a:t>
            </a:r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Mémoires de l’Académie des sciences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Observatoire royal (1667) – Jean-Dominique Cassini (1625-1712)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Jardin du Roi (1635)</a:t>
            </a:r>
          </a:p>
          <a:p>
            <a:pPr marL="0" indent="0" algn="just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13E4105-1422-184F-AD83-E3671AA231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0800" y="138906"/>
            <a:ext cx="1871900" cy="291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129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F64A4-FCF2-B646-9D71-606BAD6A4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FBF01D-D890-604C-96FC-3EBCA4AB7C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1976" y="559398"/>
            <a:ext cx="7368989" cy="530800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Les académiciens entre glorification royale et construction d’une domination</a:t>
            </a:r>
          </a:p>
          <a:p>
            <a:pPr marL="0" indent="0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Académies de province : Arles (1668), Soissons (1674), Nîmes (1682), Angers (1685)</a:t>
            </a:r>
          </a:p>
          <a:p>
            <a:pPr marL="0" indent="0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 représentations collectives du corps académiques : entre héroïsation par la science et exclusion des femmes et des subalternes.</a:t>
            </a:r>
          </a:p>
          <a:p>
            <a:pPr marL="0" indent="0" algn="just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Mathias Valverde, (2025), « Figures du père dans les académies savantes : masculinités, paternité et autorité de 1750 à 1820 », </a:t>
            </a:r>
            <a:r>
              <a:rPr lang="fr-FR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Annales historiques de la Révolution française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420(2), 85-108. 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https://shs.cairn.info/revue-annales-historiques-de-la-revolution-francaise-2025-2-page-85?lang=</a:t>
            </a:r>
            <a:r>
              <a:rPr lang="fr-FR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fr</a:t>
            </a:r>
            <a:r>
              <a:rPr lang="fr-F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Pierre-Louis Moreau de Maupertuis (1698-/1743/-1759).</a:t>
            </a:r>
          </a:p>
          <a:p>
            <a:pPr marL="0" indent="0" algn="just">
              <a:spcBef>
                <a:spcPts val="0"/>
              </a:spcBef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662721E-B0AB-6FB1-227E-E8CB4641D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0689" y="685800"/>
            <a:ext cx="1921735" cy="263662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705FAF-7A6E-B8F7-2C6C-B164EBA365E0}"/>
              </a:ext>
            </a:extLst>
          </p:cNvPr>
          <p:cNvSpPr txBox="1"/>
          <p:nvPr/>
        </p:nvSpPr>
        <p:spPr>
          <a:xfrm>
            <a:off x="9004151" y="3550024"/>
            <a:ext cx="252804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Portrait de Pierre Louis Moreau de Maupertuis dans le costume adopté pour l'expédition en Laponie. Robert Tournières, 1740.</a:t>
            </a:r>
          </a:p>
        </p:txBody>
      </p:sp>
    </p:spTree>
    <p:extLst>
      <p:ext uri="{BB962C8B-B14F-4D97-AF65-F5344CB8AC3E}">
        <p14:creationId xmlns:p14="http://schemas.microsoft.com/office/powerpoint/2010/main" val="856075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1344706"/>
            <a:ext cx="8072438" cy="4460558"/>
          </a:xfrm>
        </p:spPr>
        <p:txBody>
          <a:bodyPr>
            <a:noAutofit/>
          </a:bodyPr>
          <a:lstStyle/>
          <a:p>
            <a:r>
              <a:rPr lang="fr-FR" sz="2400" dirty="0">
                <a:latin typeface="Garamond" panose="02020404030301010803" pitchFamily="18" charset="0"/>
                <a:cs typeface="Times New Roman" pitchFamily="18" charset="0"/>
              </a:rPr>
              <a:t>Cartographier &amp; Naviguer</a:t>
            </a:r>
            <a:br>
              <a:rPr lang="fr-FR" sz="2400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fr-FR" sz="2400" dirty="0">
                <a:latin typeface="Garamond" panose="02020404030301010803" pitchFamily="18" charset="0"/>
                <a:cs typeface="Times New Roman" pitchFamily="18" charset="0"/>
              </a:rPr>
              <a:t>Enquêter &amp; Prévoir</a:t>
            </a:r>
            <a:br>
              <a:rPr lang="fr-FR" sz="2400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fr-FR" sz="2400" dirty="0">
                <a:latin typeface="Garamond" panose="02020404030301010803" pitchFamily="18" charset="0"/>
                <a:cs typeface="Times New Roman" pitchFamily="18" charset="0"/>
              </a:rPr>
              <a:t>Acclimater &amp; Innover</a:t>
            </a:r>
            <a:br>
              <a:rPr lang="fr-FR" sz="2400" dirty="0">
                <a:latin typeface="Garamond" panose="02020404030301010803" pitchFamily="18" charset="0"/>
                <a:cs typeface="Times New Roman" pitchFamily="18" charset="0"/>
              </a:rPr>
            </a:br>
            <a:br>
              <a:rPr lang="fr-FR" sz="2400" dirty="0">
                <a:latin typeface="Garamond" panose="02020404030301010803" pitchFamily="18" charset="0"/>
                <a:cs typeface="Times New Roman" pitchFamily="18" charset="0"/>
              </a:rPr>
            </a:br>
            <a:r>
              <a:rPr lang="fr-FR" sz="2400" dirty="0">
                <a:latin typeface="Garamond" panose="02020404030301010803" pitchFamily="18" charset="0"/>
                <a:cs typeface="Times New Roman" pitchFamily="18" charset="0"/>
              </a:rPr>
              <a:t>Expertise et brevet : </a:t>
            </a:r>
            <a:r>
              <a:rPr lang="fr-FR" sz="2400" b="1" i="1" dirty="0">
                <a:latin typeface="Garamond" panose="02020404030301010803" pitchFamily="18" charset="0"/>
                <a:cs typeface="Times New Roman" panose="02020603050405020304" pitchFamily="18" charset="0"/>
              </a:rPr>
              <a:t>Descriptions des arts et métiers</a:t>
            </a:r>
            <a:r>
              <a:rPr lang="fr-FR" sz="2400" i="1" dirty="0">
                <a:latin typeface="Garamond" panose="02020404030301010803" pitchFamily="18" charset="0"/>
                <a:cs typeface="Times New Roman" panose="02020603050405020304" pitchFamily="18" charset="0"/>
              </a:rPr>
              <a:t>, faites ou approuvées par Messieurs de l'</a:t>
            </a:r>
            <a:r>
              <a:rPr lang="fr-FR" sz="2400" i="1" dirty="0">
                <a:latin typeface="Garamond" panose="02020404030301010803" pitchFamily="18" charset="0"/>
                <a:cs typeface="Times New Roman" panose="02020603050405020304" pitchFamily="18" charset="0"/>
                <a:hlinkClick r:id="rId2" tooltip="Académie des sciences (France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Académie royale des sciences</a:t>
            </a:r>
            <a: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  <a:t> : une collection d'ouvrages périodiques sur les métiers artisanaux, publiée à l'initiative de Colbert (dirigée par Réaumur à partir de 1709).</a:t>
            </a:r>
            <a:b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b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fr-FR" sz="2400" dirty="0">
                <a:highlight>
                  <a:srgbClr val="FFFF00"/>
                </a:highlight>
                <a:latin typeface="Garamond" panose="02020404030301010803" pitchFamily="18" charset="0"/>
                <a:cs typeface="Times New Roman" panose="02020603050405020304" pitchFamily="18" charset="0"/>
              </a:rPr>
              <a:t>Limites….</a:t>
            </a:r>
            <a:b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b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  <a:t>Le financement (limité) des sciences par le roi.</a:t>
            </a:r>
            <a:b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  <a:t>Les effets de l’Édit de Fontainebleau (1685) sur le monde des sciences (exils : Huygens).</a:t>
            </a:r>
            <a:b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b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br>
              <a:rPr lang="fr-FR" sz="2400" dirty="0">
                <a:latin typeface="Garamond" panose="02020404030301010803" pitchFamily="18" charset="0"/>
                <a:cs typeface="Times New Roman" panose="02020603050405020304" pitchFamily="18" charset="0"/>
              </a:rPr>
            </a:br>
            <a:endParaRPr lang="fr-FR" sz="2400" dirty="0"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14375" y="260648"/>
            <a:ext cx="9496425" cy="86409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r>
              <a:rPr lang="fr-F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Gouverner par les sciences : entre impulsion et limites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D94D089-ADA6-A991-BC89-7D18E790D4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6050" y="2559050"/>
            <a:ext cx="2349500" cy="173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175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 : Académies et </a:t>
            </a:r>
            <a:r>
              <a:rPr lang="fr-FR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 progrès »</a:t>
            </a:r>
            <a:endParaRPr lang="fr-FR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19200" y="1055132"/>
            <a:ext cx="9871934" cy="512183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fr-FR" sz="2400" dirty="0"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fr-FR" sz="2400" dirty="0">
                <a:latin typeface="Times New Roman" panose="02020603050405020304" pitchFamily="18" charset="0"/>
                <a:cs typeface="Times New Roman" pitchFamily="18" charset="0"/>
              </a:rPr>
              <a:t>A partir de 1700, diffusion du mouvement d’académisation en Europe et dans les colonies européennes : création de l’Académie de Saint-Pétersbourg en 1724, de Lisbonne en 1779, de l’American </a:t>
            </a:r>
            <a:r>
              <a:rPr lang="fr-FR" sz="2400" dirty="0" err="1">
                <a:latin typeface="Times New Roman" panose="02020603050405020304" pitchFamily="18" charset="0"/>
                <a:cs typeface="Times New Roman" pitchFamily="18" charset="0"/>
              </a:rPr>
              <a:t>Philosophical</a:t>
            </a:r>
            <a:r>
              <a:rPr lang="fr-FR" sz="2400" dirty="0">
                <a:latin typeface="Times New Roman" panose="02020603050405020304" pitchFamily="18" charset="0"/>
                <a:cs typeface="Times New Roman" pitchFamily="18" charset="0"/>
              </a:rPr>
              <a:t> Society à Philadelphie (1768) ou l’Académie des arts et des sciences à Batavia (Indes néerlandaises) en 1778.</a:t>
            </a:r>
          </a:p>
          <a:p>
            <a:pPr marL="0" indent="0" algn="just">
              <a:buNone/>
            </a:pPr>
            <a:r>
              <a:rPr lang="fr-FR" sz="2400" dirty="0">
                <a:latin typeface="Times New Roman" panose="02020603050405020304" pitchFamily="18" charset="0"/>
                <a:cs typeface="Times New Roman" pitchFamily="18" charset="0"/>
              </a:rPr>
              <a:t>Effets de Centralités et de périphéries à toutes les échelles : </a:t>
            </a:r>
          </a:p>
          <a:p>
            <a:pPr algn="just">
              <a:buFontTx/>
              <a:buChar char="-"/>
            </a:pPr>
            <a:r>
              <a:rPr lang="fr-FR" sz="2400" dirty="0">
                <a:latin typeface="Times New Roman" panose="02020603050405020304" pitchFamily="18" charset="0"/>
                <a:cs typeface="Times New Roman" pitchFamily="18" charset="0"/>
              </a:rPr>
              <a:t>en France, il reste des espaces périphériques de production et de diffusion des savoirs. Il ne faut pas croire en un « absolutisme » scientifique ou naturel.</a:t>
            </a:r>
          </a:p>
          <a:p>
            <a:pPr algn="just">
              <a:buFontTx/>
              <a:buChar char="-"/>
            </a:pPr>
            <a:r>
              <a:rPr lang="fr-FR" sz="2400" dirty="0">
                <a:latin typeface="Times New Roman" panose="02020603050405020304" pitchFamily="18" charset="0"/>
                <a:cs typeface="Times New Roman" pitchFamily="18" charset="0"/>
              </a:rPr>
              <a:t>En Europe, le mouvement académique dessine les frontières de « l’Europe civilisée » et participent à la hiérarchie culturelle et politique entre les peuples.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7B60507-5494-E54D-A18D-CF521D640569}"/>
              </a:ext>
            </a:extLst>
          </p:cNvPr>
          <p:cNvSpPr txBox="1"/>
          <p:nvPr/>
        </p:nvSpPr>
        <p:spPr>
          <a:xfrm>
            <a:off x="2714625" y="3857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8495261"/>
      </p:ext>
    </p:extLst>
  </p:cSld>
  <p:clrMapOvr>
    <a:masterClrMapping/>
  </p:clrMapOvr>
</p:sld>
</file>

<file path=ppt/theme/theme1.xml><?xml version="1.0" encoding="utf-8"?>
<a:theme xmlns:a="http://schemas.openxmlformats.org/drawingml/2006/main" name="Rognage">
  <a:themeElements>
    <a:clrScheme name="Rognage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Rognage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Rogna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{832DD1C2-571D-DC48-8EF6-9CA2BCFED827}tf10001072</Template>
  <TotalTime>482</TotalTime>
  <Words>1056</Words>
  <Application>Microsoft Macintosh PowerPoint</Application>
  <PresentationFormat>Grand écran</PresentationFormat>
  <Paragraphs>71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Franklin Gothic Book</vt:lpstr>
      <vt:lpstr>Garamond</vt:lpstr>
      <vt:lpstr>Times New Roman</vt:lpstr>
      <vt:lpstr>Rognage</vt:lpstr>
      <vt:lpstr>  Sciences et État.  Les « corps » académiques. </vt:lpstr>
      <vt:lpstr>Bibliographie :</vt:lpstr>
      <vt:lpstr>Présentation PowerPoint</vt:lpstr>
      <vt:lpstr>Présentation PowerPoint</vt:lpstr>
      <vt:lpstr>Présentation PowerPoint</vt:lpstr>
      <vt:lpstr>Partie 2. L’Académie royale des sciences (1666 – 1793) </vt:lpstr>
      <vt:lpstr>Présentation PowerPoint</vt:lpstr>
      <vt:lpstr>Présentation PowerPoint</vt:lpstr>
      <vt:lpstr>Présentation PowerPoint</vt:lpstr>
      <vt:lpstr>Cartographier &amp; Naviguer Enquêter &amp; Prévoir Acclimater &amp; Innover  Expertise et brevet : Descriptions des arts et métiers, faites ou approuvées par Messieurs de l'Académie royale des sciences : une collection d'ouvrages périodiques sur les métiers artisanaux, publiée à l'initiative de Colbert (dirigée par Réaumur à partir de 1709).  Limites….  Le financement (limité) des sciences par le roi. Les effets de l’Édit de Fontainebleau (1685) sur le monde des sciences (exils : Huygens).   </vt:lpstr>
      <vt:lpstr>Conclusion : Académies et « progrès 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Microsoft Office User</dc:creator>
  <cp:lastModifiedBy>Jean-Luc Chappey</cp:lastModifiedBy>
  <cp:revision>22</cp:revision>
  <dcterms:created xsi:type="dcterms:W3CDTF">2023-09-06T15:03:51Z</dcterms:created>
  <dcterms:modified xsi:type="dcterms:W3CDTF">2026-09-30T06:54:23Z</dcterms:modified>
</cp:coreProperties>
</file>