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9" r:id="rId2"/>
    <p:sldId id="280" r:id="rId3"/>
    <p:sldId id="285" r:id="rId4"/>
    <p:sldId id="281" r:id="rId5"/>
    <p:sldId id="284" r:id="rId6"/>
    <p:sldId id="286" r:id="rId7"/>
    <p:sldId id="282" r:id="rId8"/>
    <p:sldId id="283" r:id="rId9"/>
    <p:sldId id="289" r:id="rId10"/>
    <p:sldId id="288" r:id="rId11"/>
    <p:sldId id="290" r:id="rId12"/>
    <p:sldId id="287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2"/>
  </p:normalViewPr>
  <p:slideViewPr>
    <p:cSldViewPr snapToGrid="0">
      <p:cViewPr varScale="1">
        <p:scale>
          <a:sx n="96" d="100"/>
          <a:sy n="96" d="100"/>
        </p:scale>
        <p:origin x="10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5A9D85C-BE2C-3207-B4D2-39E908D9FF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C98AB75-934E-35E4-7C0E-CC3DF9295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6BBAF1-9733-149C-C901-33D6005B1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6E0D-AB46-CE45-9452-594C422ED984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68E3CC1-07D9-4F34-B479-DF897AAFE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761DEC-2CF8-5DF9-CAB3-778B6E75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68A1-9B44-0948-864C-01D885DA4A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4862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F15D26-4F6C-EA17-7E55-40C69E6E9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33E39B-159D-3F12-4A69-B4E31B015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86F0F2-0287-9668-69E6-8B9F54B89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6E0D-AB46-CE45-9452-594C422ED984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99C921-C6A4-6A90-220D-30815A0E9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D88D72-23D2-55A6-CDFB-A4CE007BC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68A1-9B44-0948-864C-01D885DA4A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0228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EF778E-50E6-214B-E2BC-29E1B87E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BDF23-AB67-1C8D-DA51-4BE2AD62A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1887D94-09A2-6C97-663B-0DB742587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6E0D-AB46-CE45-9452-594C422ED984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D6690C5-D7CA-3FEA-E80A-DF7513C68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9C116DF-1C99-6C8A-A066-BEE613D51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68A1-9B44-0948-864C-01D885DA4A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4066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B41614-123E-AB63-F3A8-3FF40AF05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11E1BE-F31D-9E51-31D7-62A8C81267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5322D7-7952-92CF-6B75-52DC74F48D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529A309-FAFB-10D4-235C-951C826FC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6E0D-AB46-CE45-9452-594C422ED984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7C56499-3A50-D4AF-04DD-568F29370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65C7307-E317-306B-3C75-32C927A72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68A1-9B44-0948-864C-01D885DA4A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5165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2253D9-EA5D-BA2F-F983-0FECC92332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4A4537F-A806-830A-A798-FB4F8CC2F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B7F71B5-E368-644F-A8BA-4CD39CDBF5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9F29FD5-8ED8-570D-3FE4-4428F3F9E9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048EF99-BB74-6AC5-E986-625E5BD07E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C49FB40-662C-A149-D9D8-41432C340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6E0D-AB46-CE45-9452-594C422ED984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64CC7B4-146B-3F2B-567E-DE8D6A1EA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3999DB7-3A77-6CD4-7ED3-420E0C351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68A1-9B44-0948-864C-01D885DA4A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2828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D310AD-B596-BD11-AEBB-D6A548D53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D5F4BAF-342C-1D57-07D6-C932B59F9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6E0D-AB46-CE45-9452-594C422ED984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6C4D04B-13ED-076B-2A9F-6D9E33A67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CE9262E-A96A-9321-EA5C-A2C0331B1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68A1-9B44-0948-864C-01D885DA4A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3842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70B2591-60CD-C9A7-D1CD-7269BCD89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6E0D-AB46-CE45-9452-594C422ED984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6FFCB60-1131-79C9-2AED-AE798EEDF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057841F-0BF7-2043-B046-6DBCDD086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68A1-9B44-0948-864C-01D885DA4A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0378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B081A4-4334-5881-DC2D-A6A161F77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AAD5649-ADF4-75EA-2EEC-460103E76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70D2D-A8E9-901B-13B7-7FB68CF287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C62BBCC-9CEC-349D-36BA-6DE33F7F3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6E0D-AB46-CE45-9452-594C422ED984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143D173-7C32-AF69-21C0-0A0099CB0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2959E90-62C2-963E-0C5D-906844081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68A1-9B44-0948-864C-01D885DA4A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9687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9E55DB-4A65-C48B-F59B-FA0D20E4F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5505B35-EB15-9F94-4E90-66763C6D33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1771B0C-6409-0B14-CBB8-C7543AE4C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1419DF-25A0-8F8A-D213-972B3DF9F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6E0D-AB46-CE45-9452-594C422ED984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D36E30-03C2-9F7E-20F3-E7E5BAC14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ABFF158-E025-047E-6125-24E0F3AF5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68A1-9B44-0948-864C-01D885DA4A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8251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E9C4A2-FF2E-4001-14D9-A378EBC74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080A205-BAD8-6D03-29C1-03A1D7E2FE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0311F0-FD24-DC20-749C-497D32B7E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6E0D-AB46-CE45-9452-594C422ED984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2B5985-304D-5DC4-963D-E0921349D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39C4A0-FF24-DD89-B24C-A7F992AAB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68A1-9B44-0948-864C-01D885DA4A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2806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DA5A3AF-7E26-7EB3-0E96-BD7A8F6D59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609951-7A03-B8CC-C822-BE7C94B0EA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A2C220-0AB1-4C77-B5AC-1C3F2D9CD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F6E0D-AB46-CE45-9452-594C422ED984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272A50-5966-5C68-44E5-34C708708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1B4CCC-2CC5-FE4C-1C20-BFC5FE156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068A1-9B44-0948-864C-01D885DA4A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9397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783C991-E7DA-9F3F-521A-234A4028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C42EB8E-903D-ECFC-738E-F41923493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64E29D-FE11-A8E5-9DFC-7C775C3F77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F6E0D-AB46-CE45-9452-594C422ED984}" type="datetimeFigureOut">
              <a:rPr lang="fr-FR" smtClean="0"/>
              <a:t>28/11/2025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220B8B-783B-46B1-EA6C-A76E11AC4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A06478-DD42-B6E4-DF4D-7033C77A1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068A1-9B44-0948-864C-01D885DA4A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752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F0AA9D-26AD-90DD-9434-98875803F8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Fabrique des idées politiques en Afrique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37C5C08-6DA3-112D-1C3A-A716FB1472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M2 2025-2026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2FAC908-A216-B041-C6DF-BFC14B4DA5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-314636" y="-60468"/>
            <a:ext cx="12821271" cy="6978936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543EBC35-921F-25AB-042B-B60E74EE7DA5}"/>
              </a:ext>
            </a:extLst>
          </p:cNvPr>
          <p:cNvSpPr txBox="1">
            <a:spLocks/>
          </p:cNvSpPr>
          <p:nvPr/>
        </p:nvSpPr>
        <p:spPr>
          <a:xfrm>
            <a:off x="0" y="4692794"/>
            <a:ext cx="117420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300" b="1" dirty="0">
                <a:solidFill>
                  <a:srgbClr val="00386E"/>
                </a:solidFill>
                <a:latin typeface="Arial" panose="020B0604020202020204" pitchFamily="34" charset="0"/>
              </a:rPr>
              <a:t>S8 </a:t>
            </a:r>
          </a:p>
          <a:p>
            <a:r>
              <a:rPr lang="fr-FR" sz="4400" b="1" dirty="0">
                <a:solidFill>
                  <a:srgbClr val="00386E"/>
                </a:solidFill>
                <a:latin typeface="Arial" panose="020B0604020202020204" pitchFamily="34" charset="0"/>
              </a:rPr>
              <a:t>Ecoles et Universités: entre domination et émancipation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5582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757365-F311-75A9-EA86-40D912DF4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Mahmood </a:t>
            </a:r>
            <a:r>
              <a:rPr lang="fr-FR" dirty="0" err="1"/>
              <a:t>Mamdani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414BBB-EB99-DAAF-2BF4-7E653C3A87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Pas juste un ‘père de’ !</a:t>
            </a:r>
          </a:p>
          <a:p>
            <a:r>
              <a:rPr lang="fr-FR" dirty="0"/>
              <a:t>Né en 1946 dans famille gujarati de Tanzanie</a:t>
            </a:r>
          </a:p>
          <a:p>
            <a:r>
              <a:rPr lang="fr-FR" dirty="0"/>
              <a:t>1963: Bourse pour études aux USA, </a:t>
            </a:r>
            <a:r>
              <a:rPr lang="fr-FR" dirty="0" err="1"/>
              <a:t>mvt</a:t>
            </a:r>
            <a:r>
              <a:rPr lang="fr-FR" dirty="0"/>
              <a:t> des droits civiques</a:t>
            </a:r>
          </a:p>
          <a:p>
            <a:r>
              <a:rPr lang="fr-FR" dirty="0"/>
              <a:t>Doctorat en science politique à Harvard</a:t>
            </a:r>
          </a:p>
          <a:p>
            <a:r>
              <a:rPr lang="fr-FR" dirty="0"/>
              <a:t>Approche marxiste ++</a:t>
            </a:r>
          </a:p>
          <a:p>
            <a:r>
              <a:rPr lang="fr-FR" dirty="0"/>
              <a:t>Retour en 1972 en Ouganda, mais ‘guerre économique’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862CE2-B7A6-4EA2-E747-A1E24DD68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7300" y="235365"/>
            <a:ext cx="2476500" cy="2476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063FF08-CE69-2D31-0A3D-87B12829A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5236" y="3617843"/>
            <a:ext cx="2152389" cy="313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746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496A8E-3282-C76D-C07B-F29DEEBE6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suite…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846DAD-851A-4A43-EAF8-0DBC9CB53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7283" y="2261049"/>
            <a:ext cx="5261113" cy="435133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fr-FR" sz="2000" dirty="0"/>
              <a:t>Après passage en GB</a:t>
            </a:r>
          </a:p>
          <a:p>
            <a:pPr>
              <a:buFont typeface="Wingdings" pitchFamily="2" charset="2"/>
              <a:buChar char="§"/>
            </a:pPr>
            <a:r>
              <a:rPr lang="fr-FR" sz="2000" dirty="0"/>
              <a:t>‘</a:t>
            </a:r>
            <a:r>
              <a:rPr lang="fr-FR" sz="2000" dirty="0" err="1"/>
              <a:t>Study</a:t>
            </a:r>
            <a:r>
              <a:rPr lang="fr-FR" sz="2000" dirty="0"/>
              <a:t> group’ en exil: ‘</a:t>
            </a:r>
            <a:r>
              <a:rPr lang="fr-FR" sz="2000" dirty="0" err="1"/>
              <a:t>Changombe</a:t>
            </a:r>
            <a:r>
              <a:rPr lang="fr-FR" sz="2000" dirty="0"/>
              <a:t>’</a:t>
            </a:r>
          </a:p>
          <a:p>
            <a:pPr>
              <a:buFont typeface="Wingdings" pitchFamily="2" charset="2"/>
              <a:buChar char="§"/>
            </a:pPr>
            <a:r>
              <a:rPr lang="fr-FR" sz="2000" dirty="0"/>
              <a:t>Soutien réseaux AACC</a:t>
            </a:r>
          </a:p>
          <a:p>
            <a:pPr>
              <a:buFont typeface="Wingdings" pitchFamily="2" charset="2"/>
              <a:buChar char="§"/>
            </a:pPr>
            <a:r>
              <a:rPr lang="fr-FR" sz="2000" dirty="0"/>
              <a:t>Alliance avec </a:t>
            </a:r>
            <a:r>
              <a:rPr lang="fr-FR" sz="2000" dirty="0" err="1"/>
              <a:t>guerrilleros</a:t>
            </a:r>
            <a:r>
              <a:rPr lang="fr-FR" sz="2000" dirty="0"/>
              <a:t> marxistes VS Idi Amin</a:t>
            </a:r>
          </a:p>
          <a:p>
            <a:pPr>
              <a:buFont typeface="Wingdings" pitchFamily="2" charset="2"/>
              <a:buChar char="§"/>
            </a:pPr>
            <a:r>
              <a:rPr lang="fr-FR" sz="2000" dirty="0"/>
              <a:t>Associé à la reconstruction de l’Etat</a:t>
            </a:r>
          </a:p>
          <a:p>
            <a:pPr>
              <a:buFont typeface="Wingdings" pitchFamily="2" charset="2"/>
              <a:buChar char="§"/>
            </a:pPr>
            <a:r>
              <a:rPr lang="fr-FR" sz="2000" dirty="0"/>
              <a:t>MISR et Columbia</a:t>
            </a:r>
          </a:p>
          <a:p>
            <a:pPr>
              <a:buFont typeface="Wingdings" pitchFamily="2" charset="2"/>
              <a:buChar char="§"/>
            </a:pPr>
            <a:r>
              <a:rPr lang="fr-FR" sz="2000" dirty="0"/>
              <a:t>Maintenant critique ++ régime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1E657C4-5464-73DC-9283-B291F524BF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954755" y="2620756"/>
            <a:ext cx="4842565" cy="363192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3D3DDA6-EAA9-A135-9983-A8AEB114E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38395" y="2015435"/>
            <a:ext cx="4515678" cy="451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821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F3270B-A5A3-AAB3-42D2-FBB8FA3E8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Makerere: d’un </a:t>
            </a:r>
            <a:r>
              <a:rPr lang="fr-FR" dirty="0" err="1"/>
              <a:t>vocational</a:t>
            </a:r>
            <a:r>
              <a:rPr lang="fr-FR" dirty="0"/>
              <a:t> </a:t>
            </a:r>
            <a:r>
              <a:rPr lang="fr-FR" dirty="0" err="1"/>
              <a:t>college</a:t>
            </a:r>
            <a:r>
              <a:rPr lang="fr-FR" dirty="0"/>
              <a:t> à la East </a:t>
            </a:r>
            <a:r>
              <a:rPr lang="fr-FR" dirty="0" err="1"/>
              <a:t>African</a:t>
            </a:r>
            <a:r>
              <a:rPr lang="fr-FR" dirty="0"/>
              <a:t> Community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DC57E39-7D12-DA7B-95EB-A0EBC3FFDE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0331" y="2617236"/>
            <a:ext cx="4794285" cy="3196190"/>
          </a:xfr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3EF0CA7-7038-EC12-1231-A31C32838A97}"/>
              </a:ext>
            </a:extLst>
          </p:cNvPr>
          <p:cNvSpPr txBox="1"/>
          <p:nvPr/>
        </p:nvSpPr>
        <p:spPr>
          <a:xfrm>
            <a:off x="5844209" y="2266122"/>
            <a:ext cx="5698434" cy="4510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fr-FR" sz="1800" b="1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1922 :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Fondation de Makerere </a:t>
            </a:r>
            <a:r>
              <a:rPr lang="fr-FR" sz="1800" kern="100" dirty="0" err="1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College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à Kampala. 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fr-FR" sz="1800" b="1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1949 :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Affiliation formelle avec la </a:t>
            </a:r>
            <a:r>
              <a:rPr lang="fr-FR" sz="1800" kern="100" dirty="0" err="1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University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of London, ‘</a:t>
            </a:r>
            <a:r>
              <a:rPr lang="fr-FR" sz="1800" kern="100" dirty="0" err="1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Special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Relationship’. Makerere devient un ‘</a:t>
            </a:r>
            <a:r>
              <a:rPr lang="fr-FR" sz="1800" kern="100" dirty="0" err="1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University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kern="100" dirty="0" err="1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College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’.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fr-FR" sz="1800" b="1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1956 :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Création du Royal </a:t>
            </a:r>
            <a:r>
              <a:rPr lang="fr-FR" sz="1800" kern="100" dirty="0" err="1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Technical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800" kern="100" dirty="0" err="1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College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à Nairobi, sous le régime de la ‘</a:t>
            </a:r>
            <a:r>
              <a:rPr lang="fr-FR" sz="1800" kern="100" dirty="0" err="1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Special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Relationship’.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fr-FR" sz="1800" b="1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1961 :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Création du Collège de Dar es Salaam, sous le régime de la ‘</a:t>
            </a:r>
            <a:r>
              <a:rPr lang="fr-FR" sz="1800" kern="100" dirty="0" err="1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Special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Relationship’.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fr-FR" sz="1800" b="1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1963 :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Création de la </a:t>
            </a:r>
            <a:r>
              <a:rPr lang="fr-FR" sz="1800" kern="100" dirty="0" err="1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University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of East </a:t>
            </a:r>
            <a:r>
              <a:rPr lang="fr-FR" sz="1800" kern="100" dirty="0" err="1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Africa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(UEA) avec trois collèges (Makerere, Dar es Salaam, Nairobi). Fin de la ‘</a:t>
            </a:r>
            <a:r>
              <a:rPr lang="fr-FR" sz="1800" kern="100" dirty="0" err="1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Special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Relationship’ avec Londres.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fr-FR" sz="1800" b="1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1970 :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Éclatement de l’</a:t>
            </a:r>
            <a:r>
              <a:rPr lang="fr-FR" sz="1800" kern="100" dirty="0" err="1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University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of East </a:t>
            </a:r>
            <a:r>
              <a:rPr lang="fr-FR" sz="1800" kern="100" dirty="0" err="1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Africa</a:t>
            </a:r>
            <a:r>
              <a:rPr lang="fr-FR" sz="1800" kern="100" dirty="0">
                <a:effectLst/>
                <a:latin typeface="Baskerville" panose="02020502070401020303" pitchFamily="18" charset="0"/>
                <a:ea typeface="Calibri" panose="020F0502020204030204" pitchFamily="34" charset="0"/>
                <a:cs typeface="Calibri" panose="020F0502020204030204" pitchFamily="34" charset="0"/>
              </a:rPr>
              <a:t> : naissance des trois universités nationales. 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957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D3235D-4CB0-46B2-A253-C13E977E1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Après les indépendances: tensions autour des fonctions de l’Université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8A9F7AA2-C0C4-A067-2402-DB5E129E25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5472" y="2664585"/>
            <a:ext cx="3122420" cy="3063875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AA63EE6-5E7F-EFE0-3080-F2869C279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5664" y="2177636"/>
            <a:ext cx="2602470" cy="4037772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0097847-71A0-5162-EC32-CBB2F2E9132B}"/>
              </a:ext>
            </a:extLst>
          </p:cNvPr>
          <p:cNvSpPr txBox="1"/>
          <p:nvPr/>
        </p:nvSpPr>
        <p:spPr>
          <a:xfrm>
            <a:off x="4362325" y="2866138"/>
            <a:ext cx="398890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skerville" panose="02020502070401020303" pitchFamily="18" charset="0"/>
                <a:ea typeface="Baskerville" panose="02020502070401020303" pitchFamily="18" charset="0"/>
              </a:rPr>
              <a:t>Les financements: la conférence de </a:t>
            </a:r>
            <a:r>
              <a:rPr lang="fr-FR" dirty="0" err="1">
                <a:latin typeface="Baskerville" panose="02020502070401020303" pitchFamily="18" charset="0"/>
                <a:ea typeface="Baskerville" panose="02020502070401020303" pitchFamily="18" charset="0"/>
              </a:rPr>
              <a:t>Bellagio</a:t>
            </a:r>
            <a:r>
              <a:rPr lang="fr-FR" dirty="0">
                <a:latin typeface="Baskerville" panose="02020502070401020303" pitchFamily="18" charset="0"/>
                <a:ea typeface="Baskerville" panose="02020502070401020303" pitchFamily="18" charset="0"/>
              </a:rPr>
              <a:t>, 1963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skerville" panose="02020502070401020303" pitchFamily="18" charset="0"/>
                <a:ea typeface="Baskerville" panose="02020502070401020303" pitchFamily="18" charset="0"/>
              </a:rPr>
              <a:t>La constitution étasunienne d’un courant juridique de gauche (Law in </a:t>
            </a:r>
            <a:r>
              <a:rPr lang="fr-FR" dirty="0" err="1">
                <a:latin typeface="Baskerville" panose="02020502070401020303" pitchFamily="18" charset="0"/>
                <a:ea typeface="Baskerville" panose="02020502070401020303" pitchFamily="18" charset="0"/>
              </a:rPr>
              <a:t>Development</a:t>
            </a:r>
            <a:r>
              <a:rPr lang="fr-FR" dirty="0">
                <a:latin typeface="Baskerville" panose="02020502070401020303" pitchFamily="18" charset="0"/>
                <a:ea typeface="Baskerville" panose="02020502070401020303" pitchFamily="18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skerville" panose="02020502070401020303" pitchFamily="18" charset="0"/>
                <a:ea typeface="Baskerville" panose="02020502070401020303" pitchFamily="18" charset="0"/>
              </a:rPr>
              <a:t>La politique d’africanisation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skerville" panose="02020502070401020303" pitchFamily="18" charset="0"/>
                <a:ea typeface="Baskerville" panose="02020502070401020303" pitchFamily="18" charset="0"/>
              </a:rPr>
              <a:t>La crise du service national en 1966 (Dar es Salaam)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skerville" panose="02020502070401020303" pitchFamily="18" charset="0"/>
                <a:ea typeface="Baskerville" panose="02020502070401020303" pitchFamily="18" charset="0"/>
              </a:rPr>
              <a:t>La création de l’USARF (</a:t>
            </a:r>
            <a:r>
              <a:rPr lang="fr-FR" b="0" i="0" u="none" strike="noStrike" dirty="0" err="1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University</a:t>
            </a:r>
            <a:r>
              <a:rPr lang="fr-FR" b="0" i="0" u="none" strike="noStrike" dirty="0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 </a:t>
            </a:r>
            <a:r>
              <a:rPr lang="fr-FR" b="0" i="0" u="none" strike="noStrike" dirty="0" err="1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Students</a:t>
            </a:r>
            <a:r>
              <a:rPr lang="fr-FR" b="0" i="0" u="none" strike="noStrike" dirty="0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' </a:t>
            </a:r>
            <a:r>
              <a:rPr lang="fr-FR" b="0" i="0" u="none" strike="noStrike" dirty="0" err="1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African</a:t>
            </a:r>
            <a:r>
              <a:rPr lang="fr-FR" b="0" i="0" u="none" strike="noStrike" dirty="0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 </a:t>
            </a:r>
            <a:r>
              <a:rPr lang="fr-FR" b="0" i="0" u="none" strike="noStrike" dirty="0" err="1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Revolutionary</a:t>
            </a:r>
            <a:r>
              <a:rPr lang="fr-FR" b="0" i="0" u="none" strike="noStrike" dirty="0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 Front)</a:t>
            </a:r>
            <a:endParaRPr lang="fr-FR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04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F20EF7-9094-1301-B290-C28D6BE7C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Discussion complémentaire / texte </a:t>
            </a:r>
            <a:r>
              <a:rPr lang="fr-FR" dirty="0" err="1"/>
              <a:t>Okot</a:t>
            </a:r>
            <a:r>
              <a:rPr lang="fr-FR" dirty="0"/>
              <a:t> </a:t>
            </a:r>
            <a:r>
              <a:rPr lang="fr-FR" dirty="0" err="1"/>
              <a:t>p’Bitek</a:t>
            </a:r>
            <a:r>
              <a:rPr lang="fr-FR" dirty="0"/>
              <a:t> (1931-1982)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EBCA59F2-F509-63F7-B43E-C9C5413D28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77706" y="2141537"/>
            <a:ext cx="3479440" cy="4351338"/>
          </a:xfr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D140C6A-81A5-5F50-F644-73CD0AA3A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854" y="2141537"/>
            <a:ext cx="3453098" cy="4604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586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242661-9187-1D4A-CE1B-119958B38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L’exemple de l’école William </a:t>
            </a:r>
            <a:r>
              <a:rPr lang="fr-FR" dirty="0" err="1"/>
              <a:t>Ponty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D7E068-8E4F-CDB5-78AF-345181124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4243"/>
            <a:ext cx="10515600" cy="4692720"/>
          </a:xfrm>
        </p:spPr>
        <p:txBody>
          <a:bodyPr/>
          <a:lstStyle/>
          <a:p>
            <a:pPr marL="0" indent="0">
              <a:buNone/>
            </a:pPr>
            <a:endParaRPr lang="fr-FR" sz="1600" b="0" i="0" u="none" strike="noStrike" dirty="0">
              <a:solidFill>
                <a:srgbClr val="000000"/>
              </a:solidFill>
              <a:effectLst/>
              <a:latin typeface="latin_ext"/>
            </a:endParaRPr>
          </a:p>
          <a:p>
            <a:pPr marL="0" indent="0">
              <a:buNone/>
            </a:pPr>
            <a:r>
              <a:rPr lang="fr-FR" sz="2000" b="0" i="0" u="none" strike="noStrike" dirty="0" err="1">
                <a:solidFill>
                  <a:srgbClr val="000000"/>
                </a:solidFill>
                <a:effectLst/>
              </a:rPr>
              <a:t>Jézéquel</a:t>
            </a:r>
            <a:r>
              <a:rPr lang="fr-FR" sz="2000" b="0" i="0" u="none" strike="noStrike" dirty="0">
                <a:solidFill>
                  <a:srgbClr val="000000"/>
                </a:solidFill>
                <a:effectLst/>
              </a:rPr>
              <a:t>, Jean-Hervé.  « Grammaire de la distinction coloniale : L'organisation des cadres de l'enseignement en Afrique occidentale </a:t>
            </a:r>
            <a:r>
              <a:rPr lang="fr-FR" sz="2000" b="0" i="0" u="none" strike="noStrike" dirty="0" err="1">
                <a:solidFill>
                  <a:srgbClr val="000000"/>
                </a:solidFill>
                <a:effectLst/>
              </a:rPr>
              <a:t>francaise</a:t>
            </a:r>
            <a:r>
              <a:rPr lang="fr-FR" sz="2000" b="0" i="0" u="none" strike="noStrike" dirty="0">
                <a:solidFill>
                  <a:srgbClr val="000000"/>
                </a:solidFill>
                <a:effectLst/>
              </a:rPr>
              <a:t> (1903-fin des années 1930) ». Genèses, 2007/4 n° 69, 2007. p.4-25. 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B046BF-C30F-8AE6-8F12-94F8F42B8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582" y="2917093"/>
            <a:ext cx="5774635" cy="39409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04D7CA0-FE22-7042-DD37-A5D1E17EBC9A}"/>
              </a:ext>
            </a:extLst>
          </p:cNvPr>
          <p:cNvSpPr txBox="1"/>
          <p:nvPr/>
        </p:nvSpPr>
        <p:spPr>
          <a:xfrm>
            <a:off x="145774" y="3429000"/>
            <a:ext cx="2782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William </a:t>
            </a:r>
            <a:r>
              <a:rPr lang="fr-FR" dirty="0" err="1"/>
              <a:t>Ponty</a:t>
            </a:r>
            <a:r>
              <a:rPr lang="fr-FR" dirty="0"/>
              <a:t> = gouverneur général de l’AOF</a:t>
            </a:r>
          </a:p>
        </p:txBody>
      </p:sp>
    </p:spTree>
    <p:extLst>
      <p:ext uri="{BB962C8B-B14F-4D97-AF65-F5344CB8AC3E}">
        <p14:creationId xmlns:p14="http://schemas.microsoft.com/office/powerpoint/2010/main" val="1399542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0CEE24-689C-7ED3-6C84-A292F704A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cahiers de </a:t>
            </a:r>
            <a:r>
              <a:rPr lang="fr-FR" dirty="0" err="1"/>
              <a:t>Ponty</a:t>
            </a:r>
            <a:endParaRPr lang="fr-FR" dirty="0"/>
          </a:p>
        </p:txBody>
      </p:sp>
      <p:pic>
        <p:nvPicPr>
          <p:cNvPr id="1026" name="Picture 2" descr="Les documentalistes de l’Ifan sont en train de les numériser progressivement pour préserver ce patrimoine écrit.">
            <a:extLst>
              <a:ext uri="{FF2B5EF4-FFF2-40B4-BE49-F238E27FC236}">
                <a16:creationId xmlns:a16="http://schemas.microsoft.com/office/drawing/2014/main" id="{297A0BA1-AF52-2989-FB3B-038FF43D6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79" y="1935711"/>
            <a:ext cx="5004915" cy="2815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B995D24-AE12-5C53-86D4-EE52A69281DD}"/>
              </a:ext>
            </a:extLst>
          </p:cNvPr>
          <p:cNvSpPr txBox="1"/>
          <p:nvPr/>
        </p:nvSpPr>
        <p:spPr>
          <a:xfrm>
            <a:off x="294510" y="4922289"/>
            <a:ext cx="6096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500" b="0" i="0" u="none" strike="noStrike" dirty="0">
                <a:solidFill>
                  <a:srgbClr val="6F6E71"/>
                </a:solidFill>
                <a:effectLst/>
                <a:latin typeface="Inter"/>
              </a:rPr>
              <a:t>El Hadj </a:t>
            </a:r>
            <a:r>
              <a:rPr lang="fr-FR" sz="1500" b="0" i="0" u="none" strike="noStrike" dirty="0" err="1">
                <a:solidFill>
                  <a:srgbClr val="6F6E71"/>
                </a:solidFill>
                <a:effectLst/>
                <a:latin typeface="Inter"/>
              </a:rPr>
              <a:t>Birame</a:t>
            </a:r>
            <a:r>
              <a:rPr lang="fr-FR" sz="1500" b="0" i="0" u="none" strike="noStrike" dirty="0">
                <a:solidFill>
                  <a:srgbClr val="6F6E71"/>
                </a:solidFill>
                <a:effectLst/>
                <a:latin typeface="Inter"/>
              </a:rPr>
              <a:t> Diouf à l'IFAN UCAD de Dakar avec un cahier de </a:t>
            </a:r>
            <a:r>
              <a:rPr lang="fr-FR" sz="1500" b="0" i="0" u="none" strike="noStrike" dirty="0" err="1">
                <a:solidFill>
                  <a:srgbClr val="6F6E71"/>
                </a:solidFill>
                <a:effectLst/>
                <a:latin typeface="Inter"/>
              </a:rPr>
              <a:t>Ponty</a:t>
            </a:r>
            <a:r>
              <a:rPr lang="fr-FR" sz="1500" b="0" i="0" u="none" strike="noStrike" dirty="0">
                <a:solidFill>
                  <a:srgbClr val="6F6E71"/>
                </a:solidFill>
                <a:effectLst/>
                <a:latin typeface="Inter"/>
              </a:rPr>
              <a:t>.  © RFI/Juliette Dubois</a:t>
            </a:r>
            <a:endParaRPr lang="fr-FR" sz="15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0B1DC33-8BF1-5777-CC4F-B5A8D78527D6}"/>
              </a:ext>
            </a:extLst>
          </p:cNvPr>
          <p:cNvSpPr txBox="1"/>
          <p:nvPr/>
        </p:nvSpPr>
        <p:spPr>
          <a:xfrm>
            <a:off x="6403762" y="950138"/>
            <a:ext cx="43202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0" i="0" u="none" strike="noStrike" dirty="0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746 petits cahiers manuscrits, rédigés entre 1933 et 1949 par les élèves</a:t>
            </a:r>
            <a:endParaRPr lang="fr-FR" sz="2000" dirty="0">
              <a:latin typeface="Baskerville" panose="02020502070401020303" pitchFamily="18" charset="0"/>
              <a:ea typeface="Baskerville" panose="02020502070401020303" pitchFamily="18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9ACA1F7-9A16-4948-E80A-CE246C0E56FD}"/>
              </a:ext>
            </a:extLst>
          </p:cNvPr>
          <p:cNvSpPr txBox="1"/>
          <p:nvPr/>
        </p:nvSpPr>
        <p:spPr>
          <a:xfrm>
            <a:off x="6403762" y="1875354"/>
            <a:ext cx="3670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Baskerville" panose="02020502070401020303" pitchFamily="18" charset="0"/>
                <a:ea typeface="Baskerville" panose="02020502070401020303" pitchFamily="18" charset="0"/>
              </a:rPr>
              <a:t>Sorte de mémoires de recherche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6E709E3-A790-617E-495A-59E6B3FB7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9679" y="2472685"/>
            <a:ext cx="4020190" cy="4020190"/>
          </a:xfrm>
          <a:prstGeom prst="rect">
            <a:avLst/>
          </a:prstGeom>
        </p:spPr>
      </p:pic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AF2DB0BE-6C76-5996-5E42-DF7AF80BB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87245"/>
            <a:ext cx="8451574" cy="3289718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9720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558730-C74F-0A2A-1487-3879B052D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Révoltes de 1968 au Sénégal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2BA2C5B2-C13C-96B0-68FA-5BF2E52EEB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24070" y="2141537"/>
            <a:ext cx="4351338" cy="4351338"/>
          </a:xfr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C3E881-7FE0-A678-9AB2-EE9BCC997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3738" y="2316328"/>
            <a:ext cx="4638261" cy="317832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9A1B128-BF9D-DB3C-5699-05AFE4581571}"/>
              </a:ext>
            </a:extLst>
          </p:cNvPr>
          <p:cNvSpPr txBox="1"/>
          <p:nvPr/>
        </p:nvSpPr>
        <p:spPr>
          <a:xfrm>
            <a:off x="9236765" y="5592417"/>
            <a:ext cx="3657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Source: Le Monde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FA97B71-A0F4-C102-7DC0-502BCED78D0E}"/>
              </a:ext>
            </a:extLst>
          </p:cNvPr>
          <p:cNvSpPr txBox="1"/>
          <p:nvPr/>
        </p:nvSpPr>
        <p:spPr>
          <a:xfrm>
            <a:off x="3750365" y="2141537"/>
            <a:ext cx="347207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skerville" panose="02020502070401020303" pitchFamily="18" charset="0"/>
                <a:ea typeface="Baskerville" panose="02020502070401020303" pitchFamily="18" charset="0"/>
              </a:rPr>
              <a:t>Création de l’Université en 1959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skerville" panose="02020502070401020303" pitchFamily="18" charset="0"/>
                <a:ea typeface="Baskerville" panose="02020502070401020303" pitchFamily="18" charset="0"/>
              </a:rPr>
              <a:t>L’alignement sur le système d’enseignement supérieur français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skerville" panose="02020502070401020303" pitchFamily="18" charset="0"/>
                <a:ea typeface="Baskerville" panose="02020502070401020303" pitchFamily="18" charset="0"/>
              </a:rPr>
              <a:t>La massification de l’enseignement supérieur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skerville" panose="02020502070401020303" pitchFamily="18" charset="0"/>
                <a:ea typeface="Baskerville" panose="02020502070401020303" pitchFamily="18" charset="0"/>
              </a:rPr>
              <a:t>D</a:t>
            </a:r>
            <a:r>
              <a:rPr lang="fr-FR" sz="1800" b="0" i="0" u="none" strike="noStrike" dirty="0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eux principaux syndicats étudiants d’opposition: l’Union des étudiants de Dakar (UED) et l’Union des étudiants du Sénégal (UDES)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b="0" i="0" u="none" strike="noStrike" dirty="0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Parmi leaders de l’UDES = membres du Parti africain de l’indépendance (PAI), interdit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skerville" panose="02020502070401020303" pitchFamily="18" charset="0"/>
                <a:ea typeface="Baskerville" panose="02020502070401020303" pitchFamily="18" charset="0"/>
              </a:rPr>
              <a:t>Occupation, grève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Baskerville" panose="02020502070401020303" pitchFamily="18" charset="0"/>
                <a:ea typeface="Baskerville" panose="02020502070401020303" pitchFamily="18" charset="0"/>
              </a:rPr>
              <a:t>Répression</a:t>
            </a:r>
          </a:p>
          <a:p>
            <a:endParaRPr lang="fr-FR" dirty="0">
              <a:latin typeface="Baskerville" panose="02020502070401020303" pitchFamily="18" charset="0"/>
              <a:ea typeface="Baskerville" panose="02020502070401020303" pitchFamily="18" charset="0"/>
            </a:endParaRP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141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D35C6E-48FD-0B59-2FA3-4E30FBE8E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politique d’authenticité au Zaïre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464490-2B48-5E58-A3AD-40C8DD518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000" dirty="0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Benoît Henriet (2022), ‘</a:t>
            </a:r>
            <a:r>
              <a:rPr lang="fr-FR" sz="2000" dirty="0" err="1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Decolonizing</a:t>
            </a:r>
            <a:r>
              <a:rPr lang="fr-FR" sz="2000" dirty="0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 </a:t>
            </a:r>
            <a:r>
              <a:rPr lang="fr-FR" sz="2000" dirty="0" err="1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African</a:t>
            </a:r>
            <a:r>
              <a:rPr lang="fr-FR" sz="2000" dirty="0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 </a:t>
            </a:r>
            <a:r>
              <a:rPr lang="fr-FR" sz="2000" dirty="0" err="1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history</a:t>
            </a:r>
            <a:r>
              <a:rPr lang="fr-FR" sz="2000" dirty="0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: Authenticité, </a:t>
            </a:r>
            <a:r>
              <a:rPr lang="fr-FR" sz="2000" dirty="0" err="1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cosmopolitanism</a:t>
            </a:r>
            <a:r>
              <a:rPr lang="fr-FR" sz="2000" dirty="0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 and </a:t>
            </a:r>
            <a:r>
              <a:rPr lang="fr-FR" sz="2000" dirty="0" err="1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knowledge</a:t>
            </a:r>
            <a:r>
              <a:rPr lang="fr-FR" sz="2000" dirty="0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 production in </a:t>
            </a:r>
            <a:r>
              <a:rPr lang="fr-FR" sz="2000" dirty="0" err="1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Zaire</a:t>
            </a:r>
            <a:r>
              <a:rPr lang="fr-FR" sz="2000" dirty="0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, 1971–1975’, </a:t>
            </a:r>
            <a:r>
              <a:rPr lang="fr-FR" sz="2000" i="1" dirty="0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Journal of </a:t>
            </a:r>
            <a:r>
              <a:rPr lang="fr-FR" sz="2000" i="1" dirty="0" err="1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Eastern</a:t>
            </a:r>
            <a:r>
              <a:rPr lang="fr-FR" sz="2000" i="1" dirty="0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 </a:t>
            </a:r>
            <a:r>
              <a:rPr lang="fr-FR" sz="2000" i="1" dirty="0" err="1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African</a:t>
            </a:r>
            <a:r>
              <a:rPr lang="fr-FR" sz="2000" i="1" dirty="0">
                <a:latin typeface="Baskerville" panose="02020502070401020303" pitchFamily="18" charset="0"/>
                <a:ea typeface="Baskerville" panose="02020502070401020303" pitchFamily="18" charset="0"/>
              </a:rPr>
              <a:t> </a:t>
            </a:r>
            <a:r>
              <a:rPr lang="fr-FR" sz="2000" i="1" dirty="0" err="1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Studies</a:t>
            </a:r>
            <a:r>
              <a:rPr lang="fr-FR" sz="2000" dirty="0">
                <a:effectLst/>
                <a:latin typeface="Baskerville" panose="02020502070401020303" pitchFamily="18" charset="0"/>
                <a:ea typeface="Baskerville" panose="02020502070401020303" pitchFamily="18" charset="0"/>
              </a:rPr>
              <a:t>, 16:2, p. 335-354.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6899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CA2F26-90BD-6CA1-EA65-D30418EC2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A40DE03C-67CB-34D0-525D-0CA5FCB9C8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2052" y="1027906"/>
            <a:ext cx="8865870" cy="5541169"/>
          </a:xfrm>
        </p:spPr>
      </p:pic>
    </p:spTree>
    <p:extLst>
      <p:ext uri="{BB962C8B-B14F-4D97-AF65-F5344CB8AC3E}">
        <p14:creationId xmlns:p14="http://schemas.microsoft.com/office/powerpoint/2010/main" val="1032990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595E24-7D8C-1B39-59BA-687ED28A1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Point sur vos notes critiques…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2C100B-43A6-3190-428B-9618818EE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00573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508</Words>
  <Application>Microsoft Macintosh PowerPoint</Application>
  <PresentationFormat>Grand écran</PresentationFormat>
  <Paragraphs>57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20" baseType="lpstr">
      <vt:lpstr>Arial</vt:lpstr>
      <vt:lpstr>Baskerville</vt:lpstr>
      <vt:lpstr>Calibri</vt:lpstr>
      <vt:lpstr>Calibri Light</vt:lpstr>
      <vt:lpstr>Inter</vt:lpstr>
      <vt:lpstr>latin_ext</vt:lpstr>
      <vt:lpstr>Wingdings</vt:lpstr>
      <vt:lpstr>Thème Office</vt:lpstr>
      <vt:lpstr>Fabrique des idées politiques en Afrique</vt:lpstr>
      <vt:lpstr>Mahmood Mamdani</vt:lpstr>
      <vt:lpstr>La suite… </vt:lpstr>
      <vt:lpstr>Makerere: d’un vocational college à la East African Community</vt:lpstr>
      <vt:lpstr>Après les indépendances: tensions autour des fonctions de l’Université</vt:lpstr>
      <vt:lpstr>Discussion complémentaire / texte Okot p’Bitek (1931-1982)</vt:lpstr>
      <vt:lpstr>L’exemple de l’école William Ponty</vt:lpstr>
      <vt:lpstr>Les cahiers de Ponty</vt:lpstr>
      <vt:lpstr>Révoltes de 1968 au Sénégal</vt:lpstr>
      <vt:lpstr>La politique d’authenticité au Zaïre</vt:lpstr>
      <vt:lpstr>Présentation PowerPoint</vt:lpstr>
      <vt:lpstr>Point sur vos notes critiques…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Microsoft Office User</cp:lastModifiedBy>
  <cp:revision>10</cp:revision>
  <dcterms:created xsi:type="dcterms:W3CDTF">2025-11-28T08:40:56Z</dcterms:created>
  <dcterms:modified xsi:type="dcterms:W3CDTF">2025-11-28T10:36:24Z</dcterms:modified>
</cp:coreProperties>
</file>