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3" r:id="rId4"/>
    <p:sldId id="266" r:id="rId5"/>
    <p:sldId id="260" r:id="rId6"/>
    <p:sldId id="258" r:id="rId7"/>
    <p:sldId id="264" r:id="rId8"/>
    <p:sldId id="265" r:id="rId9"/>
    <p:sldId id="261" r:id="rId10"/>
  </p:sldIdLst>
  <p:sldSz cx="10080625" cy="5670550"/>
  <p:notesSz cx="7559675" cy="10691813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2"/>
    <p:restoredTop sz="74249"/>
  </p:normalViewPr>
  <p:slideViewPr>
    <p:cSldViewPr snapToGrid="0" snapToObjects="1">
      <p:cViewPr varScale="1">
        <p:scale>
          <a:sx n="101" d="100"/>
          <a:sy n="101" d="100"/>
        </p:scale>
        <p:origin x="18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953FA-B2FD-1940-98DF-835B1577DABD}" type="datetimeFigureOut">
              <a:rPr lang="en-FR" smtClean="0"/>
              <a:t>14/11/2022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97288-812A-C846-AF5F-47AFD12CDD3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01812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1-GucBaM8U&amp;list=PLjBMY3HggCpAjmtPByI_MkFI6lrguHatL&amp;index=2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1-GucBaM8U&amp;list=PLjBMY3HggCpAjmtPByI_MkFI6lrguHatL&amp;index=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1-GucBaM8U&amp;list=PLjBMY3HggCpAjmtPByI_MkFI6lrguHatL&amp;index=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1-GucBaM8U&amp;list=PLjBMY3HggCpAjmtPByI_MkFI6lrguHatL&amp;index=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63080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The question must be;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Fo</a:t>
            </a:r>
            <a:r>
              <a:rPr lang="en-US" sz="1500" b="0" strike="noStrike" spc="-1" dirty="0">
                <a:latin typeface="Arial"/>
              </a:rPr>
              <a:t>cused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Researchable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Feasible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Specific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Complex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Relevant </a:t>
            </a:r>
          </a:p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https://www.youtube.com/watch?v=71-GucBaM8U&amp;list=PLjBMY3HggCpAjmtPByI_MkFI6lrguHatL&amp;index=2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78522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The question must be;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Fo</a:t>
            </a:r>
            <a:r>
              <a:rPr lang="en-US" sz="1500" b="0" strike="noStrike" spc="-1" dirty="0">
                <a:latin typeface="Arial"/>
              </a:rPr>
              <a:t>cused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Researchable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Feasible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Specific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Complex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Relevant </a:t>
            </a:r>
          </a:p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https://www.youtube.com/watch?v=71-GucBaM8U&amp;list=PLjBMY3HggCpAjmtPByI_MkFI6lrguHatL&amp;index=2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197549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The question must be;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Fo</a:t>
            </a:r>
            <a:r>
              <a:rPr lang="en-US" sz="1500" b="0" strike="noStrike" spc="-1" dirty="0">
                <a:latin typeface="Arial"/>
              </a:rPr>
              <a:t>cused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Researchable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Feasible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Specific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Complex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Relevant </a:t>
            </a:r>
          </a:p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https://www.youtube.com/watch?v=71-GucBaM8U&amp;list=PLjBMY3HggCpAjmtPByI_MkFI6lrguHatL&amp;index=2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650436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The question must be;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Fo</a:t>
            </a:r>
            <a:r>
              <a:rPr lang="en-US" sz="1500" b="0" strike="noStrike" spc="-1" dirty="0">
                <a:latin typeface="Arial"/>
              </a:rPr>
              <a:t>cused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Researchable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Feasible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spc="-1" dirty="0">
                <a:latin typeface="Arial"/>
              </a:rPr>
              <a:t>Specific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Complex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strike="noStrike" spc="-1" dirty="0">
                <a:latin typeface="Arial"/>
              </a:rPr>
              <a:t>Relevant </a:t>
            </a:r>
          </a:p>
          <a:p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https://www.youtube.com/watch?v=71-GucBaM8U&amp;list=PLjBMY3HggCpAjmtPByI_MkFI6lrguHatL&amp;index=2</a:t>
            </a:r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45799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FR" dirty="0"/>
              <a:t>For each methodology a protocol is explained in the literature (ref in the lecture notes)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F97288-812A-C846-AF5F-47AFD12CDD33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713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504000" y="216000"/>
            <a:ext cx="7020000" cy="4340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04000" y="3085560"/>
            <a:ext cx="907200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152680" y="136800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504000" y="30855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5152680" y="3085560"/>
            <a:ext cx="442692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3570" b="0" strike="noStrike" spc="-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571560" y="136800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639120" y="136800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04000" y="308556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571560" y="308556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639120" y="3085560"/>
            <a:ext cx="2921040" cy="15681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14"/>
          <a:stretch/>
        </p:blipFill>
        <p:spPr>
          <a:xfrm>
            <a:off x="-58320" y="81000"/>
            <a:ext cx="7794360" cy="1205640"/>
          </a:xfrm>
          <a:prstGeom prst="rect">
            <a:avLst/>
          </a:prstGeom>
          <a:ln w="9144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16000"/>
            <a:ext cx="7020000" cy="9360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n-US" sz="3570" b="0" strike="noStrike" spc="-1">
                <a:solidFill>
                  <a:srgbClr val="FFFFFF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504000" y="1368000"/>
            <a:ext cx="9072000" cy="32882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Aft>
                <a:spcPts val="918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8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Aft>
                <a:spcPts val="689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5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Aft>
                <a:spcPts val="459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29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29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29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Aft>
                <a:spcPts val="23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29" b="0" strike="noStrike" spc="-1">
                <a:latin typeface="Arial"/>
              </a:rPr>
              <a:t>Seventh Outline Level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dt"/>
          </p:nvPr>
        </p:nvSpPr>
        <p:spPr>
          <a:xfrm>
            <a:off x="504000" y="5164920"/>
            <a:ext cx="2348280" cy="3906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z="1400" b="0" strike="noStrike" spc="-1">
                <a:latin typeface="Arial"/>
              </a:rPr>
              <a:t>&lt;date/time&gt;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ftr"/>
          </p:nvPr>
        </p:nvSpPr>
        <p:spPr>
          <a:xfrm>
            <a:off x="3447000" y="5164920"/>
            <a:ext cx="3195000" cy="39060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r>
              <a:rPr lang="en-US" sz="1400" b="0" strike="noStrike" spc="-1">
                <a:latin typeface="Arial"/>
              </a:rPr>
              <a:t>&lt;footer&gt;</a:t>
            </a:r>
          </a:p>
        </p:txBody>
      </p:sp>
      <p:sp>
        <p:nvSpPr>
          <p:cNvPr id="5" name="PlaceHolder 5"/>
          <p:cNvSpPr>
            <a:spLocks noGrp="1"/>
          </p:cNvSpPr>
          <p:nvPr>
            <p:ph type="sldNum"/>
          </p:nvPr>
        </p:nvSpPr>
        <p:spPr>
          <a:xfrm>
            <a:off x="7227000" y="5164920"/>
            <a:ext cx="2348280" cy="39060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fld id="{850E5342-CD89-4882-B54C-621F19069A18}" type="slidenum">
              <a:rPr lang="en-US" sz="1400" b="0" strike="noStrike" spc="-1">
                <a:latin typeface="Arial"/>
              </a:rPr>
              <a:t>‹#›</a:t>
            </a:fld>
            <a:endParaRPr lang="en-US" sz="1400" b="0" strike="noStrike" spc="-1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cholar.miage.dev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scholar.miage.dev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Tutoring session 1 : S2I / IKSEM</a:t>
            </a:r>
          </a:p>
        </p:txBody>
      </p:sp>
      <p:sp>
        <p:nvSpPr>
          <p:cNvPr id="43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en-US" sz="3200" b="0" strike="noStrike" spc="-1" dirty="0">
                <a:latin typeface="Arial"/>
              </a:rPr>
              <a:t>Title of the Master Thesis</a:t>
            </a:r>
          </a:p>
          <a:p>
            <a:pPr algn="ctr"/>
            <a:r>
              <a:rPr lang="en-US" sz="3200" b="0" strike="noStrike" spc="-1" dirty="0">
                <a:latin typeface="Arial"/>
              </a:rPr>
              <a:t> </a:t>
            </a:r>
          </a:p>
          <a:p>
            <a:pPr algn="ctr"/>
            <a:r>
              <a:rPr lang="en-US" sz="2400" b="0" strike="noStrike" spc="-1" dirty="0">
                <a:latin typeface="+mj-lt"/>
              </a:rPr>
              <a:t>Thesis </a:t>
            </a:r>
            <a:r>
              <a:rPr lang="en-US" sz="2400" spc="-1" dirty="0">
                <a:latin typeface="+mj-lt"/>
              </a:rPr>
              <a:t>Author</a:t>
            </a:r>
            <a:r>
              <a:rPr lang="en-US" sz="2400" b="0" strike="noStrike" spc="-1" dirty="0">
                <a:latin typeface="+mj-lt"/>
              </a:rPr>
              <a:t>: </a:t>
            </a:r>
            <a:br>
              <a:rPr sz="2400" dirty="0">
                <a:latin typeface="+mj-lt"/>
              </a:rPr>
            </a:br>
            <a:r>
              <a:rPr lang="fr-FR" dirty="0" err="1">
                <a:latin typeface="+mj-lt"/>
              </a:rPr>
              <a:t>Thesis</a:t>
            </a:r>
            <a:r>
              <a:rPr lang="fr-FR" dirty="0">
                <a:latin typeface="+mj-lt"/>
              </a:rPr>
              <a:t> </a:t>
            </a:r>
            <a:r>
              <a:rPr lang="fr-FR" dirty="0" err="1">
                <a:latin typeface="+mj-lt"/>
              </a:rPr>
              <a:t>Supervwisor</a:t>
            </a:r>
            <a:r>
              <a:rPr lang="fr-FR" dirty="0">
                <a:latin typeface="+mj-lt"/>
              </a:rPr>
              <a:t>: </a:t>
            </a:r>
            <a:endParaRPr lang="en-US" b="0" strike="noStrike" spc="-1" dirty="0">
              <a:latin typeface="+mj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>
                <a:solidFill>
                  <a:srgbClr val="FFFFFF"/>
                </a:solidFill>
                <a:latin typeface="Arial"/>
              </a:rPr>
              <a:t>Motivation</a:t>
            </a:r>
          </a:p>
        </p:txBody>
      </p:sp>
      <p:sp>
        <p:nvSpPr>
          <p:cNvPr id="45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/>
              <a:t>Why the problem you are trying to tackle is interesting (economic, social, technical impact ...)?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spc="-1" dirty="0"/>
              <a:t>Support your point by providing at least one reference to the literature</a:t>
            </a:r>
          </a:p>
          <a:p>
            <a:pPr marL="565200" lvl="1">
              <a:spcAft>
                <a:spcPts val="1148"/>
              </a:spcAft>
              <a:buClr>
                <a:srgbClr val="000000"/>
              </a:buClr>
              <a:buSzPct val="45000"/>
            </a:pPr>
            <a:r>
              <a:rPr lang="en-US" sz="2400" spc="-1" dirty="0"/>
              <a:t>or</a:t>
            </a:r>
          </a:p>
          <a:p>
            <a:pPr marL="889200" lvl="1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 dirty="0">
                <a:latin typeface="Arial"/>
              </a:rPr>
              <a:t>Support your point by providing a </a:t>
            </a:r>
            <a:r>
              <a:rPr lang="en-US" sz="2400" b="0" i="1" strike="noStrike" spc="-1" dirty="0">
                <a:latin typeface="Arial"/>
              </a:rPr>
              <a:t>synthesis</a:t>
            </a:r>
            <a:r>
              <a:rPr lang="en-US" sz="2400" b="0" strike="noStrike" spc="-1" dirty="0">
                <a:latin typeface="Arial"/>
              </a:rPr>
              <a:t> of one or several </a:t>
            </a:r>
            <a:r>
              <a:rPr lang="en-US" sz="2400" spc="-1" dirty="0">
                <a:latin typeface="Arial"/>
              </a:rPr>
              <a:t>articles (research and other)</a:t>
            </a:r>
            <a:endParaRPr lang="en-US" sz="2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Research Problem / Research Question</a:t>
            </a:r>
          </a:p>
        </p:txBody>
      </p:sp>
      <p:sp>
        <p:nvSpPr>
          <p:cNvPr id="47" name="TextShape 2"/>
          <p:cNvSpPr txBox="1"/>
          <p:nvPr/>
        </p:nvSpPr>
        <p:spPr>
          <a:xfrm>
            <a:off x="504000" y="1693717"/>
            <a:ext cx="9072000" cy="36679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92500" lnSpcReduction="10000"/>
          </a:bodyPr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 dirty="0"/>
              <a:t>Present your Research Question (RQ) :</a:t>
            </a:r>
          </a:p>
          <a:p>
            <a:pPr marL="850950" lvl="1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pc="-1" dirty="0"/>
              <a:t>Be focused: define precisely your perimeter of action (application domain, technology, stakeholder(s) </a:t>
            </a:r>
            <a:r>
              <a:rPr lang="en-US" spc="-1" dirty="0" err="1"/>
              <a:t>etc</a:t>
            </a:r>
            <a:r>
              <a:rPr lang="en-US" spc="-1" dirty="0"/>
              <a:t>);</a:t>
            </a:r>
          </a:p>
          <a:p>
            <a:pPr marL="850950" lvl="1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pc="-1" dirty="0"/>
              <a:t>Be specific: disambiguate the terms.</a:t>
            </a:r>
          </a:p>
          <a:p>
            <a:pPr marL="1308150" lvl="2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1700" spc="-1" dirty="0"/>
              <a:t>If cross-domain – present the terms from both domains (ex: Healthcare, Sociology, Law, Engineering, Finance..)</a:t>
            </a:r>
          </a:p>
          <a:p>
            <a:pPr marL="850950" lvl="1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pc="-1" dirty="0"/>
              <a:t>Check for hidden assumptions</a:t>
            </a:r>
          </a:p>
          <a:p>
            <a:pPr marL="850950" lvl="1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pc="-1" dirty="0"/>
              <a:t>See the checklist of 6 from </a:t>
            </a:r>
            <a:r>
              <a:rPr lang="en-US" spc="-1" dirty="0" err="1"/>
              <a:t>Skribber</a:t>
            </a:r>
            <a:endParaRPr lang="en-US" spc="-1" dirty="0"/>
          </a:p>
          <a:p>
            <a:pPr marL="393750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endParaRPr lang="en-US" sz="2000" i="1" spc="-1" dirty="0"/>
          </a:p>
          <a:p>
            <a:pPr marL="393750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spc="-1" dirty="0">
                <a:highlight>
                  <a:srgbClr val="FFFF00"/>
                </a:highlight>
              </a:rPr>
              <a:t>HINT: Present a list sub-questions that may precise your question</a:t>
            </a:r>
          </a:p>
          <a:p>
            <a:pPr marL="393750" indent="-28575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endParaRPr lang="en-US" sz="2000" b="0" i="1" strike="noStrike" spc="-1" dirty="0">
              <a:latin typeface="+mj-lt"/>
            </a:endParaRPr>
          </a:p>
          <a:p>
            <a:pPr marL="108000">
              <a:spcAft>
                <a:spcPts val="1148"/>
              </a:spcAft>
              <a:buClr>
                <a:srgbClr val="000000"/>
              </a:buClr>
              <a:buSzPct val="45000"/>
            </a:pPr>
            <a:endParaRPr lang="en-US" sz="2600" i="1" spc="-1" dirty="0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073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85CF3-5740-9346-BCDF-769A5EE8A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R" sz="3200" dirty="0">
                <a:solidFill>
                  <a:schemeClr val="bg1"/>
                </a:solidFill>
              </a:rPr>
              <a:t>Key words / Query / Simulation of search / Feasibility check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30328-0F6E-2346-A77C-37E2E4DB8F2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504000" y="1799800"/>
            <a:ext cx="9072000" cy="328824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FR" dirty="0"/>
              <a:t>What are your key words?</a:t>
            </a:r>
          </a:p>
          <a:p>
            <a:pPr>
              <a:lnSpc>
                <a:spcPct val="110000"/>
              </a:lnSpc>
            </a:pPr>
            <a:r>
              <a:rPr lang="en-FR" dirty="0"/>
              <a:t>What is your query to </a:t>
            </a:r>
          </a:p>
          <a:p>
            <a:pPr lvl="1">
              <a:lnSpc>
                <a:spcPct val="110000"/>
              </a:lnSpc>
            </a:pPr>
            <a:r>
              <a:rPr lang="en-FR" dirty="0"/>
              <a:t>Search for related works? (for all research methods)</a:t>
            </a:r>
          </a:p>
          <a:p>
            <a:pPr lvl="1">
              <a:lnSpc>
                <a:spcPct val="110000"/>
              </a:lnSpc>
            </a:pPr>
            <a:r>
              <a:rPr lang="en-GB" dirty="0"/>
              <a:t>S</a:t>
            </a:r>
            <a:r>
              <a:rPr lang="en-FR" dirty="0"/>
              <a:t>earch for the primary articles (dataset)? (for SMS/SLR)</a:t>
            </a:r>
          </a:p>
          <a:p>
            <a:pPr>
              <a:lnSpc>
                <a:spcPct val="110000"/>
              </a:lnSpc>
            </a:pPr>
            <a:r>
              <a:rPr lang="en-FR" u="sng" dirty="0"/>
              <a:t>Simulate a literature search </a:t>
            </a:r>
            <a:r>
              <a:rPr lang="en-US" sz="2800" b="0" strike="noStrike" spc="-1" dirty="0">
                <a:latin typeface="Arial"/>
              </a:rPr>
              <a:t>(</a:t>
            </a:r>
            <a:r>
              <a:rPr lang="en-GB" sz="2800" dirty="0">
                <a:hlinkClick r:id="rId2"/>
              </a:rPr>
              <a:t>https://scholar.miage.dev/</a:t>
            </a:r>
            <a:r>
              <a:rPr lang="en-FR" dirty="0"/>
              <a:t>, google scholar, scopus..) : </a:t>
            </a:r>
          </a:p>
          <a:p>
            <a:pPr lvl="1">
              <a:lnSpc>
                <a:spcPct val="110000"/>
              </a:lnSpc>
            </a:pPr>
            <a:r>
              <a:rPr lang="en-FR" dirty="0"/>
              <a:t>How many papers have you got? </a:t>
            </a:r>
          </a:p>
          <a:p>
            <a:pPr lvl="1">
              <a:lnSpc>
                <a:spcPct val="110000"/>
              </a:lnSpc>
            </a:pPr>
            <a:r>
              <a:rPr lang="en-FR" dirty="0"/>
              <a:t>Are they relevant? </a:t>
            </a:r>
          </a:p>
        </p:txBody>
      </p:sp>
    </p:spTree>
    <p:extLst>
      <p:ext uri="{BB962C8B-B14F-4D97-AF65-F5344CB8AC3E}">
        <p14:creationId xmlns:p14="http://schemas.microsoft.com/office/powerpoint/2010/main" val="964913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Related Literature</a:t>
            </a:r>
          </a:p>
        </p:txBody>
      </p:sp>
      <p:sp>
        <p:nvSpPr>
          <p:cNvPr id="51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i="1" spc="-1" dirty="0"/>
              <a:t>Present some related research on your topic</a:t>
            </a:r>
            <a:r>
              <a:rPr lang="en-US" sz="2400" i="1" spc="-1" dirty="0">
                <a:sym typeface="Wingdings" pitchFamily="2" charset="2"/>
              </a:rPr>
              <a:t> </a:t>
            </a: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 dirty="0">
                <a:latin typeface="Arial"/>
              </a:rPr>
              <a:t>Search for references in Google Scholar or use MIAGE Scholar (</a:t>
            </a:r>
            <a:r>
              <a:rPr lang="en-GB" sz="1400" dirty="0">
                <a:hlinkClick r:id="rId2"/>
              </a:rPr>
              <a:t>https://scholar.miage.dev/</a:t>
            </a:r>
            <a:r>
              <a:rPr lang="en-US" sz="1400" b="0" strike="noStrike" spc="-1" dirty="0">
                <a:latin typeface="Arial"/>
              </a:rPr>
              <a:t>)</a:t>
            </a: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spc="-1" dirty="0">
                <a:latin typeface="Arial"/>
              </a:rPr>
              <a:t>ALWAYS use the complete references and put them in the same format !!! </a:t>
            </a:r>
            <a:r>
              <a:rPr lang="en-US" sz="1400" b="0" strike="noStrike" spc="-1" dirty="0">
                <a:latin typeface="Arial"/>
              </a:rPr>
              <a:t> (e.g. Chicago )</a:t>
            </a: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strike="noStrike" spc="-1" dirty="0">
                <a:latin typeface="Arial"/>
              </a:rPr>
              <a:t>Six, Nicolas, Nicolas </a:t>
            </a:r>
            <a:r>
              <a:rPr lang="en-US" sz="1200" b="0" strike="noStrike" spc="-1" dirty="0" err="1">
                <a:latin typeface="Arial"/>
              </a:rPr>
              <a:t>Herbaut</a:t>
            </a:r>
            <a:r>
              <a:rPr lang="en-US" sz="1200" b="0" strike="noStrike" spc="-1" dirty="0">
                <a:latin typeface="Arial"/>
              </a:rPr>
              <a:t>, and Camille </a:t>
            </a:r>
            <a:r>
              <a:rPr lang="en-US" sz="1200" b="0" strike="noStrike" spc="-1" dirty="0" err="1">
                <a:latin typeface="Arial"/>
              </a:rPr>
              <a:t>Salinesi</a:t>
            </a:r>
            <a:r>
              <a:rPr lang="en-US" sz="1200" b="0" strike="noStrike" spc="-1" dirty="0">
                <a:latin typeface="Arial"/>
              </a:rPr>
              <a:t>. "BLADE: Un </a:t>
            </a:r>
            <a:r>
              <a:rPr lang="en-US" sz="1200" b="0" strike="noStrike" spc="-1" dirty="0" err="1">
                <a:latin typeface="Arial"/>
              </a:rPr>
              <a:t>outil</a:t>
            </a:r>
            <a:r>
              <a:rPr lang="en-US" sz="1200" b="0" strike="noStrike" spc="-1" dirty="0">
                <a:latin typeface="Arial"/>
              </a:rPr>
              <a:t> </a:t>
            </a:r>
            <a:r>
              <a:rPr lang="en-US" sz="1200" b="0" strike="noStrike" spc="-1" dirty="0" err="1">
                <a:latin typeface="Arial"/>
              </a:rPr>
              <a:t>d’aide</a:t>
            </a:r>
            <a:r>
              <a:rPr lang="en-US" sz="1200" b="0" strike="noStrike" spc="-1" dirty="0">
                <a:latin typeface="Arial"/>
              </a:rPr>
              <a:t> </a:t>
            </a:r>
            <a:r>
              <a:rPr lang="en-US" sz="1200" b="0" strike="noStrike" spc="-1" dirty="0" err="1">
                <a:latin typeface="Arial"/>
              </a:rPr>
              <a:t>à</a:t>
            </a:r>
            <a:r>
              <a:rPr lang="en-US" sz="1200" b="0" strike="noStrike" spc="-1" dirty="0">
                <a:latin typeface="Arial"/>
              </a:rPr>
              <a:t> la </a:t>
            </a:r>
            <a:r>
              <a:rPr lang="en-US" sz="1200" b="0" strike="noStrike" spc="-1" dirty="0" err="1">
                <a:latin typeface="Arial"/>
              </a:rPr>
              <a:t>décision</a:t>
            </a:r>
            <a:r>
              <a:rPr lang="en-US" sz="1200" b="0" strike="noStrike" spc="-1" dirty="0">
                <a:latin typeface="Arial"/>
              </a:rPr>
              <a:t> </a:t>
            </a:r>
            <a:r>
              <a:rPr lang="en-US" sz="1200" b="0" strike="noStrike" spc="-1" dirty="0" err="1">
                <a:latin typeface="Arial"/>
              </a:rPr>
              <a:t>automatique</a:t>
            </a:r>
            <a:r>
              <a:rPr lang="en-US" sz="1200" b="0" strike="noStrike" spc="-1" dirty="0">
                <a:latin typeface="Arial"/>
              </a:rPr>
              <a:t> pour guider le </a:t>
            </a:r>
            <a:r>
              <a:rPr lang="en-US" sz="1200" b="0" strike="noStrike" spc="-1" dirty="0" err="1">
                <a:latin typeface="Arial"/>
              </a:rPr>
              <a:t>choix</a:t>
            </a:r>
            <a:r>
              <a:rPr lang="en-US" sz="1200" b="0" strike="noStrike" spc="-1" dirty="0">
                <a:latin typeface="Arial"/>
              </a:rPr>
              <a:t> de </a:t>
            </a:r>
            <a:r>
              <a:rPr lang="en-US" sz="1200" b="0" strike="noStrike" spc="-1" dirty="0" err="1">
                <a:latin typeface="Arial"/>
              </a:rPr>
              <a:t>technologie</a:t>
            </a:r>
            <a:r>
              <a:rPr lang="en-US" sz="1200" b="0" strike="noStrike" spc="-1" dirty="0">
                <a:latin typeface="Arial"/>
              </a:rPr>
              <a:t> Blockchain." Revue ouverte </a:t>
            </a:r>
            <a:r>
              <a:rPr lang="en-US" sz="1200" b="0" strike="noStrike" spc="-1" dirty="0" err="1">
                <a:latin typeface="Arial"/>
              </a:rPr>
              <a:t>d’ingénierie</a:t>
            </a:r>
            <a:r>
              <a:rPr lang="en-US" sz="1200" b="0" strike="noStrike" spc="-1" dirty="0">
                <a:latin typeface="Arial"/>
              </a:rPr>
              <a:t> des </a:t>
            </a:r>
            <a:r>
              <a:rPr lang="en-US" sz="1200" b="0" strike="noStrike" spc="-1" dirty="0" err="1">
                <a:latin typeface="Arial"/>
              </a:rPr>
              <a:t>systèmes</a:t>
            </a:r>
            <a:r>
              <a:rPr lang="en-US" sz="1200" b="0" strike="noStrike" spc="-1" dirty="0">
                <a:latin typeface="Arial"/>
              </a:rPr>
              <a:t> </a:t>
            </a:r>
            <a:r>
              <a:rPr lang="en-US" sz="1200" b="0" strike="noStrike" spc="-1" dirty="0" err="1">
                <a:latin typeface="Arial"/>
              </a:rPr>
              <a:t>d’information</a:t>
            </a:r>
            <a:r>
              <a:rPr lang="en-US" sz="1200" b="0" strike="noStrike" spc="-1" dirty="0">
                <a:latin typeface="Arial"/>
              </a:rPr>
              <a:t> 2, no. 1 (2021).</a:t>
            </a:r>
          </a:p>
          <a:p>
            <a:pPr marL="108000">
              <a:spcAft>
                <a:spcPts val="1148"/>
              </a:spcAft>
              <a:buClr>
                <a:srgbClr val="000000"/>
              </a:buClr>
              <a:buSzPct val="45000"/>
            </a:pPr>
            <a:r>
              <a:rPr lang="en-US" sz="2000" b="0" strike="noStrike" spc="-1" dirty="0">
                <a:latin typeface="Arial"/>
              </a:rPr>
              <a:t> </a:t>
            </a:r>
          </a:p>
        </p:txBody>
      </p:sp>
      <p:pic>
        <p:nvPicPr>
          <p:cNvPr id="52" name="Picture 51"/>
          <p:cNvPicPr/>
          <p:nvPr/>
        </p:nvPicPr>
        <p:blipFill>
          <a:blip r:embed="rId3"/>
          <a:stretch/>
        </p:blipFill>
        <p:spPr>
          <a:xfrm>
            <a:off x="859680" y="3566160"/>
            <a:ext cx="5266800" cy="1567080"/>
          </a:xfrm>
          <a:prstGeom prst="rect">
            <a:avLst/>
          </a:prstGeom>
          <a:ln w="91440">
            <a:noFill/>
          </a:ln>
        </p:spPr>
      </p:pic>
      <p:pic>
        <p:nvPicPr>
          <p:cNvPr id="53" name="Picture 52"/>
          <p:cNvPicPr/>
          <p:nvPr/>
        </p:nvPicPr>
        <p:blipFill>
          <a:blip r:embed="rId4"/>
          <a:stretch/>
        </p:blipFill>
        <p:spPr>
          <a:xfrm>
            <a:off x="6392160" y="3749040"/>
            <a:ext cx="3026160" cy="1755360"/>
          </a:xfrm>
          <a:prstGeom prst="rect">
            <a:avLst/>
          </a:prstGeom>
          <a:ln w="91440">
            <a:noFill/>
          </a:ln>
        </p:spPr>
      </p:pic>
      <p:sp>
        <p:nvSpPr>
          <p:cNvPr id="54" name="CustomShape 3"/>
          <p:cNvSpPr/>
          <p:nvPr/>
        </p:nvSpPr>
        <p:spPr>
          <a:xfrm>
            <a:off x="1097280" y="4754880"/>
            <a:ext cx="548640" cy="457200"/>
          </a:xfrm>
          <a:prstGeom prst="ellipse">
            <a:avLst/>
          </a:prstGeom>
          <a:noFill/>
          <a:ln w="91440">
            <a:solidFill>
              <a:srgbClr val="ED1C2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CustomShape 4"/>
          <p:cNvSpPr/>
          <p:nvPr/>
        </p:nvSpPr>
        <p:spPr>
          <a:xfrm>
            <a:off x="1828800" y="5133240"/>
            <a:ext cx="4206240" cy="274320"/>
          </a:xfrm>
          <a:custGeom>
            <a:avLst/>
            <a:gdLst/>
            <a:ahLst/>
            <a:cxnLst/>
            <a:rect l="0" t="0" r="r" b="b"/>
            <a:pathLst>
              <a:path w="11686" h="764">
                <a:moveTo>
                  <a:pt x="0" y="190"/>
                </a:moveTo>
                <a:lnTo>
                  <a:pt x="8763" y="190"/>
                </a:lnTo>
                <a:lnTo>
                  <a:pt x="8763" y="0"/>
                </a:lnTo>
                <a:lnTo>
                  <a:pt x="11685" y="381"/>
                </a:lnTo>
                <a:lnTo>
                  <a:pt x="8763" y="763"/>
                </a:lnTo>
                <a:lnTo>
                  <a:pt x="8763" y="572"/>
                </a:lnTo>
                <a:lnTo>
                  <a:pt x="0" y="572"/>
                </a:lnTo>
                <a:lnTo>
                  <a:pt x="0" y="190"/>
                </a:lnTo>
              </a:path>
            </a:pathLst>
          </a:custGeom>
          <a:noFill/>
          <a:ln w="91440">
            <a:solidFill>
              <a:srgbClr val="ED1C2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5"/>
          <p:cNvSpPr/>
          <p:nvPr/>
        </p:nvSpPr>
        <p:spPr>
          <a:xfrm>
            <a:off x="6392160" y="4937760"/>
            <a:ext cx="3117600" cy="640080"/>
          </a:xfrm>
          <a:prstGeom prst="ellipse">
            <a:avLst/>
          </a:prstGeom>
          <a:noFill/>
          <a:ln w="91440">
            <a:solidFill>
              <a:srgbClr val="ED1C2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Research Question : Details</a:t>
            </a:r>
          </a:p>
        </p:txBody>
      </p:sp>
      <p:sp>
        <p:nvSpPr>
          <p:cNvPr id="47" name="TextShape 2"/>
          <p:cNvSpPr txBox="1"/>
          <p:nvPr/>
        </p:nvSpPr>
        <p:spPr>
          <a:xfrm>
            <a:off x="504000" y="1559247"/>
            <a:ext cx="9072000" cy="36679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70000" lnSpcReduction="20000"/>
          </a:bodyPr>
          <a:lstStyle/>
          <a:p>
            <a:pPr marL="432000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>
                <a:latin typeface="+mj-lt"/>
              </a:rPr>
              <a:t>To better explain / detail your RQ, you can complete it with, on your choice: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spc="-1" dirty="0">
                <a:latin typeface="+mj-lt"/>
              </a:rPr>
              <a:t>Sub-questions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spc="-1" dirty="0">
                <a:latin typeface="+mj-lt"/>
              </a:rPr>
              <a:t>Hypothesis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spc="-1" dirty="0">
                <a:latin typeface="+mj-lt"/>
              </a:rPr>
              <a:t>Conceptual Framework</a:t>
            </a:r>
          </a:p>
          <a:p>
            <a:pPr marL="432000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>
                <a:latin typeface="+mj-lt"/>
              </a:rPr>
              <a:t>These elements must give a specific idea about _how_ you are planning to answer your RQ through collecting and analyzing _some_ data, for example: 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>
                <a:latin typeface="+mj-lt"/>
              </a:rPr>
              <a:t>What are your main concepts? How are they related?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>
                <a:latin typeface="+mj-lt"/>
              </a:rPr>
              <a:t>What are you expecting to find?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spc="-1" dirty="0">
                <a:latin typeface="+mj-lt"/>
              </a:rPr>
              <a:t>What are you NOT expecting to find?</a:t>
            </a:r>
          </a:p>
          <a:p>
            <a:pPr marL="565200" lvl="1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</a:pPr>
            <a:endParaRPr lang="en-US" sz="2600" spc="-1" dirty="0">
              <a:latin typeface="+mj-lt"/>
            </a:endParaRPr>
          </a:p>
          <a:p>
            <a:pPr marL="108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</a:pPr>
            <a:endParaRPr lang="en-US" sz="2600" i="1" spc="-1" dirty="0">
              <a:latin typeface="+mj-lt"/>
            </a:endParaRPr>
          </a:p>
          <a:p>
            <a:pPr marL="432000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500" b="0" strike="noStrike" spc="-1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Research Strategy 1/2</a:t>
            </a:r>
          </a:p>
        </p:txBody>
      </p:sp>
      <p:sp>
        <p:nvSpPr>
          <p:cNvPr id="47" name="TextShape 2"/>
          <p:cNvSpPr txBox="1"/>
          <p:nvPr/>
        </p:nvSpPr>
        <p:spPr>
          <a:xfrm>
            <a:off x="396424" y="1586140"/>
            <a:ext cx="9072000" cy="36679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lnSpcReduction="10000"/>
          </a:bodyPr>
          <a:lstStyle/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spc="-1" dirty="0">
                <a:latin typeface="Arial"/>
              </a:rPr>
              <a:t>What are you planning to deliver as a result?  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b="0" strike="noStrike" spc="-1" dirty="0">
                <a:latin typeface="Arial"/>
              </a:rPr>
              <a:t>Explain </a:t>
            </a:r>
            <a:r>
              <a:rPr lang="en-US" sz="2000" b="1" strike="noStrike" spc="-1" dirty="0">
                <a:latin typeface="Arial"/>
              </a:rPr>
              <a:t>what Data</a:t>
            </a:r>
            <a:r>
              <a:rPr lang="en-US" sz="2000" b="0" strike="noStrike" spc="-1" dirty="0">
                <a:latin typeface="Arial"/>
              </a:rPr>
              <a:t> you plan to collect in order to answer your research question / </a:t>
            </a:r>
            <a:r>
              <a:rPr lang="en-US" sz="2000" b="0" strike="noStrike" spc="-1" dirty="0" err="1">
                <a:latin typeface="Arial"/>
              </a:rPr>
              <a:t>subquestions</a:t>
            </a:r>
            <a:r>
              <a:rPr lang="en-US" sz="2000" b="0" strike="noStrike" spc="-1" dirty="0">
                <a:latin typeface="Arial"/>
              </a:rPr>
              <a:t>? 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b="1" strike="noStrike" spc="-1" dirty="0">
                <a:latin typeface="Arial"/>
              </a:rPr>
              <a:t>Where and How </a:t>
            </a:r>
            <a:r>
              <a:rPr lang="en-US" sz="2000" b="0" strike="noStrike" spc="-1" dirty="0">
                <a:latin typeface="Arial"/>
              </a:rPr>
              <a:t>you plan to collect it? (</a:t>
            </a:r>
            <a:r>
              <a:rPr lang="en-US" sz="2000" spc="-1" dirty="0">
                <a:latin typeface="Arial"/>
              </a:rPr>
              <a:t>e.g., field study or desktop study; observations, interviews, simulations etc..)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spc="-1" dirty="0">
                <a:latin typeface="Arial"/>
              </a:rPr>
              <a:t>What </a:t>
            </a:r>
            <a:r>
              <a:rPr lang="en-US" sz="2000" b="1" spc="-1" dirty="0">
                <a:latin typeface="Arial"/>
              </a:rPr>
              <a:t>resources</a:t>
            </a:r>
            <a:r>
              <a:rPr lang="en-US" sz="2000" spc="-1" dirty="0">
                <a:latin typeface="Arial"/>
              </a:rPr>
              <a:t> will you need? (data, programming skills, other people’s time..) – show that your RQ is feasible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endParaRPr lang="en-US" sz="2000" spc="-1" dirty="0">
              <a:solidFill>
                <a:srgbClr val="FF0000"/>
              </a:solidFill>
              <a:latin typeface="Arial"/>
            </a:endParaRP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000" spc="-1" dirty="0">
                <a:solidFill>
                  <a:srgbClr val="FF0000"/>
                </a:solidFill>
                <a:latin typeface="Arial"/>
              </a:rPr>
              <a:t>Justify: </a:t>
            </a:r>
            <a:r>
              <a:rPr lang="en-US" sz="2000" b="1" spc="-1" dirty="0">
                <a:solidFill>
                  <a:srgbClr val="FF0000"/>
                </a:solidFill>
                <a:latin typeface="Arial"/>
              </a:rPr>
              <a:t>How your research is different</a:t>
            </a:r>
            <a:r>
              <a:rPr lang="en-US" sz="2000" spc="-1" dirty="0">
                <a:solidFill>
                  <a:srgbClr val="FF0000"/>
                </a:solidFill>
                <a:latin typeface="Arial"/>
              </a:rPr>
              <a:t> from the related works you have found? </a:t>
            </a: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66319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504000" y="216000"/>
            <a:ext cx="7020000" cy="936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3570" b="0" strike="noStrike" spc="-1" dirty="0">
                <a:solidFill>
                  <a:srgbClr val="FFFFFF"/>
                </a:solidFill>
                <a:latin typeface="Arial"/>
              </a:rPr>
              <a:t>Research Strategy 2/2</a:t>
            </a:r>
          </a:p>
        </p:txBody>
      </p:sp>
      <p:sp>
        <p:nvSpPr>
          <p:cNvPr id="47" name="TextShape 2"/>
          <p:cNvSpPr txBox="1"/>
          <p:nvPr/>
        </p:nvSpPr>
        <p:spPr>
          <a:xfrm>
            <a:off x="504000" y="1693717"/>
            <a:ext cx="9072000" cy="36679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400" strike="noStrike" spc="-1" dirty="0">
                <a:latin typeface="Arial"/>
              </a:rPr>
              <a:t>What research methodology is most suitable for your RQ?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r>
              <a:rPr lang="en-US" sz="2400" spc="-1" dirty="0">
                <a:latin typeface="Arial"/>
              </a:rPr>
              <a:t>Justify your choice based on the above</a:t>
            </a:r>
          </a:p>
          <a:p>
            <a:pPr marL="450900" indent="-342900">
              <a:spcAft>
                <a:spcPts val="1148"/>
              </a:spcAft>
              <a:buClr>
                <a:srgbClr val="000000"/>
              </a:buClr>
              <a:buSzPct val="45000"/>
              <a:buFont typeface="Arial" panose="020B0604020202020204" pitchFamily="34" charset="0"/>
              <a:buChar char="•"/>
            </a:pPr>
            <a:endParaRPr lang="en-US" sz="2400" spc="-1" dirty="0">
              <a:latin typeface="Arial"/>
            </a:endParaRPr>
          </a:p>
          <a:p>
            <a:pPr marL="108000">
              <a:spcAft>
                <a:spcPts val="1148"/>
              </a:spcAft>
              <a:buClr>
                <a:srgbClr val="000000"/>
              </a:buClr>
              <a:buSzPct val="45000"/>
            </a:pPr>
            <a:endParaRPr lang="en-US" sz="2400" spc="-1" dirty="0">
              <a:latin typeface="Arial"/>
            </a:endParaRPr>
          </a:p>
          <a:p>
            <a:pPr marL="108000">
              <a:spcAft>
                <a:spcPts val="1148"/>
              </a:spcAft>
              <a:buClr>
                <a:srgbClr val="000000"/>
              </a:buClr>
              <a:buSzPct val="45000"/>
            </a:pPr>
            <a:endParaRPr lang="en-US" sz="1500" spc="-1" dirty="0">
              <a:latin typeface="Arial"/>
            </a:endParaRPr>
          </a:p>
          <a:p>
            <a:pPr marL="432000" indent="-324000"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en-US" sz="15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3300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04000" y="216000"/>
            <a:ext cx="7020000" cy="940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en-US" sz="2800" b="0" strike="noStrike" spc="-1" dirty="0">
                <a:solidFill>
                  <a:srgbClr val="FFFFFF"/>
                </a:solidFill>
                <a:latin typeface="Arial"/>
              </a:rPr>
              <a:t>Research Protocol and Planning (for those who continues with Master Thesis)</a:t>
            </a:r>
          </a:p>
        </p:txBody>
      </p:sp>
      <p:sp>
        <p:nvSpPr>
          <p:cNvPr id="58" name="TextShape 2"/>
          <p:cNvSpPr txBox="1"/>
          <p:nvPr/>
        </p:nvSpPr>
        <p:spPr>
          <a:xfrm>
            <a:off x="504000" y="1368000"/>
            <a:ext cx="9072000" cy="3288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 fontScale="55000" lnSpcReduction="20000"/>
          </a:bodyPr>
          <a:lstStyle/>
          <a:p>
            <a:pPr marL="432000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spc="-1" dirty="0">
                <a:latin typeface="Arial"/>
              </a:rPr>
              <a:t>Based on </a:t>
            </a:r>
            <a:r>
              <a:rPr lang="en-US" sz="3600" b="1" spc="-1" dirty="0">
                <a:latin typeface="Arial"/>
              </a:rPr>
              <a:t>your selected research methodology</a:t>
            </a:r>
            <a:r>
              <a:rPr lang="en-US" sz="3600" spc="-1" dirty="0">
                <a:latin typeface="Arial"/>
              </a:rPr>
              <a:t>, define </a:t>
            </a:r>
            <a:r>
              <a:rPr lang="en-US" sz="3600" u="sng" spc="-1" dirty="0">
                <a:latin typeface="Arial"/>
              </a:rPr>
              <a:t>the specific steps of your research protocol </a:t>
            </a:r>
            <a:r>
              <a:rPr lang="en-US" sz="3600" spc="-1" dirty="0">
                <a:latin typeface="Arial"/>
              </a:rPr>
              <a:t>(for data collection, analysis, validation </a:t>
            </a:r>
            <a:r>
              <a:rPr lang="en-US" sz="3600" spc="-1" dirty="0" err="1">
                <a:latin typeface="Arial"/>
              </a:rPr>
              <a:t>etc</a:t>
            </a:r>
            <a:r>
              <a:rPr lang="en-US" sz="3600" spc="-1" dirty="0">
                <a:latin typeface="Arial"/>
              </a:rPr>
              <a:t>) </a:t>
            </a:r>
          </a:p>
          <a:p>
            <a:pPr marL="432000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600" spc="-1" dirty="0">
                <a:latin typeface="Arial"/>
              </a:rPr>
              <a:t>Make a planning for the rest of the thesis: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Oct-Nov 2021 : what have been done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Nov-Jan 2022 : what are you doing now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Feb-Avril 2022 :  …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>
                <a:latin typeface="Arial"/>
              </a:rPr>
              <a:t>Avril-Mai 2022 :  .. .</a:t>
            </a:r>
          </a:p>
          <a:p>
            <a:pPr marL="889200" lvl="1" indent="-324000">
              <a:lnSpc>
                <a:spcPct val="120000"/>
              </a:lnSpc>
              <a:spcAft>
                <a:spcPts val="114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 dirty="0" err="1">
                <a:latin typeface="Arial"/>
              </a:rPr>
              <a:t>Juin-Juillet</a:t>
            </a:r>
            <a:r>
              <a:rPr lang="en-US" sz="2600" b="0" strike="noStrike" spc="-1" dirty="0">
                <a:latin typeface="Arial"/>
              </a:rPr>
              <a:t> 2022: …</a:t>
            </a:r>
          </a:p>
          <a:p>
            <a:pPr marL="864000" lvl="1" indent="-324000">
              <a:lnSpc>
                <a:spcPct val="120000"/>
              </a:lnSpc>
              <a:spcAft>
                <a:spcPts val="918"/>
              </a:spcAft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280" b="0" strike="noStrike" spc="-1" dirty="0" err="1">
                <a:latin typeface="Arial"/>
              </a:rPr>
              <a:t>Defence</a:t>
            </a:r>
            <a:r>
              <a:rPr lang="en-US" sz="2280" b="0" strike="noStrike" spc="-1" dirty="0">
                <a:latin typeface="Arial"/>
              </a:rPr>
              <a:t> on </a:t>
            </a:r>
            <a:r>
              <a:rPr lang="en-US" sz="2280" b="1" strike="noStrike" spc="-1" dirty="0">
                <a:latin typeface="Arial"/>
              </a:rPr>
              <a:t>July </a:t>
            </a:r>
            <a:r>
              <a:rPr lang="en-US" sz="2280" b="0" strike="noStrike" spc="-1" dirty="0" err="1">
                <a:latin typeface="Arial"/>
              </a:rPr>
              <a:t>ou</a:t>
            </a:r>
            <a:r>
              <a:rPr lang="en-US" sz="2280" b="0" strike="noStrike" spc="-1" dirty="0">
                <a:latin typeface="Arial"/>
              </a:rPr>
              <a:t> </a:t>
            </a:r>
            <a:r>
              <a:rPr lang="en-US" sz="2280" b="0" strike="noStrike" spc="-1" dirty="0" err="1">
                <a:latin typeface="Arial"/>
              </a:rPr>
              <a:t>defence</a:t>
            </a:r>
            <a:r>
              <a:rPr lang="en-US" sz="2280" b="0" strike="noStrike" spc="-1" dirty="0">
                <a:latin typeface="Arial"/>
              </a:rPr>
              <a:t> on </a:t>
            </a:r>
            <a:r>
              <a:rPr lang="en-US" sz="2280" b="1" strike="noStrike" spc="-1" dirty="0">
                <a:latin typeface="Arial"/>
              </a:rPr>
              <a:t>Sept</a:t>
            </a:r>
            <a:r>
              <a:rPr lang="en-US" sz="2280" b="0" strike="noStrike" spc="-1" dirty="0">
                <a:latin typeface="Arial"/>
              </a:rPr>
              <a:t> 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24257</TotalTime>
  <Words>766</Words>
  <Application>Microsoft Macintosh PowerPoint</Application>
  <PresentationFormat>Custom</PresentationFormat>
  <Paragraphs>103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Key words / Query / Simulation of search / Feasibility check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 Blue</dc:title>
  <dc:subject/>
  <dc:creator>Nicolas Herbaut</dc:creator>
  <dc:description/>
  <cp:lastModifiedBy>Irina Rychkova</cp:lastModifiedBy>
  <cp:revision>8</cp:revision>
  <dcterms:created xsi:type="dcterms:W3CDTF">2021-01-27T11:47:27Z</dcterms:created>
  <dcterms:modified xsi:type="dcterms:W3CDTF">2022-11-14T16:28:26Z</dcterms:modified>
  <dc:language>en-US</dc:language>
</cp:coreProperties>
</file>