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70" r:id="rId6"/>
    <p:sldId id="260" r:id="rId7"/>
    <p:sldId id="261" r:id="rId8"/>
    <p:sldId id="263" r:id="rId9"/>
    <p:sldId id="267" r:id="rId10"/>
    <p:sldId id="264" r:id="rId11"/>
    <p:sldId id="268" r:id="rId12"/>
    <p:sldId id="265" r:id="rId13"/>
    <p:sldId id="269" r:id="rId14"/>
    <p:sldId id="266" r:id="rId15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940"/>
  </p:normalViewPr>
  <p:slideViewPr>
    <p:cSldViewPr snapToGrid="0" snapToObjects="1">
      <p:cViewPr varScale="1">
        <p:scale>
          <a:sx n="115" d="100"/>
          <a:sy n="115" d="100"/>
        </p:scale>
        <p:origin x="4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F8B43-3E2E-8440-A801-E8B1D59FB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73D5F-259B-5E43-BE58-F5FFA81DF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1E2DA-F223-2B4E-9A00-82E8004DC8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FB6C4-4B16-9643-8452-F67D126D6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B4710-9EE2-8744-9756-8BF5BE24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4393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B65E-478E-994D-9CAB-37B17B7B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38E9E-EC5A-6B4D-B5E0-3413171DA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204AF-2DC4-CA4F-B304-8D4C84879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ADA51-5879-EF4D-9BA0-3E0688DED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652E0-E1E5-7C4D-A1CD-82E9CC7C1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5426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8410-CE33-1F4A-8465-0C3A8317E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62DAC-1087-7649-9732-6431EC3DF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B7BA9-0D30-164F-947B-EB1752C641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E3E6F-50F4-E544-A0D8-1F0659AD8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B51F7-39AC-7541-910A-03BB10397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85972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D2844-1BE2-8C4D-A687-D7BF3E6B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A76BD-473E-094C-AD39-8C5A08460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0B0E7A-CD35-F64B-B877-0F5D94AEE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F7F48-D2A2-6444-8F35-DD321C97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068B6-BD39-754D-9E24-E07EB4518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D7FB4-D646-6142-921B-88C5007AD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0170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6C0DE-9A41-3A42-90DC-CFB832CCF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E3B3C-C46C-0C4B-ADEC-E7DE9DB1A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42AC3-7932-EA41-8F90-2E23124C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56755F-DC49-E44C-940F-121C2B2AD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BAF14-E6C7-834C-B63F-2420FEF04F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313F91-88C7-5948-A464-7DFE10CA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E3191E-7ADA-FF46-A1EB-1BEE6C5EC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0DE146-9C4E-BE4A-9CB9-C7E87E54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5017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78415-A853-9948-A837-9DB6B2DC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784A0-526E-6C40-9038-281A5330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C9B86B-D8C8-6A4A-8579-27E21C5F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FR" dirty="0"/>
              <a:t>Title of the thesis</a:t>
            </a:r>
          </a:p>
          <a:p>
            <a:r>
              <a:rPr lang="en-FR" dirty="0"/>
              <a:t>author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5F1FD-5F97-C84A-A7A0-FC89AAA2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8424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2C20EF-139F-7647-9449-F74B5CD0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E83B1-2A52-3140-937C-64062F94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01E1B-FF27-D74E-A420-334B31F9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99791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BED01-4FC2-7143-9CBF-97F4164A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CA55A-DCB2-A54C-9DF0-2C7CEDBC4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36962-DE83-DD45-9EA5-670E31559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414C3-02FC-3D4C-B274-3ED6342E08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4761D-46CD-5045-9A96-68DC7F162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59372-EED0-B447-8B11-86125943E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093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EA4E-303F-EF45-8C39-7A3B3E058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2B5D82-AE14-9341-B91E-AD9A7E059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AD8A6-32A3-A54D-BFBC-1EADAFD895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782CA6-2024-5C46-90A0-D5F6C6BB9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2CA7C-90E5-3F4A-8544-0015BE1D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A2B04-F6E8-744C-B2C5-B719D2B6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71133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66CD-1203-0249-A606-1A101589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FC9232-D860-E44B-BD0B-BAD57FA83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C4D18-27C0-E344-AA0B-41515BA2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0EBED-8709-DE42-8C2B-2D0F04881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DE020-27F8-CC4E-84BB-6B5A61AA6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8175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DDC29-AA10-C54B-B7A7-C567125AA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8A380-9411-1742-8BD2-BCAEAFB2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C06D2-98B2-8E45-9A3A-329AEDFFB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C3838-C5BA-EE41-8C37-9933F003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81359-405B-EB4D-9159-EFA8356B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4967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8B9E14-8231-A946-9AC8-D090A127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3D460-BD61-1B4E-9472-7E48ECA6B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01C4B-609D-6B44-AEA2-124BB6351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938930" y="6356350"/>
            <a:ext cx="1642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A1EA3-F246-6648-B9AC-8DE9D9520CE2}" type="datetimeFigureOut">
              <a:rPr lang="en-FR" smtClean="0"/>
              <a:t>17/03/2025</a:t>
            </a:fld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26C48-9CED-0C4A-BB6F-A5C0D8B71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7038E-E6DC-F642-B3ED-9143A871C177}" type="slidenum">
              <a:rPr lang="en-FR" smtClean="0"/>
              <a:t>‹#›</a:t>
            </a:fld>
            <a:endParaRPr lang="en-FR"/>
          </a:p>
        </p:txBody>
      </p:sp>
      <p:pic>
        <p:nvPicPr>
          <p:cNvPr id="7" name="Picture 6" descr="logo_coul_fr.jpg">
            <a:extLst>
              <a:ext uri="{FF2B5EF4-FFF2-40B4-BE49-F238E27FC236}">
                <a16:creationId xmlns:a16="http://schemas.microsoft.com/office/drawing/2014/main" id="{56E4C520-10F4-3448-A3F9-D0339725279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69" y="6176963"/>
            <a:ext cx="1287061" cy="5800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29FF5C-E8F4-8340-9787-6E7EE4972FB1}"/>
              </a:ext>
            </a:extLst>
          </p:cNvPr>
          <p:cNvSpPr txBox="1"/>
          <p:nvPr userDrawn="1"/>
        </p:nvSpPr>
        <p:spPr>
          <a:xfrm>
            <a:off x="4157240" y="6290599"/>
            <a:ext cx="3877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1200" i="1" dirty="0"/>
              <a:t>Title of the thesis</a:t>
            </a:r>
          </a:p>
          <a:p>
            <a:pPr algn="ctr"/>
            <a:r>
              <a:rPr lang="en-FR" sz="1200" i="1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10601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sma-statement.org/PRISMAStatement/FlowDiagram.asp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6883D-F248-3D41-8BBE-E3F96BFDD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R" dirty="0"/>
              <a:t>Tutoring Session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6861F-3997-4F4C-819B-10D84B3BD9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FR" dirty="0"/>
              <a:t>This Template summarizez the list of “must have” items for your presentation. </a:t>
            </a:r>
          </a:p>
          <a:p>
            <a:r>
              <a:rPr lang="en-FR" dirty="0"/>
              <a:t>(to adjust based on your selected methodology!)</a:t>
            </a:r>
          </a:p>
          <a:p>
            <a:r>
              <a:rPr lang="en-FR" dirty="0"/>
              <a:t>The color scheme / layout are to customize up to your taste </a:t>
            </a:r>
            <a:r>
              <a:rPr lang="en-FR" dirty="0">
                <a:sym typeface="Wingdings" pitchFamily="2" charset="2"/>
              </a:rPr>
              <a:t></a:t>
            </a:r>
          </a:p>
          <a:p>
            <a:r>
              <a:rPr lang="en-FR" b="1" u="sng" dirty="0">
                <a:sym typeface="Wingdings" pitchFamily="2" charset="2"/>
              </a:rPr>
              <a:t>Presentation durtion: 15 min.</a:t>
            </a:r>
            <a:endParaRPr lang="en-FR" b="1" u="sng" dirty="0"/>
          </a:p>
        </p:txBody>
      </p:sp>
    </p:spTree>
    <p:extLst>
      <p:ext uri="{BB962C8B-B14F-4D97-AF65-F5344CB8AC3E}">
        <p14:creationId xmlns:p14="http://schemas.microsoft.com/office/powerpoint/2010/main" val="21593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0CE98D-56D0-3C4D-B30D-8F7C3D63AB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FR" dirty="0"/>
              <a:t>Title of the Thesis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AE83E3F-7090-4341-9952-448E412F92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FR" dirty="0"/>
              <a:t>Author</a:t>
            </a:r>
          </a:p>
          <a:p>
            <a:r>
              <a:rPr lang="en-FR" dirty="0"/>
              <a:t>Supervisor</a:t>
            </a:r>
          </a:p>
          <a:p>
            <a:r>
              <a:rPr lang="en-FR" dirty="0"/>
              <a:t>Class/Year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905676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B0937-F5DF-EA4F-AC6C-53FB7C26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Reminder: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854A6-AD89-A643-BE9F-04E1A1A0C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Research domain (Context)</a:t>
            </a:r>
          </a:p>
          <a:p>
            <a:pPr marL="0" indent="0">
              <a:buNone/>
            </a:pPr>
            <a:endParaRPr lang="en-FR" dirty="0"/>
          </a:p>
          <a:p>
            <a:r>
              <a:rPr lang="en-FR" dirty="0"/>
              <a:t>Research problem: short statement</a:t>
            </a:r>
          </a:p>
          <a:p>
            <a:endParaRPr lang="en-FR" dirty="0"/>
          </a:p>
          <a:p>
            <a:r>
              <a:rPr lang="en-FR" dirty="0"/>
              <a:t>Selected Research Methodology: SLR/SMS/Case study/ Other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80011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3411-C142-E745-B7A1-D3A064BF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1049-F9D5-CC4C-AFDB-DD78C158D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b="1" dirty="0"/>
              <a:t>Give definitions  for all _specific_ terms used in your work</a:t>
            </a:r>
          </a:p>
          <a:p>
            <a:r>
              <a:rPr lang="en-FR" dirty="0">
                <a:highlight>
                  <a:srgbClr val="FFFF00"/>
                </a:highlight>
              </a:rPr>
              <a:t>Use references / citations for that!</a:t>
            </a:r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12245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DD4C-25EE-CF41-A1CB-D759C005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8AD1-7DD9-4E4F-B0AB-1DBEEBCB7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FR" dirty="0"/>
              <a:t>elated = same research method, same (or similar RQ)</a:t>
            </a:r>
          </a:p>
          <a:p>
            <a:endParaRPr lang="en-FR" dirty="0"/>
          </a:p>
          <a:p>
            <a:r>
              <a:rPr lang="en-FR" b="1" dirty="0"/>
              <a:t>Present a list of Related works</a:t>
            </a:r>
          </a:p>
          <a:p>
            <a:r>
              <a:rPr lang="en-FR" dirty="0">
                <a:highlight>
                  <a:srgbClr val="FFFF00"/>
                </a:highlight>
              </a:rPr>
              <a:t>Explain: what is the difference between these works and YOUR work?</a:t>
            </a:r>
          </a:p>
        </p:txBody>
      </p:sp>
    </p:spTree>
    <p:extLst>
      <p:ext uri="{BB962C8B-B14F-4D97-AF65-F5344CB8AC3E}">
        <p14:creationId xmlns:p14="http://schemas.microsoft.com/office/powerpoint/2010/main" val="287144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DBFEE-5558-E248-90B3-BB1905AB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Research Methodology , RQ and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A781C-9200-1848-BB4D-025A58607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964" y="1613496"/>
            <a:ext cx="10717192" cy="1866699"/>
          </a:xfrm>
        </p:spPr>
        <p:txBody>
          <a:bodyPr>
            <a:normAutofit fontScale="92500" lnSpcReduction="10000"/>
          </a:bodyPr>
          <a:lstStyle/>
          <a:p>
            <a:r>
              <a:rPr lang="en-FR" sz="3200" b="1" dirty="0"/>
              <a:t>Research methodology</a:t>
            </a:r>
          </a:p>
          <a:p>
            <a:r>
              <a:rPr lang="en-FR" sz="3200" b="1" dirty="0"/>
              <a:t>Research questions</a:t>
            </a:r>
          </a:p>
          <a:p>
            <a:r>
              <a:rPr lang="en-FR" sz="3200" b="1" dirty="0"/>
              <a:t>Research protocol</a:t>
            </a:r>
          </a:p>
          <a:p>
            <a:pPr marL="0" indent="0">
              <a:buNone/>
            </a:pPr>
            <a:r>
              <a:rPr lang="en-FR" sz="2000" dirty="0">
                <a:highlight>
                  <a:srgbClr val="FFFF00"/>
                </a:highlight>
              </a:rPr>
              <a:t>define the research protocol based on the selected research methodology: steps, goals, outcomes.</a:t>
            </a:r>
          </a:p>
          <a:p>
            <a:pPr marL="457200" lvl="1" indent="0">
              <a:buNone/>
            </a:pPr>
            <a:endParaRPr lang="en-FR" dirty="0"/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359328E8-8C3C-E849-A2CB-5B8AAF7546C3}"/>
              </a:ext>
            </a:extLst>
          </p:cNvPr>
          <p:cNvSpPr/>
          <p:nvPr/>
        </p:nvSpPr>
        <p:spPr>
          <a:xfrm>
            <a:off x="254648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4B867860-0C0B-4645-B8D7-DC846F064EC4}"/>
              </a:ext>
            </a:extLst>
          </p:cNvPr>
          <p:cNvSpPr/>
          <p:nvPr/>
        </p:nvSpPr>
        <p:spPr>
          <a:xfrm>
            <a:off x="1541367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E6FA6596-0D73-304F-B220-1F1AE1E87F22}"/>
              </a:ext>
            </a:extLst>
          </p:cNvPr>
          <p:cNvSpPr/>
          <p:nvPr/>
        </p:nvSpPr>
        <p:spPr>
          <a:xfrm>
            <a:off x="2837732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BE194187-06ED-E541-BCFC-B27CFCCA1EF9}"/>
              </a:ext>
            </a:extLst>
          </p:cNvPr>
          <p:cNvSpPr/>
          <p:nvPr/>
        </p:nvSpPr>
        <p:spPr>
          <a:xfrm>
            <a:off x="5106851" y="3710582"/>
            <a:ext cx="1562582" cy="6713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R" sz="1600" dirty="0">
                <a:solidFill>
                  <a:schemeClr val="bg1"/>
                </a:solidFill>
              </a:rPr>
              <a:t>Step 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4CADF-C82C-4242-B2D6-35C286E25832}"/>
              </a:ext>
            </a:extLst>
          </p:cNvPr>
          <p:cNvSpPr txBox="1"/>
          <p:nvPr/>
        </p:nvSpPr>
        <p:spPr>
          <a:xfrm>
            <a:off x="4545480" y="4046248"/>
            <a:ext cx="525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…</a:t>
            </a:r>
          </a:p>
        </p:txBody>
      </p:sp>
      <p:sp>
        <p:nvSpPr>
          <p:cNvPr id="10" name="Line Callout 1 (Border and Accent Bar) 9">
            <a:extLst>
              <a:ext uri="{FF2B5EF4-FFF2-40B4-BE49-F238E27FC236}">
                <a16:creationId xmlns:a16="http://schemas.microsoft.com/office/drawing/2014/main" id="{9744583B-DA48-5547-A4A6-4FE3A2EF4B67}"/>
              </a:ext>
            </a:extLst>
          </p:cNvPr>
          <p:cNvSpPr/>
          <p:nvPr/>
        </p:nvSpPr>
        <p:spPr>
          <a:xfrm>
            <a:off x="254648" y="5188221"/>
            <a:ext cx="1840375" cy="671333"/>
          </a:xfrm>
          <a:prstGeom prst="accentBorderCallout1">
            <a:avLst>
              <a:gd name="adj1" fmla="val 18750"/>
              <a:gd name="adj2" fmla="val -8333"/>
              <a:gd name="adj3" fmla="val -127891"/>
              <a:gd name="adj4" fmla="val 383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G</a:t>
            </a:r>
            <a:r>
              <a:rPr lang="en-FR" sz="1600" dirty="0">
                <a:solidFill>
                  <a:schemeClr val="bg1"/>
                </a:solidFill>
              </a:rPr>
              <a:t>oal of the step / outcome</a:t>
            </a:r>
          </a:p>
        </p:txBody>
      </p:sp>
      <p:pic>
        <p:nvPicPr>
          <p:cNvPr id="1026" name="Picture 2" descr="Systematic Literature Review (SLR) process. | Download Scientific Diagram">
            <a:extLst>
              <a:ext uri="{FF2B5EF4-FFF2-40B4-BE49-F238E27FC236}">
                <a16:creationId xmlns:a16="http://schemas.microsoft.com/office/drawing/2014/main" id="{B29A6594-A93B-0946-AAA8-1DAE4F57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15" y="5001638"/>
            <a:ext cx="3423316" cy="143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LR process used in our study | Download Scientific Diagram">
            <a:extLst>
              <a:ext uri="{FF2B5EF4-FFF2-40B4-BE49-F238E27FC236}">
                <a16:creationId xmlns:a16="http://schemas.microsoft.com/office/drawing/2014/main" id="{CCFE5EC2-F377-1B4B-99CE-B82AE2BAA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49" y="4322504"/>
            <a:ext cx="2017646" cy="220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LR process proposed by Kitchenham. Note that the figure's style is... |  Download Scientific Diagram">
            <a:extLst>
              <a:ext uri="{FF2B5EF4-FFF2-40B4-BE49-F238E27FC236}">
                <a16:creationId xmlns:a16="http://schemas.microsoft.com/office/drawing/2014/main" id="{DF232369-20F5-3040-B24B-1C38A3576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157" y="4363437"/>
            <a:ext cx="2607802" cy="23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B4ACA3-B56F-6A46-AC17-814D67598A93}"/>
              </a:ext>
            </a:extLst>
          </p:cNvPr>
          <p:cNvSpPr txBox="1"/>
          <p:nvPr/>
        </p:nvSpPr>
        <p:spPr>
          <a:xfrm>
            <a:off x="8228634" y="3598650"/>
            <a:ext cx="3171464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FR" i="1" dirty="0"/>
              <a:t>… some examples of how we can document a protocol..</a:t>
            </a:r>
          </a:p>
        </p:txBody>
      </p:sp>
    </p:spTree>
    <p:extLst>
      <p:ext uri="{BB962C8B-B14F-4D97-AF65-F5344CB8AC3E}">
        <p14:creationId xmlns:p14="http://schemas.microsoft.com/office/powerpoint/2010/main" val="311632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501B-7FB7-8049-9E82-EE1780CC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Research protocol: Implementation…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3FC7A-1842-DF4D-A812-84A5EAC95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FR" sz="2400" dirty="0">
                <a:highlight>
                  <a:srgbClr val="FFFF00"/>
                </a:highlight>
              </a:rPr>
              <a:t>In the next 2-3 slides, explain each protocol step from the previous slide </a:t>
            </a:r>
          </a:p>
          <a:p>
            <a:pPr>
              <a:buFontTx/>
              <a:buChar char="-"/>
            </a:pPr>
            <a:r>
              <a:rPr lang="en-FR" sz="2400" dirty="0">
                <a:highlight>
                  <a:srgbClr val="FFFF00"/>
                </a:highlight>
              </a:rPr>
              <a:t>Present the developed outcomes</a:t>
            </a:r>
          </a:p>
          <a:p>
            <a:pPr>
              <a:buFontTx/>
              <a:buChar char="-"/>
            </a:pPr>
            <a:r>
              <a:rPr lang="en-FR" sz="2400" dirty="0">
                <a:highlight>
                  <a:srgbClr val="FFFF00"/>
                </a:highlight>
              </a:rPr>
              <a:t>Define what is yet to be done</a:t>
            </a:r>
          </a:p>
          <a:p>
            <a:pPr marL="0" indent="0">
              <a:buNone/>
            </a:pPr>
            <a:endParaRPr lang="en-FR" sz="24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FR" sz="2400" dirty="0">
              <a:highlight>
                <a:srgbClr val="FFFF00"/>
              </a:highlight>
            </a:endParaRPr>
          </a:p>
          <a:p>
            <a:pPr marL="457200" lvl="1" indent="0">
              <a:buNone/>
            </a:pP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12288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BB6E-64A6-844A-9CA1-054438DF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Step: Data collection (for SMS/SLR)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9712E-90C8-BC4C-9523-C63998EFB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52" y="1460926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FR" sz="2000" dirty="0">
                <a:highlight>
                  <a:srgbClr val="FFFF00"/>
                </a:highlight>
              </a:rPr>
              <a:t>You can use PRISMA method to formalise / present the results of data collection: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Identification</a:t>
            </a:r>
            <a:r>
              <a:rPr lang="en-FR" sz="2000" dirty="0"/>
              <a:t> (Automated search (using Scopus, Google Scholar, other db..))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FR" sz="1800" dirty="0"/>
              <a:t>Definition of the Key Words and Query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Screening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FR" sz="1800" dirty="0"/>
              <a:t>Definition of Inclusion / Exclusion criteria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FR" sz="1800" dirty="0"/>
              <a:t>Screening  title/abstract / applying filtering criteria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Eligibility assessment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FR" sz="1800" dirty="0"/>
              <a:t>Readinf full text, applying filtering criteria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Snowballing/Injection of other sources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Quality assessment (optional)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800" dirty="0"/>
              <a:t>D</a:t>
            </a:r>
            <a:r>
              <a:rPr lang="en-FR" sz="1800" dirty="0"/>
              <a:t>efinition of quality criteria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800" dirty="0"/>
              <a:t>A</a:t>
            </a:r>
            <a:r>
              <a:rPr lang="en-FR" sz="1800" dirty="0"/>
              <a:t>pplying criteria</a:t>
            </a:r>
          </a:p>
          <a:p>
            <a:pPr marL="457200" indent="-457200">
              <a:buFont typeface="+mj-lt"/>
              <a:buAutoNum type="arabicPeriod"/>
            </a:pPr>
            <a:r>
              <a:rPr lang="en-FR" sz="2000" b="1" dirty="0"/>
              <a:t>Final selection</a:t>
            </a:r>
          </a:p>
          <a:p>
            <a:pPr lvl="1"/>
            <a:endParaRPr lang="en-FR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0A04E-3CF9-CC4F-B5A1-1746EA24EAFF}"/>
              </a:ext>
            </a:extLst>
          </p:cNvPr>
          <p:cNvSpPr txBox="1"/>
          <p:nvPr/>
        </p:nvSpPr>
        <p:spPr>
          <a:xfrm>
            <a:off x="438352" y="5670529"/>
            <a:ext cx="96937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hangingPunct="0">
              <a:tabLst>
                <a:tab pos="215900" algn="l"/>
              </a:tabLst>
            </a:pPr>
            <a:r>
              <a:rPr lang="fr-FR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Page, M.J., McKenzie, J.E., </a:t>
            </a:r>
            <a:r>
              <a:rPr lang="fr-FR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Bossuyt</a:t>
            </a:r>
            <a:r>
              <a:rPr lang="fr-FR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P.M. et al.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PRISMA 2020 statement: an updated guideline for reporting systematic reviews. Syst Rev 10, 89 (2021). </a:t>
            </a:r>
            <a:endParaRPr lang="en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PRISMA 2020 flow diagram for new systematic reviews which included ...">
            <a:extLst>
              <a:ext uri="{FF2B5EF4-FFF2-40B4-BE49-F238E27FC236}">
                <a16:creationId xmlns:a16="http://schemas.microsoft.com/office/drawing/2014/main" id="{9E37ACE4-BDAB-5042-8691-43F58B2B7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3122592"/>
            <a:ext cx="4298950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B9647B-5C33-DF44-B004-9EBF428CCEEF}"/>
              </a:ext>
            </a:extLst>
          </p:cNvPr>
          <p:cNvSpPr txBox="1"/>
          <p:nvPr/>
        </p:nvSpPr>
        <p:spPr>
          <a:xfrm>
            <a:off x="6495849" y="2248991"/>
            <a:ext cx="5416951" cy="73866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FR" sz="1400" dirty="0"/>
              <a:t>Example of PRISMA flow diagram</a:t>
            </a:r>
          </a:p>
          <a:p>
            <a:r>
              <a:rPr lang="en-GB" sz="1400" dirty="0"/>
              <a:t>Template is here: </a:t>
            </a:r>
            <a:r>
              <a:rPr lang="en-GB" sz="1400" dirty="0">
                <a:hlinkClick r:id="rId3"/>
              </a:rPr>
              <a:t>http://www.prisma-statement.org/PRISMAStatement/FlowDiagram.aspx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17262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920D-0BCD-4743-8D1E-AE4112662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Step: Data collection (for other methodologies)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77DA8-C477-6C4D-BCCF-D4C980E5D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FR" dirty="0"/>
              <a:t>For Experiment : Present the experimental settings</a:t>
            </a:r>
          </a:p>
          <a:p>
            <a:pPr lvl="1"/>
            <a:r>
              <a:rPr lang="en-GB" dirty="0"/>
              <a:t>W</a:t>
            </a:r>
            <a:r>
              <a:rPr lang="en-FR" dirty="0"/>
              <a:t>hat is the set up? (algorithms, metrics, input/ output, how implemented?)</a:t>
            </a:r>
          </a:p>
          <a:p>
            <a:pPr lvl="1"/>
            <a:r>
              <a:rPr lang="en-GB" dirty="0"/>
              <a:t>W</a:t>
            </a:r>
            <a:r>
              <a:rPr lang="en-FR" dirty="0"/>
              <a:t>hat is collected / calculated/observed?</a:t>
            </a:r>
          </a:p>
          <a:p>
            <a:r>
              <a:rPr lang="en-FR" dirty="0"/>
              <a:t>For Case studies : present the case, describe data sources and the way of collection</a:t>
            </a:r>
          </a:p>
          <a:p>
            <a:pPr lvl="1"/>
            <a:r>
              <a:rPr lang="en-FR" dirty="0"/>
              <a:t>People, documents</a:t>
            </a:r>
          </a:p>
          <a:p>
            <a:pPr lvl="1"/>
            <a:r>
              <a:rPr lang="en-FR" dirty="0"/>
              <a:t>Interviews others..</a:t>
            </a:r>
          </a:p>
          <a:p>
            <a:r>
              <a:rPr lang="en-FR" dirty="0"/>
              <a:t>For interviews: </a:t>
            </a:r>
          </a:p>
          <a:p>
            <a:pPr lvl="1"/>
            <a:r>
              <a:rPr lang="en-GB" dirty="0"/>
              <a:t>D</a:t>
            </a:r>
            <a:r>
              <a:rPr lang="en-FR" dirty="0"/>
              <a:t>escribe the sampe: how many people, why is it representative?</a:t>
            </a:r>
          </a:p>
          <a:p>
            <a:pPr lvl="1"/>
            <a:r>
              <a:rPr lang="en-FR" dirty="0"/>
              <a:t>Present the interview guide (questions)</a:t>
            </a:r>
          </a:p>
          <a:p>
            <a:pPr lvl="1"/>
            <a:r>
              <a:rPr lang="en-FR" dirty="0"/>
              <a:t>Explain how the answers will contribute to the RQ? (see data extraction form)</a:t>
            </a:r>
          </a:p>
          <a:p>
            <a:pPr marL="457200" lvl="1" indent="0">
              <a:buNone/>
            </a:pPr>
            <a:endParaRPr lang="en-FR" dirty="0"/>
          </a:p>
          <a:p>
            <a:pPr marL="457200" lvl="1" indent="0">
              <a:buNone/>
            </a:pPr>
            <a:r>
              <a:rPr lang="en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81910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FF71E-4723-CE4C-84BD-384974CE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Step: Data Analysis (For SMS/SLR)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9D43-BC62-7547-99A7-744A3575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Present your </a:t>
            </a:r>
            <a:r>
              <a:rPr lang="en-FR" b="1" dirty="0"/>
              <a:t>data extraction form </a:t>
            </a:r>
            <a:r>
              <a:rPr lang="en-FR" dirty="0"/>
              <a:t>(see Kitchenham)</a:t>
            </a:r>
          </a:p>
          <a:p>
            <a:r>
              <a:rPr lang="en-FR" dirty="0">
                <a:highlight>
                  <a:srgbClr val="FFFF00"/>
                </a:highlight>
              </a:rPr>
              <a:t>Explain, how the extracted data items are supporting you research 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59A35-5FF7-A249-9AE9-41B26EEEB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699" y="3118640"/>
            <a:ext cx="3274269" cy="1003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CD4E05-EBC1-0542-9C48-230900CA7F98}"/>
              </a:ext>
            </a:extLst>
          </p:cNvPr>
          <p:cNvSpPr txBox="1"/>
          <p:nvPr/>
        </p:nvSpPr>
        <p:spPr>
          <a:xfrm>
            <a:off x="925975" y="3727048"/>
            <a:ext cx="219919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S</a:t>
            </a:r>
            <a:r>
              <a:rPr lang="en-FR" dirty="0"/>
              <a:t>ome examples..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2D2632-64E6-0C49-BF74-135654406547}"/>
              </a:ext>
            </a:extLst>
          </p:cNvPr>
          <p:cNvSpPr txBox="1"/>
          <p:nvPr/>
        </p:nvSpPr>
        <p:spPr>
          <a:xfrm>
            <a:off x="335666" y="4352081"/>
            <a:ext cx="2789499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FR" dirty="0"/>
              <a:t>TIP: You need to check the form by extracting data from 3-5 articles: is it feasible? </a:t>
            </a:r>
            <a:r>
              <a:rPr lang="en-FR" dirty="0">
                <a:sym typeface="Wingdings" pitchFamily="2" charset="2"/>
              </a:rPr>
              <a:t> adjust if not..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68811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0042-43F4-1347-B46D-288E70C5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Step: Data Analysis (for all methodologies)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3959D-A466-604F-BC03-629A031BA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FR" dirty="0">
                <a:highlight>
                  <a:srgbClr val="FFFF00"/>
                </a:highlight>
              </a:rPr>
              <a:t>GOAL: To explain, how the extracted data items are supporting you research questions?</a:t>
            </a:r>
          </a:p>
          <a:p>
            <a:endParaRPr lang="en-FR" dirty="0">
              <a:highlight>
                <a:srgbClr val="FFFF00"/>
              </a:highlight>
            </a:endParaRPr>
          </a:p>
          <a:p>
            <a:r>
              <a:rPr lang="en-FR" dirty="0">
                <a:highlight>
                  <a:srgbClr val="FFFF00"/>
                </a:highlight>
              </a:rPr>
              <a:t>QUANTITATIVE RESEARCH: </a:t>
            </a:r>
          </a:p>
          <a:p>
            <a:pPr lvl="1"/>
            <a:r>
              <a:rPr lang="en-FR" dirty="0"/>
              <a:t>Use theoreticel model</a:t>
            </a:r>
          </a:p>
          <a:p>
            <a:pPr lvl="1"/>
            <a:r>
              <a:rPr lang="en-FR" dirty="0"/>
              <a:t>Formulate hypotheses</a:t>
            </a:r>
          </a:p>
          <a:p>
            <a:pPr lvl="1"/>
            <a:r>
              <a:rPr lang="en-FR" dirty="0"/>
              <a:t>Create your measurement model / Asses its validity</a:t>
            </a:r>
          </a:p>
          <a:p>
            <a:pPr lvl="1"/>
            <a:r>
              <a:rPr lang="en-FR" dirty="0"/>
              <a:t>Use SEM / PLS-SEM (.. other statistical tools..)  to empirically validate your hypotheses</a:t>
            </a:r>
          </a:p>
          <a:p>
            <a:pPr lvl="1"/>
            <a:r>
              <a:rPr lang="en-FR" dirty="0"/>
              <a:t>Use graphs, tables, plots, schemas to illustrate your findings</a:t>
            </a:r>
          </a:p>
          <a:p>
            <a:pPr marL="457200" lvl="1" indent="0">
              <a:buNone/>
            </a:pPr>
            <a:endParaRPr lang="en-FR" dirty="0"/>
          </a:p>
          <a:p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429246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2DCB9-E6F3-F145-9F28-B7CBB167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Results (if applicable at this time..)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57F25-2D95-3B47-AE9A-8814D655A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Present the initial results of the data collection /extraction / analysis</a:t>
            </a:r>
          </a:p>
          <a:p>
            <a:r>
              <a:rPr lang="en-GB" dirty="0">
                <a:highlight>
                  <a:srgbClr val="FFFF00"/>
                </a:highlight>
              </a:rPr>
              <a:t>TIP: For SMS/SLR, you can use U</a:t>
            </a:r>
            <a:r>
              <a:rPr lang="en-FR" dirty="0">
                <a:highlight>
                  <a:srgbClr val="FFFF00"/>
                </a:highlight>
              </a:rPr>
              <a:t>se excell sheet with the articles </a:t>
            </a:r>
          </a:p>
        </p:txBody>
      </p:sp>
    </p:spTree>
    <p:extLst>
      <p:ext uri="{BB962C8B-B14F-4D97-AF65-F5344CB8AC3E}">
        <p14:creationId xmlns:p14="http://schemas.microsoft.com/office/powerpoint/2010/main" val="646540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FFF6-0004-1B4E-843E-455A112C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Validation Strategy (if applicable at this time..)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0C1F1-116D-AA47-B8DC-7D3EA6812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Are your findings valid?</a:t>
            </a:r>
          </a:p>
          <a:p>
            <a:r>
              <a:rPr lang="en-FR" dirty="0"/>
              <a:t>How can you proove it?</a:t>
            </a:r>
          </a:p>
          <a:p>
            <a:r>
              <a:rPr lang="en-FR" dirty="0"/>
              <a:t>What can make them unvalid? (threats to validity)</a:t>
            </a:r>
          </a:p>
        </p:txBody>
      </p:sp>
    </p:spTree>
    <p:extLst>
      <p:ext uri="{BB962C8B-B14F-4D97-AF65-F5344CB8AC3E}">
        <p14:creationId xmlns:p14="http://schemas.microsoft.com/office/powerpoint/2010/main" val="15681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9FE7F-E618-8541-978C-F2CE50D5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dirty="0"/>
              <a:t>Plan of the Manuscript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1FE8E-AF7F-914F-B2C5-339E7E54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FR" dirty="0"/>
              <a:t>Present the detailed plan of the manuscript.</a:t>
            </a:r>
          </a:p>
        </p:txBody>
      </p:sp>
    </p:spTree>
    <p:extLst>
      <p:ext uri="{BB962C8B-B14F-4D97-AF65-F5344CB8AC3E}">
        <p14:creationId xmlns:p14="http://schemas.microsoft.com/office/powerpoint/2010/main" val="1919988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688</Words>
  <Application>Microsoft Macintosh PowerPoint</Application>
  <PresentationFormat>Widescreen</PresentationFormat>
  <Paragraphs>93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Tutoring Session 2</vt:lpstr>
      <vt:lpstr>Title of the Thesis</vt:lpstr>
      <vt:lpstr>Reminder:</vt:lpstr>
      <vt:lpstr>Background</vt:lpstr>
      <vt:lpstr>Related work</vt:lpstr>
      <vt:lpstr>Research Methodology , RQ and Protocol</vt:lpstr>
      <vt:lpstr>Research protocol: Implementation…</vt:lpstr>
      <vt:lpstr>Step: Data collection (for SMS/SLR)</vt:lpstr>
      <vt:lpstr>Step: Data collection (for other methodologies)</vt:lpstr>
      <vt:lpstr>Step: Data Analysis (For SMS/SLR)</vt:lpstr>
      <vt:lpstr>Step: Data Analysis (for all methodologies)</vt:lpstr>
      <vt:lpstr>Results (if applicable at this time..)</vt:lpstr>
      <vt:lpstr>Validation Strategy (if applicable at this time..)</vt:lpstr>
      <vt:lpstr>Plan of the Manuscript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Tutoring Session 2</dc:title>
  <dc:creator>Irina Rychkova</dc:creator>
  <cp:lastModifiedBy>Irina Rychkova</cp:lastModifiedBy>
  <cp:revision>6</cp:revision>
  <dcterms:created xsi:type="dcterms:W3CDTF">2023-03-31T11:39:57Z</dcterms:created>
  <dcterms:modified xsi:type="dcterms:W3CDTF">2025-03-17T14:56:26Z</dcterms:modified>
</cp:coreProperties>
</file>