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482" r:id="rId14"/>
    <p:sldId id="483" r:id="rId15"/>
    <p:sldId id="269" r:id="rId16"/>
    <p:sldId id="270" r:id="rId17"/>
    <p:sldId id="271" r:id="rId18"/>
    <p:sldId id="273" r:id="rId19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000"/>
  </p:normalViewPr>
  <p:slideViewPr>
    <p:cSldViewPr snapToGrid="0">
      <p:cViewPr varScale="1">
        <p:scale>
          <a:sx n="115" d="100"/>
          <a:sy n="115" d="100"/>
        </p:scale>
        <p:origin x="47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6DC2B8-0131-084A-B205-0BAEFABE24D9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6E3ABB-6015-F348-AEAF-7F3C3FF7024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26107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/>
              <a:t>C fa&amp;</a:t>
            </a:r>
          </a:p>
        </p:txBody>
      </p:sp>
    </p:spTree>
    <p:extLst>
      <p:ext uri="{BB962C8B-B14F-4D97-AF65-F5344CB8AC3E}">
        <p14:creationId xmlns:p14="http://schemas.microsoft.com/office/powerpoint/2010/main" val="2963642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1764632-4CD3-AA6D-9362-3A8249EAA1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87697E5-A8D4-17A5-30C5-F4098B03F3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910D8EC-E5D0-FE6F-E900-F5135EE81D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7AAFFDB-35E4-4EBC-C69F-F54FA3BD05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D2D19B1-9854-FF07-448D-AD5F789D30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164959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82563C5-DC93-3CFC-1305-C49DAEA84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3873C14-82BB-E938-66DD-AC9E02A09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FAE9B31-FCE5-0965-929D-4B91C727E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0B2FCA-AC1F-90AB-635A-F74C6E282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644608-A01B-0CA2-3963-A708B5E86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7882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1039813-76AC-6C08-FB42-2EFF558B5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616C27A-1B96-5D05-28A1-B2D9FF8307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07A166-2363-A7BA-49C6-1187456FD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3653F5D-EBCC-7BBC-33B1-FD2AE5F6E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DDF36AE-6456-09DD-8C99-6E6A2030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360162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FC3274-AAD6-D6E5-0A53-F6D3F19FE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574F92-C42A-4BB9-5741-0FD53E9D6D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5FD7644-768C-AB78-2B32-EB84BBE1A9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6C29ED6-2D34-3D5D-4CEC-8E55CBE81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21F0D50-EDBB-48D4-D3E3-38982B41F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6A8742D-6BB0-3BF7-6973-8D26FFB3B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618706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8F750C-EA9E-091D-C9BB-CD0680E40A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90CE26D-4404-665B-3790-6AE4AC711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C28CCA8-B9BB-1F14-21DF-38DC86C44C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110541E-179A-6FAD-A686-B641C0BF1CD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2598E0C-D9D7-9F84-3E92-2BAA29336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514A4C4-E2DA-35D1-24C0-6FCF805D07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D19B5E8-0763-E65A-94DD-DBB5AD77D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2ED2B9A-CD33-80F3-882C-F989C9E4BB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461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A5ECC5-168B-F6AE-7D43-F08F2DE6C1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F4793FB-3E5B-6EBE-39CF-ECFAF2B9E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FEA80A7-4EFA-F443-9487-278CE4205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F22E6FD-D876-DC4E-FAA7-0C0F5B7F2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9261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96DF1D5-ACE3-7615-53E5-E1F5C8A64D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6339086-650C-91A9-A2C6-788C8FFFD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1FBBF85-F8E1-A287-2374-527D73EDD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81618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86AB0EE-D5E8-CDC2-3760-0827870A63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E8F1FDF-DCC6-05A9-83EF-D2CB49F0FC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D036AB31-FF3D-D840-67F4-6115DA1B75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B3DEA84D-E16F-CC70-1B38-49EB5D57F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454411D-78E2-D8D0-7256-4D16DA3F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DDF9D0C-A465-5DCE-5396-E15F81760D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5454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BBCAA4-063C-FB9E-29E2-C35239629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26BB70EB-8628-F129-D423-8E76827BBD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492BEF4-16F2-D832-9E83-94278F8F4C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AE26F3A-4A41-F54A-5155-05B58FD034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6E301EA-BDD3-D874-1168-ACE06D8765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F715C5-6397-A6C1-FCBD-414ABA0EF4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347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9756517-FCD0-C98D-83F7-4D505A656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905D88-CD8A-D52E-51F5-22A954BEC8A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5EE154A-B052-D49C-C3F1-09F81B781D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D8C3626-D410-51AC-51B3-BE461A64D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02A971B-0675-C5AE-510E-C68D934AA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550999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B17390E7-E422-DD3A-DC5D-02966BA62A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8140529-D4D2-D890-C4EF-9A553C86FA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3346368-D7E4-42B4-89ED-4BC99B7DA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356511-C64A-EB32-92ED-203C14185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C7946EAF-5DA9-8FB2-AFB3-205AD19E8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07314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re et sous-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exte du titre"/>
          <p:cNvSpPr txBox="1">
            <a:spLocks noGrp="1"/>
          </p:cNvSpPr>
          <p:nvPr>
            <p:ph type="title"/>
          </p:nvPr>
        </p:nvSpPr>
        <p:spPr>
          <a:xfrm>
            <a:off x="1190625" y="1151930"/>
            <a:ext cx="9810750" cy="2321719"/>
          </a:xfrm>
          <a:prstGeom prst="rect">
            <a:avLst/>
          </a:prstGeom>
        </p:spPr>
        <p:txBody>
          <a:bodyPr anchor="b"/>
          <a:lstStyle>
            <a:lvl1pPr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r>
              <a:t>Texte du titre</a:t>
            </a:r>
          </a:p>
        </p:txBody>
      </p:sp>
      <p:sp>
        <p:nvSpPr>
          <p:cNvPr id="118" name="Texte niveau 1…"/>
          <p:cNvSpPr txBox="1">
            <a:spLocks noGrp="1"/>
          </p:cNvSpPr>
          <p:nvPr>
            <p:ph type="body" sz="quarter" idx="1"/>
          </p:nvPr>
        </p:nvSpPr>
        <p:spPr>
          <a:xfrm>
            <a:off x="1190625" y="3536156"/>
            <a:ext cx="9810750" cy="794742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1pPr>
            <a:lvl2pPr marL="0" indent="160729" algn="ctr">
              <a:spcBef>
                <a:spcPts val="0"/>
              </a:spcBef>
              <a:buSzTx/>
              <a:buNone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2pPr>
            <a:lvl3pPr marL="0" indent="321457" algn="ctr">
              <a:spcBef>
                <a:spcPts val="0"/>
              </a:spcBef>
              <a:buSzTx/>
              <a:buNone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3pPr>
            <a:lvl4pPr marL="0" indent="482186" algn="ctr">
              <a:spcBef>
                <a:spcPts val="0"/>
              </a:spcBef>
              <a:buSzTx/>
              <a:buNone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4pPr>
            <a:lvl5pPr marL="0" indent="642915" algn="ctr">
              <a:spcBef>
                <a:spcPts val="0"/>
              </a:spcBef>
              <a:buSzTx/>
              <a:buNone/>
              <a:defRPr>
                <a:latin typeface="Helvetica Light"/>
                <a:ea typeface="Helvetica Light"/>
                <a:cs typeface="Helvetica Light"/>
                <a:sym typeface="Helvetica Light"/>
              </a:defRPr>
            </a:lvl5pPr>
          </a:lstStyle>
          <a:p>
            <a:r>
              <a:t>Texte niveau 1</a:t>
            </a:r>
          </a:p>
          <a:p>
            <a:pPr lvl="1"/>
            <a:r>
              <a:t>Texte niveau 2</a:t>
            </a:r>
          </a:p>
          <a:p>
            <a:pPr lvl="2"/>
            <a:r>
              <a:t>Texte niveau 3</a:t>
            </a:r>
          </a:p>
          <a:p>
            <a:pPr lvl="3"/>
            <a:r>
              <a:t>Texte niveau 4</a:t>
            </a:r>
          </a:p>
          <a:p>
            <a:pPr lvl="4"/>
            <a:r>
              <a:t>Texte niveau 5</a:t>
            </a:r>
          </a:p>
        </p:txBody>
      </p:sp>
      <p:sp>
        <p:nvSpPr>
          <p:cNvPr id="119" name="Numéro de diapositive"/>
          <p:cNvSpPr txBox="1">
            <a:spLocks noGrp="1"/>
          </p:cNvSpPr>
          <p:nvPr>
            <p:ph type="sldNum" sz="quarter" idx="2"/>
          </p:nvPr>
        </p:nvSpPr>
        <p:spPr>
          <a:xfrm>
            <a:off x="5917310" y="6505277"/>
            <a:ext cx="345473" cy="267891"/>
          </a:xfrm>
          <a:prstGeom prst="rect">
            <a:avLst/>
          </a:prstGeom>
        </p:spPr>
        <p:txBody>
          <a:bodyPr/>
          <a:lstStyle>
            <a:lvl1pPr>
              <a:defRPr sz="1266">
                <a:latin typeface="Helvetica Light"/>
                <a:ea typeface="Helvetica Light"/>
                <a:cs typeface="Helvetica Light"/>
                <a:sym typeface="Helvetica Light"/>
              </a:defRPr>
            </a:lvl1pPr>
          </a:lstStyle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44654560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Vie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uméro de diapositive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‹N°›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232223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58A2A63-B912-5567-DE4E-AF7526631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ACE590C-1DFF-106F-BEF8-0851FCA614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FA27717-B379-4B3C-E76D-8095B9F674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39A7B3-D5B6-7345-A6F0-6F5C1A33DA2B}" type="datetimeFigureOut">
              <a:rPr lang="fr-FR" smtClean="0"/>
              <a:t>29/09/2025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F7A7EB3-75E6-EC5B-D799-ACE9071516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6432CF1-F327-B7F2-EE7F-67829151F1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3FEEF-4B57-F944-A0CB-0E53FFC3074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751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Université Paris 1 - Écoles des Arts de la Sorbonne…"/>
          <p:cNvSpPr txBox="1"/>
          <p:nvPr/>
        </p:nvSpPr>
        <p:spPr>
          <a:xfrm>
            <a:off x="1373469" y="660806"/>
            <a:ext cx="9445063" cy="5536388"/>
          </a:xfrm>
          <a:prstGeom prst="rect">
            <a:avLst/>
          </a:prstGeom>
          <a:solidFill>
            <a:srgbClr val="FFDF9C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>
              <a:defRPr sz="2200">
                <a:latin typeface="Cochin"/>
                <a:ea typeface="Cochin"/>
                <a:cs typeface="Cochin"/>
                <a:sym typeface="Cochin"/>
              </a:defRPr>
            </a:pPr>
            <a:endParaRPr sz="1547" dirty="0"/>
          </a:p>
          <a:p>
            <a:pPr>
              <a:defRPr>
                <a:latin typeface="Cochin"/>
                <a:ea typeface="Cochin"/>
                <a:cs typeface="Cochin"/>
                <a:sym typeface="Cochin"/>
              </a:defRPr>
            </a:pPr>
            <a:endParaRPr sz="1266" dirty="0"/>
          </a:p>
          <a:p>
            <a:pPr>
              <a:defRPr>
                <a:latin typeface="Cochin"/>
                <a:ea typeface="Cochin"/>
                <a:cs typeface="Cochin"/>
                <a:sym typeface="Cochin"/>
              </a:defRPr>
            </a:pPr>
            <a:endParaRPr sz="1266" dirty="0"/>
          </a:p>
          <a:p>
            <a:pPr>
              <a:defRPr sz="2000">
                <a:latin typeface="Cochin"/>
                <a:ea typeface="Cochin"/>
                <a:cs typeface="Cochin"/>
                <a:sym typeface="Cochin"/>
              </a:defRPr>
            </a:pPr>
            <a:endParaRPr sz="1406" dirty="0"/>
          </a:p>
          <a:p>
            <a:pPr>
              <a:defRPr sz="2000">
                <a:latin typeface="Cochin"/>
                <a:ea typeface="Cochin"/>
                <a:cs typeface="Cochin"/>
                <a:sym typeface="Cochin"/>
              </a:defRPr>
            </a:pPr>
            <a:r>
              <a:rPr sz="1406" dirty="0"/>
              <a:t>Université Paris 1 - Écoles des Arts de la Sorbonne </a:t>
            </a:r>
          </a:p>
          <a:p>
            <a:pPr>
              <a:defRPr sz="2000">
                <a:latin typeface="Cochin"/>
                <a:ea typeface="Cochin"/>
                <a:cs typeface="Cochin"/>
                <a:sym typeface="Cochin"/>
              </a:defRPr>
            </a:pPr>
            <a:r>
              <a:rPr sz="1406" dirty="0" err="1"/>
              <a:t>Année</a:t>
            </a:r>
            <a:r>
              <a:rPr sz="1406" dirty="0"/>
              <a:t> </a:t>
            </a:r>
            <a:r>
              <a:rPr sz="1406" dirty="0" err="1"/>
              <a:t>universitaire</a:t>
            </a:r>
            <a:r>
              <a:rPr sz="1406" dirty="0"/>
              <a:t> 202</a:t>
            </a:r>
            <a:r>
              <a:rPr lang="fr-FR" sz="1406" dirty="0"/>
              <a:t>5</a:t>
            </a:r>
            <a:r>
              <a:rPr sz="1406" dirty="0"/>
              <a:t>-202</a:t>
            </a:r>
            <a:r>
              <a:rPr lang="fr-FR" sz="1406" dirty="0"/>
              <a:t>6</a:t>
            </a:r>
            <a:endParaRPr sz="1406" dirty="0"/>
          </a:p>
          <a:p>
            <a:pPr>
              <a:defRPr sz="2200">
                <a:latin typeface="Cochin"/>
                <a:ea typeface="Cochin"/>
                <a:cs typeface="Cochin"/>
                <a:sym typeface="Cochin"/>
              </a:defRPr>
            </a:pPr>
            <a:endParaRPr sz="2531" dirty="0"/>
          </a:p>
          <a:p>
            <a:pPr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rPr sz="1266" dirty="0"/>
              <a:t>LICENCE 1 </a:t>
            </a:r>
          </a:p>
          <a:p>
            <a:pPr>
              <a:defRPr sz="2000">
                <a:latin typeface="Cochin"/>
                <a:ea typeface="Cochin"/>
                <a:cs typeface="Cochin"/>
                <a:sym typeface="Cochin"/>
              </a:defRPr>
            </a:pPr>
            <a:r>
              <a:rPr sz="1406" dirty="0"/>
              <a:t>Arts </a:t>
            </a:r>
            <a:r>
              <a:rPr sz="1406" dirty="0" err="1"/>
              <a:t>plastiques</a:t>
            </a:r>
            <a:r>
              <a:rPr sz="1406" dirty="0"/>
              <a:t> &amp; </a:t>
            </a:r>
            <a:r>
              <a:rPr sz="1406" dirty="0" err="1"/>
              <a:t>Cinéma</a:t>
            </a:r>
            <a:endParaRPr sz="1406" dirty="0"/>
          </a:p>
          <a:p>
            <a:pPr>
              <a:defRPr sz="2200">
                <a:latin typeface="Cochin"/>
                <a:ea typeface="Cochin"/>
                <a:cs typeface="Cochin"/>
                <a:sym typeface="Cochin"/>
              </a:defRPr>
            </a:pPr>
            <a:endParaRPr sz="2531" dirty="0"/>
          </a:p>
          <a:p>
            <a:pPr>
              <a:defRPr>
                <a:latin typeface="Cochin"/>
                <a:ea typeface="Cochin"/>
                <a:cs typeface="Cochin"/>
                <a:sym typeface="Cochin"/>
              </a:defRPr>
            </a:pPr>
            <a:r>
              <a:rPr sz="1266" dirty="0"/>
              <a:t>PHILOSOPHIE DE L’ART - S1 - CM</a:t>
            </a:r>
          </a:p>
          <a:p>
            <a:pPr>
              <a:defRPr sz="4000">
                <a:latin typeface="Cochin"/>
                <a:ea typeface="Cochin"/>
                <a:cs typeface="Cochin"/>
                <a:sym typeface="Cochin"/>
              </a:defRPr>
            </a:pPr>
            <a:r>
              <a:rPr sz="2812" dirty="0"/>
              <a:t> </a:t>
            </a:r>
            <a:r>
              <a:rPr lang="fr-FR" sz="2812" dirty="0"/>
              <a:t>L’image</a:t>
            </a:r>
            <a:endParaRPr sz="2812" dirty="0"/>
          </a:p>
          <a:p>
            <a:pPr>
              <a:defRPr sz="2200">
                <a:latin typeface="Cochin"/>
                <a:ea typeface="Cochin"/>
                <a:cs typeface="Cochin"/>
                <a:sym typeface="Cochin"/>
              </a:defRPr>
            </a:pPr>
            <a:endParaRPr sz="1547" dirty="0"/>
          </a:p>
          <a:p>
            <a:pPr>
              <a:defRPr sz="2200">
                <a:latin typeface="Cochin"/>
                <a:ea typeface="Cochin"/>
                <a:cs typeface="Cochin"/>
                <a:sym typeface="Cochin"/>
              </a:defRPr>
            </a:pPr>
            <a:endParaRPr sz="1547" dirty="0"/>
          </a:p>
          <a:p>
            <a:pPr>
              <a:defRPr sz="2500" u="sng">
                <a:latin typeface="Cochin"/>
                <a:ea typeface="Cochin"/>
                <a:cs typeface="Cochin"/>
                <a:sym typeface="Cochin"/>
              </a:defRPr>
            </a:pPr>
            <a:endParaRPr sz="1758" dirty="0"/>
          </a:p>
          <a:p>
            <a:pPr>
              <a:defRPr sz="2500" u="sng">
                <a:latin typeface="Cochin"/>
                <a:ea typeface="Cochin"/>
                <a:cs typeface="Cochin"/>
                <a:sym typeface="Cochin"/>
              </a:defRPr>
            </a:pPr>
            <a:endParaRPr sz="1758" dirty="0"/>
          </a:p>
          <a:p>
            <a:pPr>
              <a:defRPr sz="2800">
                <a:latin typeface="Cochin"/>
                <a:ea typeface="Cochin"/>
                <a:cs typeface="Cochin"/>
                <a:sym typeface="Cochin"/>
              </a:defRPr>
            </a:pPr>
            <a:endParaRPr sz="1969" dirty="0"/>
          </a:p>
          <a:p>
            <a:pPr>
              <a:defRPr sz="2800">
                <a:latin typeface="Cochin"/>
                <a:ea typeface="Cochin"/>
                <a:cs typeface="Cochin"/>
                <a:sym typeface="Cochin"/>
              </a:defRPr>
            </a:pPr>
            <a:endParaRPr sz="1969" dirty="0"/>
          </a:p>
          <a:p>
            <a:pPr>
              <a:defRPr sz="2500">
                <a:latin typeface="Cochin"/>
                <a:ea typeface="Cochin"/>
                <a:cs typeface="Cochin"/>
                <a:sym typeface="Cochin"/>
              </a:defRPr>
            </a:pPr>
            <a:r>
              <a:rPr lang="fr-FR" sz="1758" dirty="0"/>
              <a:t>Chiara PALERMO</a:t>
            </a:r>
            <a:endParaRPr sz="1758" dirty="0"/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 dirty="0"/>
          </a:p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Les modalités de l’enseignement…"/>
          <p:cNvSpPr txBox="1"/>
          <p:nvPr/>
        </p:nvSpPr>
        <p:spPr>
          <a:xfrm>
            <a:off x="2158743" y="300394"/>
            <a:ext cx="8089265" cy="40115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defTabSz="321457"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/>
              <a:t>Les </a:t>
            </a:r>
            <a:r>
              <a:rPr sz="1969" dirty="0" err="1"/>
              <a:t>modalités</a:t>
            </a:r>
            <a:r>
              <a:rPr sz="1969" dirty="0"/>
              <a:t> de </a:t>
            </a:r>
            <a:r>
              <a:rPr sz="1969" dirty="0" err="1"/>
              <a:t>l’enseignement</a:t>
            </a:r>
            <a:endParaRPr sz="1969" dirty="0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 dirty="0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/>
              <a:t>L’EP de </a:t>
            </a:r>
            <a:r>
              <a:rPr sz="1969" dirty="0" err="1"/>
              <a:t>philosophie</a:t>
            </a:r>
            <a:r>
              <a:rPr sz="1969" dirty="0"/>
              <a:t> de </a:t>
            </a:r>
            <a:r>
              <a:rPr sz="1969" dirty="0" err="1"/>
              <a:t>l’art</a:t>
            </a:r>
            <a:r>
              <a:rPr sz="1969" dirty="0"/>
              <a:t> se compose de deux </a:t>
            </a:r>
            <a:r>
              <a:rPr sz="1969" dirty="0" err="1"/>
              <a:t>cours</a:t>
            </a:r>
            <a:r>
              <a:rPr sz="1969" dirty="0"/>
              <a:t> :</a:t>
            </a:r>
          </a:p>
          <a:p>
            <a:pPr indent="160728" algn="just" defTabSz="321457">
              <a:buSzPct val="145000"/>
              <a:buFont typeface="Times New Roman"/>
              <a:buChar char="-"/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/>
              <a:t>1 CM (</a:t>
            </a:r>
            <a:r>
              <a:rPr sz="1969" dirty="0" err="1"/>
              <a:t>cours</a:t>
            </a:r>
            <a:r>
              <a:rPr sz="1969" dirty="0"/>
              <a:t> magistral) ;</a:t>
            </a:r>
          </a:p>
          <a:p>
            <a:pPr indent="160728" algn="just" defTabSz="321457">
              <a:buSzPct val="145000"/>
              <a:buFont typeface="Times New Roman"/>
              <a:buChar char="-"/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/>
              <a:t>1 TD (travaux </a:t>
            </a:r>
            <a:r>
              <a:rPr sz="1969" dirty="0" err="1"/>
              <a:t>dirigés</a:t>
            </a:r>
            <a:r>
              <a:rPr sz="1969" dirty="0"/>
              <a:t>).</a:t>
            </a:r>
          </a:p>
          <a:p>
            <a:pPr indent="160728" algn="just" defTabSz="321457">
              <a:buSzPct val="145000"/>
              <a:buFont typeface="Times New Roman"/>
              <a:buChar char="-"/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 dirty="0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/>
              <a:t>Le CM </a:t>
            </a:r>
            <a:r>
              <a:rPr sz="1969" dirty="0" err="1"/>
              <a:t>en</a:t>
            </a:r>
            <a:r>
              <a:rPr sz="1969" dirty="0"/>
              <a:t> </a:t>
            </a:r>
            <a:r>
              <a:rPr sz="1969" dirty="0" err="1"/>
              <a:t>amphi</a:t>
            </a:r>
            <a:r>
              <a:rPr sz="1969" dirty="0"/>
              <a:t> a pour </a:t>
            </a:r>
            <a:r>
              <a:rPr sz="1969" dirty="0" err="1"/>
              <a:t>objectif</a:t>
            </a:r>
            <a:r>
              <a:rPr sz="1969" dirty="0"/>
              <a:t> de </a:t>
            </a:r>
            <a:r>
              <a:rPr sz="1969" dirty="0" err="1"/>
              <a:t>transmettre</a:t>
            </a:r>
            <a:r>
              <a:rPr sz="1969" dirty="0"/>
              <a:t> les </a:t>
            </a:r>
            <a:r>
              <a:rPr sz="1969" dirty="0" err="1"/>
              <a:t>connaissances</a:t>
            </a:r>
            <a:r>
              <a:rPr sz="1969" dirty="0"/>
              <a:t>, </a:t>
            </a:r>
            <a:r>
              <a:rPr sz="1969" dirty="0" err="1"/>
              <a:t>historiques</a:t>
            </a:r>
            <a:r>
              <a:rPr sz="1969" dirty="0"/>
              <a:t> et </a:t>
            </a:r>
            <a:r>
              <a:rPr sz="1969" dirty="0" err="1"/>
              <a:t>conceptuelles</a:t>
            </a:r>
            <a:r>
              <a:rPr sz="1969" dirty="0"/>
              <a:t>, et de </a:t>
            </a:r>
            <a:r>
              <a:rPr sz="1969" dirty="0" err="1"/>
              <a:t>construire</a:t>
            </a:r>
            <a:r>
              <a:rPr sz="1969" dirty="0"/>
              <a:t> un champ de </a:t>
            </a:r>
            <a:r>
              <a:rPr sz="1969" dirty="0" err="1"/>
              <a:t>réflexions</a:t>
            </a:r>
            <a:r>
              <a:rPr sz="1969" dirty="0"/>
              <a:t> et de </a:t>
            </a:r>
            <a:r>
              <a:rPr sz="1969" dirty="0" err="1"/>
              <a:t>références</a:t>
            </a:r>
            <a:r>
              <a:rPr sz="1969" dirty="0"/>
              <a:t> </a:t>
            </a:r>
            <a:r>
              <a:rPr sz="1969" dirty="0" err="1"/>
              <a:t>liées</a:t>
            </a:r>
            <a:r>
              <a:rPr sz="1969" dirty="0"/>
              <a:t> aux notions du </a:t>
            </a:r>
            <a:r>
              <a:rPr sz="1969" dirty="0" err="1"/>
              <a:t>programme</a:t>
            </a:r>
            <a:r>
              <a:rPr sz="1969" dirty="0"/>
              <a:t>.</a:t>
            </a:r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 dirty="0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/>
              <a:t>Le TD </a:t>
            </a:r>
            <a:r>
              <a:rPr sz="1969" dirty="0" err="1"/>
              <a:t>en</a:t>
            </a:r>
            <a:r>
              <a:rPr sz="1969" dirty="0"/>
              <a:t> </a:t>
            </a:r>
            <a:r>
              <a:rPr sz="1969" dirty="0" err="1"/>
              <a:t>groupe</a:t>
            </a:r>
            <a:r>
              <a:rPr sz="1969" dirty="0"/>
              <a:t> a pour </a:t>
            </a:r>
            <a:r>
              <a:rPr sz="1969" dirty="0" err="1"/>
              <a:t>objet</a:t>
            </a:r>
            <a:r>
              <a:rPr sz="1969" dirty="0"/>
              <a:t> </a:t>
            </a:r>
            <a:r>
              <a:rPr sz="1969" dirty="0" err="1"/>
              <a:t>l’étude</a:t>
            </a:r>
            <a:r>
              <a:rPr sz="1969" dirty="0"/>
              <a:t> de </a:t>
            </a:r>
            <a:r>
              <a:rPr sz="1969" dirty="0" err="1"/>
              <a:t>textes</a:t>
            </a:r>
            <a:r>
              <a:rPr sz="1969" dirty="0"/>
              <a:t>, </a:t>
            </a:r>
            <a:r>
              <a:rPr sz="1969" dirty="0" err="1"/>
              <a:t>l’accompagnement</a:t>
            </a:r>
            <a:r>
              <a:rPr sz="1969" dirty="0"/>
              <a:t> </a:t>
            </a:r>
            <a:r>
              <a:rPr sz="1969" dirty="0" err="1"/>
              <a:t>méthodologique</a:t>
            </a:r>
            <a:r>
              <a:rPr sz="1969" dirty="0"/>
              <a:t>, </a:t>
            </a:r>
            <a:r>
              <a:rPr sz="1969" dirty="0" err="1"/>
              <a:t>l’aide</a:t>
            </a:r>
            <a:r>
              <a:rPr sz="1969" dirty="0"/>
              <a:t> </a:t>
            </a:r>
            <a:r>
              <a:rPr sz="1969" dirty="0" err="1"/>
              <a:t>à</a:t>
            </a:r>
            <a:r>
              <a:rPr sz="1969" dirty="0"/>
              <a:t> </a:t>
            </a:r>
            <a:r>
              <a:rPr sz="1969" dirty="0" err="1"/>
              <a:t>l’appropriation</a:t>
            </a:r>
            <a:r>
              <a:rPr sz="1969" dirty="0"/>
              <a:t> des </a:t>
            </a:r>
            <a:r>
              <a:rPr sz="1969" dirty="0" err="1"/>
              <a:t>connaissances</a:t>
            </a:r>
            <a:r>
              <a:rPr sz="1969" dirty="0"/>
              <a:t> et des </a:t>
            </a:r>
            <a:r>
              <a:rPr sz="1969" dirty="0" err="1"/>
              <a:t>enjeux</a:t>
            </a:r>
            <a:r>
              <a:rPr sz="1969" dirty="0"/>
              <a:t> </a:t>
            </a:r>
            <a:r>
              <a:rPr sz="1969" dirty="0" err="1"/>
              <a:t>théoriques</a:t>
            </a:r>
            <a:r>
              <a:rPr sz="1969" dirty="0"/>
              <a:t> et </a:t>
            </a:r>
            <a:r>
              <a:rPr sz="1969" dirty="0" err="1"/>
              <a:t>artistiques</a:t>
            </a:r>
            <a:r>
              <a:rPr sz="1969" dirty="0"/>
              <a:t> d</a:t>
            </a:r>
            <a:r>
              <a:rPr lang="fr-FR" sz="1969" dirty="0"/>
              <a:t>’un</a:t>
            </a:r>
            <a:r>
              <a:rPr sz="1969" dirty="0"/>
              <a:t> </a:t>
            </a:r>
            <a:r>
              <a:rPr sz="1969" dirty="0" err="1"/>
              <a:t>programme</a:t>
            </a:r>
            <a:r>
              <a:rPr lang="fr-FR" sz="1969" dirty="0"/>
              <a:t> </a:t>
            </a:r>
            <a:r>
              <a:rPr lang="fr-FR" sz="1969" dirty="0" err="1"/>
              <a:t>complementaire</a:t>
            </a:r>
            <a:r>
              <a:rPr sz="1969" dirty="0"/>
              <a:t>.</a:t>
            </a:r>
          </a:p>
        </p:txBody>
      </p:sp>
      <p:sp>
        <p:nvSpPr>
          <p:cNvPr id="174" name="Objectifs d’apprentissage…"/>
          <p:cNvSpPr txBox="1"/>
          <p:nvPr/>
        </p:nvSpPr>
        <p:spPr>
          <a:xfrm>
            <a:off x="2183840" y="4692831"/>
            <a:ext cx="8039072" cy="2193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defTabSz="321457"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 err="1"/>
              <a:t>Objectifs</a:t>
            </a:r>
            <a:r>
              <a:rPr sz="1969" dirty="0"/>
              <a:t> </a:t>
            </a:r>
            <a:r>
              <a:rPr sz="1969" dirty="0" err="1"/>
              <a:t>d’apprentissage</a:t>
            </a:r>
            <a:endParaRPr sz="1969" dirty="0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 dirty="0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/>
              <a:t>Au </a:t>
            </a:r>
            <a:r>
              <a:rPr sz="1969" dirty="0" err="1"/>
              <a:t>terme</a:t>
            </a:r>
            <a:r>
              <a:rPr sz="1969" dirty="0"/>
              <a:t> de </a:t>
            </a:r>
            <a:r>
              <a:rPr sz="1969" dirty="0" err="1"/>
              <a:t>ce</a:t>
            </a:r>
            <a:r>
              <a:rPr sz="1969" dirty="0"/>
              <a:t> </a:t>
            </a:r>
            <a:r>
              <a:rPr sz="1969" dirty="0" err="1"/>
              <a:t>cheminement</a:t>
            </a:r>
            <a:r>
              <a:rPr sz="1969" dirty="0"/>
              <a:t>, </a:t>
            </a:r>
            <a:r>
              <a:rPr sz="1969" dirty="0" err="1"/>
              <a:t>l’étudiant</a:t>
            </a:r>
            <a:r>
              <a:rPr sz="1969" dirty="0"/>
              <a:t> </a:t>
            </a:r>
            <a:r>
              <a:rPr sz="1969" dirty="0" err="1"/>
              <a:t>pourra</a:t>
            </a:r>
            <a:r>
              <a:rPr sz="1969" dirty="0"/>
              <a:t> </a:t>
            </a:r>
            <a:r>
              <a:rPr sz="1969" dirty="0" err="1"/>
              <a:t>conduire</a:t>
            </a:r>
            <a:r>
              <a:rPr sz="1969" dirty="0"/>
              <a:t> </a:t>
            </a:r>
            <a:r>
              <a:rPr sz="1969" dirty="0" err="1"/>
              <a:t>une</a:t>
            </a:r>
            <a:r>
              <a:rPr sz="1969" dirty="0"/>
              <a:t> </a:t>
            </a:r>
            <a:r>
              <a:rPr sz="1969" dirty="0" err="1"/>
              <a:t>réflexion</a:t>
            </a:r>
            <a:r>
              <a:rPr sz="1969" dirty="0"/>
              <a:t> </a:t>
            </a:r>
            <a:r>
              <a:rPr sz="1969" dirty="0" err="1"/>
              <a:t>argumentée</a:t>
            </a:r>
            <a:r>
              <a:rPr sz="1969" dirty="0"/>
              <a:t> sur le beau, </a:t>
            </a:r>
            <a:r>
              <a:rPr sz="1969" dirty="0" err="1"/>
              <a:t>l’expérience</a:t>
            </a:r>
            <a:r>
              <a:rPr sz="1969" dirty="0"/>
              <a:t> </a:t>
            </a:r>
            <a:r>
              <a:rPr sz="1969" dirty="0" err="1"/>
              <a:t>esthétique</a:t>
            </a:r>
            <a:r>
              <a:rPr sz="1969" dirty="0"/>
              <a:t> et </a:t>
            </a:r>
            <a:r>
              <a:rPr sz="1969" dirty="0" err="1"/>
              <a:t>l’appréciation</a:t>
            </a:r>
            <a:r>
              <a:rPr sz="1969" dirty="0"/>
              <a:t> critique, </a:t>
            </a:r>
            <a:r>
              <a:rPr sz="1969" dirty="0" err="1"/>
              <a:t>nourrie</a:t>
            </a:r>
            <a:r>
              <a:rPr sz="1969" dirty="0"/>
              <a:t> </a:t>
            </a:r>
            <a:r>
              <a:rPr sz="1969" dirty="0" err="1"/>
              <a:t>d’une</a:t>
            </a:r>
            <a:r>
              <a:rPr sz="1969" dirty="0"/>
              <a:t> </a:t>
            </a:r>
            <a:r>
              <a:rPr sz="1969" dirty="0" err="1"/>
              <a:t>connaissance</a:t>
            </a:r>
            <a:r>
              <a:rPr sz="1969" dirty="0"/>
              <a:t> de </a:t>
            </a:r>
            <a:r>
              <a:rPr sz="1969" dirty="0" err="1"/>
              <a:t>l’histoire</a:t>
            </a:r>
            <a:r>
              <a:rPr sz="1969" dirty="0"/>
              <a:t> des </a:t>
            </a:r>
            <a:r>
              <a:rPr sz="1969" dirty="0" err="1"/>
              <a:t>problématiques</a:t>
            </a:r>
            <a:r>
              <a:rPr sz="1969" dirty="0"/>
              <a:t> et des concepts, </a:t>
            </a:r>
            <a:r>
              <a:rPr sz="1969" dirty="0" err="1"/>
              <a:t>ainsi</a:t>
            </a:r>
            <a:r>
              <a:rPr sz="1969" dirty="0"/>
              <a:t> que </a:t>
            </a:r>
            <a:r>
              <a:rPr sz="1969" dirty="0" err="1"/>
              <a:t>d’une</a:t>
            </a:r>
            <a:r>
              <a:rPr sz="1969" dirty="0"/>
              <a:t> culture </a:t>
            </a:r>
            <a:r>
              <a:rPr sz="1969" dirty="0" err="1"/>
              <a:t>artistique</a:t>
            </a:r>
            <a:r>
              <a:rPr sz="1969" dirty="0"/>
              <a:t> </a:t>
            </a:r>
            <a:r>
              <a:rPr sz="1969" dirty="0" err="1"/>
              <a:t>variée</a:t>
            </a:r>
            <a:r>
              <a:rPr sz="1969" dirty="0"/>
              <a:t>.</a:t>
            </a:r>
          </a:p>
          <a:p>
            <a:pPr algn="just" defTabSz="321457"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Évaluation…"/>
          <p:cNvSpPr txBox="1"/>
          <p:nvPr/>
        </p:nvSpPr>
        <p:spPr>
          <a:xfrm>
            <a:off x="2209892" y="1130334"/>
            <a:ext cx="7772217" cy="3405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defTabSz="321457"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 err="1"/>
              <a:t>Évaluation</a:t>
            </a:r>
            <a:endParaRPr sz="1969" dirty="0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 dirty="0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 err="1"/>
              <a:t>L’évaluation</a:t>
            </a:r>
            <a:r>
              <a:rPr sz="1969" dirty="0"/>
              <a:t> </a:t>
            </a:r>
            <a:r>
              <a:rPr sz="1969" dirty="0" err="1"/>
              <a:t>est</a:t>
            </a:r>
            <a:r>
              <a:rPr sz="1969" dirty="0"/>
              <a:t> </a:t>
            </a:r>
            <a:r>
              <a:rPr sz="1969" dirty="0" err="1"/>
              <a:t>constituée</a:t>
            </a:r>
            <a:r>
              <a:rPr sz="1969" dirty="0"/>
              <a:t> de d</a:t>
            </a:r>
            <a:r>
              <a:rPr lang="fr-FR" sz="1969" dirty="0"/>
              <a:t>’une</a:t>
            </a:r>
            <a:r>
              <a:rPr sz="1969" dirty="0"/>
              <a:t> note </a:t>
            </a:r>
            <a:r>
              <a:rPr lang="fr-FR" sz="1969" dirty="0"/>
              <a:t>au S1 CM : une dissertation sur table en 3h durant la session de partiel, en condition d’examen</a:t>
            </a:r>
            <a:endParaRPr sz="1969" dirty="0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lang="fr-FR" sz="1969" dirty="0"/>
              <a:t>S2 2 NOTES</a:t>
            </a:r>
            <a:endParaRPr sz="1969" dirty="0"/>
          </a:p>
          <a:p>
            <a:pPr algn="just" defTabSz="321457">
              <a:buSzPct val="145000"/>
              <a:buFont typeface="Times New Roman"/>
              <a:buChar char="-"/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/>
              <a:t> </a:t>
            </a:r>
            <a:r>
              <a:rPr sz="1969" dirty="0" err="1"/>
              <a:t>l’une</a:t>
            </a:r>
            <a:r>
              <a:rPr sz="1969" dirty="0"/>
              <a:t> </a:t>
            </a:r>
            <a:r>
              <a:rPr sz="1969" dirty="0" err="1"/>
              <a:t>obtenue</a:t>
            </a:r>
            <a:r>
              <a:rPr sz="1969" dirty="0"/>
              <a:t> </a:t>
            </a:r>
            <a:r>
              <a:rPr sz="1969" dirty="0" err="1"/>
              <a:t>en</a:t>
            </a:r>
            <a:r>
              <a:rPr sz="1969" dirty="0"/>
              <a:t> CM (3 ECTS) = </a:t>
            </a:r>
            <a:r>
              <a:rPr sz="1969" dirty="0" err="1"/>
              <a:t>une</a:t>
            </a:r>
            <a:r>
              <a:rPr sz="1969" dirty="0"/>
              <a:t> dissertation sur table </a:t>
            </a:r>
            <a:r>
              <a:rPr sz="1969" dirty="0" err="1"/>
              <a:t>en</a:t>
            </a:r>
            <a:r>
              <a:rPr sz="1969" dirty="0"/>
              <a:t> 3h </a:t>
            </a:r>
            <a:r>
              <a:rPr sz="1969" dirty="0" err="1"/>
              <a:t>durant</a:t>
            </a:r>
            <a:r>
              <a:rPr sz="1969" dirty="0"/>
              <a:t> la session de </a:t>
            </a:r>
            <a:r>
              <a:rPr sz="1969" dirty="0" err="1"/>
              <a:t>partiel</a:t>
            </a:r>
            <a:r>
              <a:rPr sz="1969" dirty="0"/>
              <a:t>, </a:t>
            </a:r>
            <a:r>
              <a:rPr sz="1969" dirty="0" err="1"/>
              <a:t>en</a:t>
            </a:r>
            <a:r>
              <a:rPr sz="1969" dirty="0"/>
              <a:t> condition </a:t>
            </a:r>
            <a:r>
              <a:rPr sz="1969" dirty="0" err="1"/>
              <a:t>d’examen</a:t>
            </a:r>
            <a:endParaRPr sz="1969" dirty="0"/>
          </a:p>
          <a:p>
            <a:pPr algn="just" defTabSz="321457">
              <a:buSzPct val="145000"/>
              <a:buFont typeface="Times New Roman"/>
              <a:buChar char="-"/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 dirty="0"/>
              <a:t> </a:t>
            </a:r>
            <a:r>
              <a:rPr sz="1969" dirty="0" err="1"/>
              <a:t>l’autre</a:t>
            </a:r>
            <a:r>
              <a:rPr sz="1969" dirty="0"/>
              <a:t> </a:t>
            </a:r>
            <a:r>
              <a:rPr sz="1969" dirty="0" err="1"/>
              <a:t>obtenue</a:t>
            </a:r>
            <a:r>
              <a:rPr sz="1969" dirty="0"/>
              <a:t> </a:t>
            </a:r>
            <a:r>
              <a:rPr sz="1969" dirty="0" err="1"/>
              <a:t>en</a:t>
            </a:r>
            <a:r>
              <a:rPr sz="1969" dirty="0"/>
              <a:t> TD (3 ECTS) = </a:t>
            </a:r>
            <a:r>
              <a:rPr sz="1969" dirty="0" err="1"/>
              <a:t>cette</a:t>
            </a:r>
            <a:r>
              <a:rPr sz="1969" dirty="0"/>
              <a:t> note </a:t>
            </a:r>
            <a:r>
              <a:rPr sz="1969" dirty="0" err="1"/>
              <a:t>peut-être</a:t>
            </a:r>
            <a:r>
              <a:rPr sz="1969" dirty="0"/>
              <a:t> la </a:t>
            </a:r>
            <a:r>
              <a:rPr sz="1969" dirty="0" err="1"/>
              <a:t>moyenne</a:t>
            </a:r>
            <a:r>
              <a:rPr sz="1969" dirty="0"/>
              <a:t> de </a:t>
            </a:r>
            <a:r>
              <a:rPr sz="1969" dirty="0" err="1"/>
              <a:t>différents</a:t>
            </a:r>
            <a:r>
              <a:rPr sz="1969" dirty="0"/>
              <a:t> </a:t>
            </a:r>
            <a:r>
              <a:rPr sz="1969" dirty="0" err="1"/>
              <a:t>exercices</a:t>
            </a:r>
            <a:r>
              <a:rPr sz="1969" dirty="0"/>
              <a:t> : un exposé oral et/</a:t>
            </a:r>
            <a:r>
              <a:rPr sz="1969" dirty="0" err="1"/>
              <a:t>ou</a:t>
            </a:r>
            <a:r>
              <a:rPr sz="1969" dirty="0"/>
              <a:t> un </a:t>
            </a:r>
            <a:r>
              <a:rPr sz="1969" dirty="0" err="1"/>
              <a:t>compte-rendu</a:t>
            </a:r>
            <a:r>
              <a:rPr sz="1969" dirty="0"/>
              <a:t> </a:t>
            </a:r>
            <a:r>
              <a:rPr sz="1969" dirty="0" err="1"/>
              <a:t>écrit</a:t>
            </a:r>
            <a:r>
              <a:rPr sz="1969" dirty="0"/>
              <a:t> et un </a:t>
            </a:r>
            <a:r>
              <a:rPr sz="1969" dirty="0" err="1"/>
              <a:t>contrôle</a:t>
            </a:r>
            <a:r>
              <a:rPr sz="1969" dirty="0"/>
              <a:t> de </a:t>
            </a:r>
            <a:r>
              <a:rPr sz="1969" dirty="0" err="1"/>
              <a:t>connaissances</a:t>
            </a:r>
            <a:r>
              <a:rPr sz="1969" dirty="0"/>
              <a:t> </a:t>
            </a:r>
            <a:r>
              <a:rPr sz="1969" dirty="0" err="1"/>
              <a:t>écrit</a:t>
            </a:r>
            <a:r>
              <a:rPr sz="1969" dirty="0"/>
              <a:t> sur table.</a:t>
            </a:r>
          </a:p>
          <a:p>
            <a:pPr algn="just" defTabSz="321457"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 dirty="0"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Le menu de l’ENT…"/>
          <p:cNvSpPr txBox="1"/>
          <p:nvPr/>
        </p:nvSpPr>
        <p:spPr>
          <a:xfrm>
            <a:off x="5072777" y="278821"/>
            <a:ext cx="1922001" cy="60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defTabSz="321457"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828"/>
              <a:t>Le menu de l’ENT </a:t>
            </a:r>
          </a:p>
          <a:p>
            <a:pPr defTabSz="321457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617"/>
              <a:t>Pour aller vers les EPI</a:t>
            </a:r>
          </a:p>
        </p:txBody>
      </p:sp>
      <p:sp>
        <p:nvSpPr>
          <p:cNvPr id="179" name="Capture d’écran"/>
          <p:cNvSpPr txBox="1"/>
          <p:nvPr/>
        </p:nvSpPr>
        <p:spPr>
          <a:xfrm>
            <a:off x="8653395" y="6491383"/>
            <a:ext cx="2223548" cy="299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defTabSz="457200">
              <a:defRPr sz="21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1477"/>
              <a:t>Capture d’écran</a:t>
            </a:r>
          </a:p>
        </p:txBody>
      </p:sp>
      <p:pic>
        <p:nvPicPr>
          <p:cNvPr id="180" name="Capture d’écran 2021-09-12 à 10.27.37.jpeg" descr="Capture d’écran 2021-09-12 à 10.27.3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4882" y="1095062"/>
            <a:ext cx="7273070" cy="4996283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Ligne"/>
          <p:cNvSpPr/>
          <p:nvPr/>
        </p:nvSpPr>
        <p:spPr>
          <a:xfrm>
            <a:off x="1867801" y="4828751"/>
            <a:ext cx="2046447" cy="1"/>
          </a:xfrm>
          <a:prstGeom prst="line">
            <a:avLst/>
          </a:prstGeom>
          <a:ln w="50800">
            <a:solidFill>
              <a:srgbClr val="FF26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Mon menu EPI sur l’ENT…"/>
          <p:cNvSpPr txBox="1"/>
          <p:nvPr/>
        </p:nvSpPr>
        <p:spPr>
          <a:xfrm>
            <a:off x="3771985" y="48936"/>
            <a:ext cx="4413068" cy="602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defTabSz="321457">
              <a:defRPr sz="26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828"/>
              <a:t>Mon menu EPI sur l’ENT </a:t>
            </a:r>
          </a:p>
          <a:p>
            <a:pPr defTabSz="321457">
              <a:defRPr sz="23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617"/>
              <a:t>(l’affichage du vôtre est un peu différent bien sûr…)</a:t>
            </a:r>
          </a:p>
        </p:txBody>
      </p:sp>
      <p:sp>
        <p:nvSpPr>
          <p:cNvPr id="184" name="Capture d’écran"/>
          <p:cNvSpPr txBox="1"/>
          <p:nvPr/>
        </p:nvSpPr>
        <p:spPr>
          <a:xfrm>
            <a:off x="8653395" y="6491383"/>
            <a:ext cx="2223548" cy="299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>
            <a:lvl1pPr defTabSz="457200">
              <a:defRPr sz="21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1477"/>
              <a:t>Capture d’écran</a:t>
            </a:r>
          </a:p>
        </p:txBody>
      </p:sp>
      <p:pic>
        <p:nvPicPr>
          <p:cNvPr id="185" name="Capture d’écran 2021-09-12 à 10.28.00.jpeg" descr="Capture d’écran 2021-09-12 à 10.28.0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0662" y="881813"/>
            <a:ext cx="7994187" cy="5534926"/>
          </a:xfrm>
          <a:prstGeom prst="rect">
            <a:avLst/>
          </a:prstGeom>
          <a:ln w="12700">
            <a:miter lim="400000"/>
          </a:ln>
        </p:spPr>
      </p:pic>
      <p:sp>
        <p:nvSpPr>
          <p:cNvPr id="186" name="Ligne"/>
          <p:cNvSpPr/>
          <p:nvPr/>
        </p:nvSpPr>
        <p:spPr>
          <a:xfrm>
            <a:off x="2848513" y="4763070"/>
            <a:ext cx="3627309" cy="1"/>
          </a:xfrm>
          <a:prstGeom prst="line">
            <a:avLst/>
          </a:prstGeom>
          <a:ln w="50800">
            <a:solidFill>
              <a:srgbClr val="FF26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Les ouvrages dont sont extraits les textes de la brochure sont en libre accès à la bibliothèque de l’UFR. Des ouvrages de synthèse utiles pour l’ensemble des cours en philosophie de l’art sont disponibles en version numérique via l’ENT, notamment, en all"/>
          <p:cNvSpPr txBox="1"/>
          <p:nvPr/>
        </p:nvSpPr>
        <p:spPr>
          <a:xfrm>
            <a:off x="2002671" y="3316636"/>
            <a:ext cx="7953773" cy="34054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/>
              <a:t>Les ouvrages dont sont extraits les textes de la brochure sont en libre accès à la bibliothèque de l’UFR. Des ouvrages de synthèse utiles pour l’ensemble des cours en philosophie de l’art sont disponibles en version numérique via l’ENT, notamment, en allant sur </a:t>
            </a:r>
            <a:r>
              <a:rPr sz="1969" b="1">
                <a:solidFill>
                  <a:srgbClr val="FF2600"/>
                </a:solidFill>
              </a:rPr>
              <a:t>Domino</a:t>
            </a:r>
            <a:r>
              <a:rPr sz="1969"/>
              <a:t> :</a:t>
            </a:r>
          </a:p>
          <a:p>
            <a:pPr marL="126796" algn="just" defTabSz="321457">
              <a:defRPr sz="2800" b="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/>
              <a:t>- Jean Lacoste, La Philosophie de l’art, PUF, Que sais-je ?</a:t>
            </a:r>
          </a:p>
          <a:p>
            <a:pPr marL="126796"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/>
              <a:t>- Carole Talon-Hugon, </a:t>
            </a:r>
            <a:r>
              <a:rPr sz="1969" i="1"/>
              <a:t>L’Esthétique</a:t>
            </a:r>
            <a:r>
              <a:rPr sz="1969"/>
              <a:t>, PUF, Que sais-je ?</a:t>
            </a:r>
          </a:p>
          <a:p>
            <a:pPr marL="126796" algn="just" defTabSz="321457">
              <a:defRPr sz="2800" b="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/>
              <a:t>- Anne Cauquelin, Les Théories de l’art, PUF, Que sais-je ?</a:t>
            </a:r>
          </a:p>
          <a:p>
            <a:pPr marL="126796" algn="just" defTabSz="321457">
              <a:defRPr sz="2800" b="0" i="1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/>
              <a:t>- L’Atelier d’esthétique (dir.), Esthétique et philosophie de l’art, De Boeck Éditions.</a:t>
            </a:r>
          </a:p>
        </p:txBody>
      </p:sp>
      <p:pic>
        <p:nvPicPr>
          <p:cNvPr id="189" name="Scan Couv brochure L1.jpeg" descr="Scan Couv brochure L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9535" y="441825"/>
            <a:ext cx="2408411" cy="3310842"/>
          </a:xfrm>
          <a:prstGeom prst="rect">
            <a:avLst/>
          </a:prstGeom>
          <a:ln w="12700">
            <a:miter lim="400000"/>
          </a:ln>
        </p:spPr>
      </p:pic>
      <p:sp>
        <p:nvSpPr>
          <p:cNvPr id="190" name="Brochure du cours - Bibliographie…"/>
          <p:cNvSpPr txBox="1"/>
          <p:nvPr/>
        </p:nvSpPr>
        <p:spPr>
          <a:xfrm>
            <a:off x="2039255" y="498893"/>
            <a:ext cx="4782432" cy="27994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defTabSz="321457">
              <a:defRPr sz="28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/>
              <a:t>Brochure du cours - Bibliographie</a:t>
            </a:r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/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/>
              <a:t>La brochure de textes (couverture orange) est distribuée par les enseignants dans les TD. La bibliographie figure dans cette brochure.</a:t>
            </a:r>
          </a:p>
          <a:p>
            <a:pPr algn="just"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/>
              <a:t>N.B. : Les étudiants inscrits en contrôle terminal doivent également se la procurer, en la demandant à leur enseignant de CM, s’ils ne suivent pas de TD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Capture d’écran 2019-09-22 à 13.59.19.jpg" descr="Capture d’écran 2019-09-22 à 13.59.1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8683" y="922040"/>
            <a:ext cx="9814634" cy="5364521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Ligne"/>
          <p:cNvSpPr/>
          <p:nvPr/>
        </p:nvSpPr>
        <p:spPr>
          <a:xfrm>
            <a:off x="7305244" y="269649"/>
            <a:ext cx="1503537" cy="735434"/>
          </a:xfrm>
          <a:prstGeom prst="line">
            <a:avLst/>
          </a:prstGeom>
          <a:ln w="88900">
            <a:solidFill>
              <a:srgbClr val="FF26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Capture d’écran 2019-09-22 à 14.00.12.jpg" descr="Capture d’écran 2019-09-22 à 14.00.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909980"/>
            <a:ext cx="9144001" cy="5038040"/>
          </a:xfrm>
          <a:prstGeom prst="rect">
            <a:avLst/>
          </a:prstGeom>
          <a:ln w="12700">
            <a:miter lim="400000"/>
          </a:ln>
        </p:spPr>
      </p:pic>
      <p:sp>
        <p:nvSpPr>
          <p:cNvPr id="196" name="Ligne"/>
          <p:cNvSpPr/>
          <p:nvPr/>
        </p:nvSpPr>
        <p:spPr>
          <a:xfrm flipH="1">
            <a:off x="3488531" y="805905"/>
            <a:ext cx="1" cy="3280906"/>
          </a:xfrm>
          <a:prstGeom prst="line">
            <a:avLst/>
          </a:prstGeom>
          <a:ln w="88900">
            <a:solidFill>
              <a:srgbClr val="FF26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197" name="Tapez: cairn"/>
          <p:cNvSpPr txBox="1"/>
          <p:nvPr/>
        </p:nvSpPr>
        <p:spPr>
          <a:xfrm>
            <a:off x="2762271" y="295754"/>
            <a:ext cx="1396216" cy="396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defTabSz="321457">
              <a:defRPr sz="3000">
                <a:solidFill>
                  <a:srgbClr val="FF26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109"/>
              <a:t>Tapez: cairn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Capture d’écran 2019-09-22 à 14.00.33.jpg" descr="Capture d’écran 2019-09-22 à 14.00.3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1435" y="1056314"/>
            <a:ext cx="8609131" cy="4745372"/>
          </a:xfrm>
          <a:prstGeom prst="rect">
            <a:avLst/>
          </a:prstGeom>
          <a:ln w="12700">
            <a:miter lim="400000"/>
          </a:ln>
        </p:spPr>
      </p:pic>
      <p:sp>
        <p:nvSpPr>
          <p:cNvPr id="200" name="Ligne"/>
          <p:cNvSpPr/>
          <p:nvPr/>
        </p:nvSpPr>
        <p:spPr>
          <a:xfrm flipH="1">
            <a:off x="2148061" y="174188"/>
            <a:ext cx="1" cy="3280907"/>
          </a:xfrm>
          <a:prstGeom prst="line">
            <a:avLst/>
          </a:prstGeom>
          <a:ln w="88900">
            <a:solidFill>
              <a:srgbClr val="FF2600"/>
            </a:solidFill>
            <a:miter lim="400000"/>
            <a:tailEnd type="triangle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Capture d’écran 2019-09-23 à 07.00.20.jpg" descr="Capture d’écran 2019-09-23 à 07.00.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013" y="1166787"/>
            <a:ext cx="8528185" cy="5510519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Lire le chapitre 1 de cet ouvrage"/>
          <p:cNvSpPr txBox="1"/>
          <p:nvPr/>
        </p:nvSpPr>
        <p:spPr>
          <a:xfrm>
            <a:off x="3944770" y="291531"/>
            <a:ext cx="4302461" cy="4508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just">
              <a:defRPr sz="35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2461"/>
              <a:t>Lire le chapitre 1 de cet ouvrage  </a:t>
            </a:r>
          </a:p>
        </p:txBody>
      </p:sp>
      <p:sp>
        <p:nvSpPr>
          <p:cNvPr id="204" name="Flèche"/>
          <p:cNvSpPr/>
          <p:nvPr/>
        </p:nvSpPr>
        <p:spPr>
          <a:xfrm>
            <a:off x="3148598" y="363588"/>
            <a:ext cx="588186" cy="306713"/>
          </a:xfrm>
          <a:prstGeom prst="rightArrow">
            <a:avLst>
              <a:gd name="adj1" fmla="val 32000"/>
              <a:gd name="adj2" fmla="val 122734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Ligne"/>
          <p:cNvSpPr/>
          <p:nvPr/>
        </p:nvSpPr>
        <p:spPr>
          <a:xfrm flipV="1">
            <a:off x="6096000" y="179570"/>
            <a:ext cx="1" cy="609828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07" name="L’esthétique"/>
          <p:cNvSpPr txBox="1"/>
          <p:nvPr/>
        </p:nvSpPr>
        <p:spPr>
          <a:xfrm>
            <a:off x="3103258" y="632683"/>
            <a:ext cx="1684757" cy="469489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indent="21590" algn="l" defTabSz="457200">
              <a:lnSpc>
                <a:spcPct val="110000"/>
              </a:lnSpc>
              <a:defRPr sz="36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2531"/>
              <a:t>L’esthétique</a:t>
            </a:r>
          </a:p>
        </p:txBody>
      </p:sp>
      <p:sp>
        <p:nvSpPr>
          <p:cNvPr id="208" name="L’artistique…"/>
          <p:cNvSpPr txBox="1"/>
          <p:nvPr/>
        </p:nvSpPr>
        <p:spPr>
          <a:xfrm>
            <a:off x="7407058" y="418490"/>
            <a:ext cx="2014334" cy="89787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indent="15180" defTabSz="321457">
              <a:lnSpc>
                <a:spcPct val="110000"/>
              </a:lnSpc>
              <a:defRPr sz="36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531"/>
              <a:t>L’artistique</a:t>
            </a:r>
          </a:p>
          <a:p>
            <a:pPr indent="15180" defTabSz="321457">
              <a:lnSpc>
                <a:spcPct val="110000"/>
              </a:lnSpc>
              <a:defRPr sz="36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531"/>
              <a:t>ou la poïétique</a:t>
            </a:r>
          </a:p>
        </p:txBody>
      </p:sp>
      <p:sp>
        <p:nvSpPr>
          <p:cNvPr id="209" name="Etymologie:…"/>
          <p:cNvSpPr txBox="1"/>
          <p:nvPr/>
        </p:nvSpPr>
        <p:spPr>
          <a:xfrm>
            <a:off x="1787018" y="1860032"/>
            <a:ext cx="3793667" cy="806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Etymologie: </a:t>
            </a:r>
          </a:p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« aisthesis » en grec = sensation</a:t>
            </a:r>
          </a:p>
        </p:txBody>
      </p:sp>
      <p:sp>
        <p:nvSpPr>
          <p:cNvPr id="210" name="Etymologie:…"/>
          <p:cNvSpPr txBox="1"/>
          <p:nvPr/>
        </p:nvSpPr>
        <p:spPr>
          <a:xfrm>
            <a:off x="6536859" y="1860032"/>
            <a:ext cx="3793667" cy="806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Etymologie: </a:t>
            </a:r>
          </a:p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« poïesis » en grec = fabrication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Ligne"/>
          <p:cNvSpPr/>
          <p:nvPr/>
        </p:nvSpPr>
        <p:spPr>
          <a:xfrm flipV="1">
            <a:off x="6096000" y="179570"/>
            <a:ext cx="1" cy="6098280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13" name="L’esthétique"/>
          <p:cNvSpPr txBox="1"/>
          <p:nvPr/>
        </p:nvSpPr>
        <p:spPr>
          <a:xfrm>
            <a:off x="3103258" y="632683"/>
            <a:ext cx="1684115" cy="469489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indent="21590" algn="l" defTabSz="457200">
              <a:lnSpc>
                <a:spcPct val="110000"/>
              </a:lnSpc>
              <a:defRPr sz="36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2531"/>
              <a:t>L’esthétique</a:t>
            </a:r>
          </a:p>
        </p:txBody>
      </p:sp>
      <p:sp>
        <p:nvSpPr>
          <p:cNvPr id="214" name="L’artistique…"/>
          <p:cNvSpPr txBox="1"/>
          <p:nvPr/>
        </p:nvSpPr>
        <p:spPr>
          <a:xfrm>
            <a:off x="7407058" y="418490"/>
            <a:ext cx="2014334" cy="897875"/>
          </a:xfrm>
          <a:prstGeom prst="rect">
            <a:avLst/>
          </a:prstGeom>
          <a:ln w="254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indent="15180" defTabSz="321457">
              <a:lnSpc>
                <a:spcPct val="110000"/>
              </a:lnSpc>
              <a:defRPr sz="36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531"/>
              <a:t>L’artistique</a:t>
            </a:r>
          </a:p>
          <a:p>
            <a:pPr indent="15180" defTabSz="321457">
              <a:lnSpc>
                <a:spcPct val="110000"/>
              </a:lnSpc>
              <a:defRPr sz="36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531"/>
              <a:t>ou la poïétique</a:t>
            </a:r>
          </a:p>
        </p:txBody>
      </p:sp>
      <p:sp>
        <p:nvSpPr>
          <p:cNvPr id="215" name="Etymologie:…"/>
          <p:cNvSpPr txBox="1"/>
          <p:nvPr/>
        </p:nvSpPr>
        <p:spPr>
          <a:xfrm>
            <a:off x="1787018" y="1860032"/>
            <a:ext cx="3793667" cy="806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Etymologie: </a:t>
            </a:r>
          </a:p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« aisthesis » en grec = sensation</a:t>
            </a:r>
          </a:p>
        </p:txBody>
      </p:sp>
      <p:sp>
        <p:nvSpPr>
          <p:cNvPr id="216" name="Etymologie:…"/>
          <p:cNvSpPr txBox="1"/>
          <p:nvPr/>
        </p:nvSpPr>
        <p:spPr>
          <a:xfrm>
            <a:off x="6536859" y="1860032"/>
            <a:ext cx="3793667" cy="806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Etymologie: </a:t>
            </a:r>
          </a:p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« poïesis » en grec = fabrication</a:t>
            </a:r>
          </a:p>
        </p:txBody>
      </p:sp>
      <p:sp>
        <p:nvSpPr>
          <p:cNvPr id="217" name="Philosophie de la réception"/>
          <p:cNvSpPr txBox="1"/>
          <p:nvPr/>
        </p:nvSpPr>
        <p:spPr>
          <a:xfrm>
            <a:off x="2108040" y="3772255"/>
            <a:ext cx="3513142" cy="458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indent="21590" algn="l" defTabSz="457200">
              <a:lnSpc>
                <a:spcPct val="110000"/>
              </a:lnSpc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2461"/>
              <a:t>Philosophie de la réception</a:t>
            </a:r>
          </a:p>
        </p:txBody>
      </p:sp>
      <p:sp>
        <p:nvSpPr>
          <p:cNvPr id="218" name="Philosophie de la création"/>
          <p:cNvSpPr txBox="1"/>
          <p:nvPr/>
        </p:nvSpPr>
        <p:spPr>
          <a:xfrm>
            <a:off x="6536858" y="3969299"/>
            <a:ext cx="3356048" cy="4585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indent="21590" algn="l" defTabSz="457200">
              <a:lnSpc>
                <a:spcPct val="110000"/>
              </a:lnSpc>
              <a:defRPr sz="35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2461"/>
              <a:t>Philosophie de la création</a:t>
            </a:r>
          </a:p>
        </p:txBody>
      </p:sp>
      <p:sp>
        <p:nvSpPr>
          <p:cNvPr id="219" name="= Qu’est-ce qui se passe dans…"/>
          <p:cNvSpPr txBox="1"/>
          <p:nvPr/>
        </p:nvSpPr>
        <p:spPr>
          <a:xfrm>
            <a:off x="2184729" y="4615445"/>
            <a:ext cx="3497112" cy="15679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= Qu’est-ce qui se passe dans</a:t>
            </a:r>
          </a:p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la subjectivité du </a:t>
            </a:r>
            <a:r>
              <a:rPr sz="2250" u="sng"/>
              <a:t>spectateur </a:t>
            </a:r>
          </a:p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(ou plus largement du </a:t>
            </a:r>
          </a:p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 u="sng"/>
              <a:t>« récepteur »</a:t>
            </a:r>
            <a:r>
              <a:rPr sz="2250"/>
              <a:t> de l’oeuvre)?</a:t>
            </a:r>
          </a:p>
        </p:txBody>
      </p:sp>
      <p:sp>
        <p:nvSpPr>
          <p:cNvPr id="220" name="= Processus de création…"/>
          <p:cNvSpPr txBox="1"/>
          <p:nvPr/>
        </p:nvSpPr>
        <p:spPr>
          <a:xfrm>
            <a:off x="6536859" y="4667911"/>
            <a:ext cx="2807821" cy="8062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= Processus de création</a:t>
            </a:r>
          </a:p>
          <a:p>
            <a:pPr indent="15180" defTabSz="321457">
              <a:lnSpc>
                <a:spcPct val="110000"/>
              </a:lnSpc>
              <a:defRPr sz="32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250"/>
              <a:t>artistique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F7BC5806-0096-5440-017F-33B81FE2BF7E}"/>
              </a:ext>
            </a:extLst>
          </p:cNvPr>
          <p:cNvSpPr txBox="1"/>
          <p:nvPr/>
        </p:nvSpPr>
        <p:spPr>
          <a:xfrm>
            <a:off x="2054011" y="2440722"/>
            <a:ext cx="1199047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SENSIBLE 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BD98EE2B-A8A7-9408-03A4-541D977714C0}"/>
              </a:ext>
            </a:extLst>
          </p:cNvPr>
          <p:cNvSpPr txBox="1"/>
          <p:nvPr/>
        </p:nvSpPr>
        <p:spPr>
          <a:xfrm>
            <a:off x="1960234" y="4323554"/>
            <a:ext cx="1386599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MODERNITÉ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E0FB46D7-D208-FEE2-3074-E06999AE370F}"/>
              </a:ext>
            </a:extLst>
          </p:cNvPr>
          <p:cNvSpPr txBox="1"/>
          <p:nvPr/>
        </p:nvSpPr>
        <p:spPr>
          <a:xfrm>
            <a:off x="1928699" y="4695677"/>
            <a:ext cx="900889" cy="52655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r>
              <a:rPr lang="fr-FR" sz="1266" dirty="0"/>
              <a:t>PÉRCEPTION</a:t>
            </a:r>
          </a:p>
          <a:p>
            <a:pPr algn="ctr" defTabSz="410751" hangingPunct="0"/>
            <a:endParaRPr lang="fr-FR" sz="1687" b="1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8DF99DC-AC35-0302-2177-B27543305D2B}"/>
              </a:ext>
            </a:extLst>
          </p:cNvPr>
          <p:cNvSpPr txBox="1"/>
          <p:nvPr/>
        </p:nvSpPr>
        <p:spPr>
          <a:xfrm>
            <a:off x="2729068" y="2651088"/>
            <a:ext cx="3994339" cy="2669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r>
              <a:rPr lang="fr-FR" sz="1266" dirty="0"/>
              <a:t>« </a:t>
            </a:r>
            <a:r>
              <a:rPr lang="fr-FR" sz="1266" dirty="0" err="1"/>
              <a:t>aisthêsis</a:t>
            </a:r>
            <a:r>
              <a:rPr lang="fr-FR" sz="1266" dirty="0"/>
              <a:t>» = sensation.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6F883BE8-B993-BC18-A4BC-CB9B107648D3}"/>
              </a:ext>
            </a:extLst>
          </p:cNvPr>
          <p:cNvSpPr txBox="1"/>
          <p:nvPr/>
        </p:nvSpPr>
        <p:spPr>
          <a:xfrm>
            <a:off x="4039842" y="3506028"/>
            <a:ext cx="2046388" cy="5913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highlight>
                  <a:srgbClr val="FFFF00"/>
                </a:highlight>
                <a:latin typeface="Helvetica Neue"/>
                <a:ea typeface="Helvetica Neue"/>
                <a:cs typeface="Helvetica Neue"/>
                <a:sym typeface="Helvetica Neue"/>
              </a:rPr>
              <a:t>Baumgarten</a:t>
            </a:r>
          </a:p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XVIII Siècle 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538AE0BA-8F44-9D2C-FAD2-4EFDFAE91A79}"/>
              </a:ext>
            </a:extLst>
          </p:cNvPr>
          <p:cNvSpPr txBox="1"/>
          <p:nvPr/>
        </p:nvSpPr>
        <p:spPr>
          <a:xfrm>
            <a:off x="5155474" y="2689504"/>
            <a:ext cx="2998921" cy="59138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endParaRPr lang="fr-FR" sz="1687" b="1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Notre présence au monde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4BCF2096-966D-AA3A-172A-56990DB37886}"/>
              </a:ext>
            </a:extLst>
          </p:cNvPr>
          <p:cNvSpPr txBox="1"/>
          <p:nvPr/>
        </p:nvSpPr>
        <p:spPr>
          <a:xfrm>
            <a:off x="7038080" y="2635880"/>
            <a:ext cx="2426947" cy="104580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endParaRPr lang="fr-FR" sz="1687" b="1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 defTabSz="410751" hangingPunct="0"/>
            <a:endParaRPr lang="fr-FR" sz="1266" dirty="0"/>
          </a:p>
          <a:p>
            <a:pPr algn="ctr" defTabSz="410751" hangingPunct="0"/>
            <a:endParaRPr lang="fr-FR" sz="1687" b="1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Et philosophie du beau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83561C38-836C-E7F0-01FE-F9D6A48D0BA2}"/>
              </a:ext>
            </a:extLst>
          </p:cNvPr>
          <p:cNvSpPr txBox="1"/>
          <p:nvPr/>
        </p:nvSpPr>
        <p:spPr>
          <a:xfrm>
            <a:off x="5987530" y="4157643"/>
            <a:ext cx="3354217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Artistique, le sensible, le beau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5B570924-B445-74D9-C0F3-86B4558EED8E}"/>
              </a:ext>
            </a:extLst>
          </p:cNvPr>
          <p:cNvSpPr txBox="1"/>
          <p:nvPr/>
        </p:nvSpPr>
        <p:spPr>
          <a:xfrm>
            <a:off x="3815685" y="4402557"/>
            <a:ext cx="1703994" cy="2669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266" dirty="0"/>
              <a:t>Le terrain de l’empirisme</a:t>
            </a:r>
            <a:endParaRPr lang="fr-FR" sz="1687" b="1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5196C964-1BC2-30A6-6B4C-B93B2AB949A9}"/>
              </a:ext>
            </a:extLst>
          </p:cNvPr>
          <p:cNvSpPr txBox="1"/>
          <p:nvPr/>
        </p:nvSpPr>
        <p:spPr>
          <a:xfrm>
            <a:off x="2175058" y="4698083"/>
            <a:ext cx="518197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      Dimension spatio-temporelle</a:t>
            </a:r>
          </a:p>
        </p:txBody>
      </p:sp>
      <p:sp>
        <p:nvSpPr>
          <p:cNvPr id="25" name="ZoneTexte 24">
            <a:extLst>
              <a:ext uri="{FF2B5EF4-FFF2-40B4-BE49-F238E27FC236}">
                <a16:creationId xmlns:a16="http://schemas.microsoft.com/office/drawing/2014/main" id="{1B452916-DD99-DCCD-B26C-BC59425872AB}"/>
              </a:ext>
            </a:extLst>
          </p:cNvPr>
          <p:cNvSpPr txBox="1"/>
          <p:nvPr/>
        </p:nvSpPr>
        <p:spPr>
          <a:xfrm>
            <a:off x="3610315" y="5201251"/>
            <a:ext cx="3691717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Sentir soi-même =plaisir et douleur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13377C90-EC39-D4C5-B0FE-325351E99E13}"/>
              </a:ext>
            </a:extLst>
          </p:cNvPr>
          <p:cNvSpPr txBox="1"/>
          <p:nvPr/>
        </p:nvSpPr>
        <p:spPr>
          <a:xfrm>
            <a:off x="1928376" y="5555333"/>
            <a:ext cx="364523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 sens commun à tous les sens ?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CCF09744-15B9-FFDF-F5B3-7D6C283ECC95}"/>
              </a:ext>
            </a:extLst>
          </p:cNvPr>
          <p:cNvSpPr txBox="1"/>
          <p:nvPr/>
        </p:nvSpPr>
        <p:spPr>
          <a:xfrm>
            <a:off x="3896312" y="5583287"/>
            <a:ext cx="7364930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 sens commun à tous les hommes?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89F3083A-6B7D-B435-E178-F56B39740130}"/>
              </a:ext>
            </a:extLst>
          </p:cNvPr>
          <p:cNvSpPr txBox="1"/>
          <p:nvPr/>
        </p:nvSpPr>
        <p:spPr>
          <a:xfrm>
            <a:off x="81462" y="6016371"/>
            <a:ext cx="10788427" cy="26693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266" dirty="0"/>
              <a:t>SUJET </a:t>
            </a:r>
            <a:r>
              <a:rPr lang="fr-FR" sz="1266" i="1" dirty="0" err="1"/>
              <a:t>psuchê</a:t>
            </a:r>
            <a:r>
              <a:rPr lang="fr-FR" sz="1266" dirty="0"/>
              <a:t> âme (antiquité) / théorie de la représentation (modernité</a:t>
            </a:r>
            <a:endParaRPr lang="fr-FR" sz="1687" b="1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ED47B953-A7B5-28B7-C388-744BAE2D68B2}"/>
              </a:ext>
            </a:extLst>
          </p:cNvPr>
          <p:cNvSpPr txBox="1"/>
          <p:nvPr/>
        </p:nvSpPr>
        <p:spPr>
          <a:xfrm>
            <a:off x="1111030" y="6282132"/>
            <a:ext cx="8873655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BEAUTÉ naturelle (théorie de l’imitation)/ Artistique </a:t>
            </a:r>
            <a:r>
              <a:rPr lang="fr-FR" sz="1687" b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(Beaux-arts)</a:t>
            </a:r>
            <a:endParaRPr lang="fr-FR" sz="1687" b="1" dirty="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3C1B21EE-CFD9-7856-675A-0CDD0E5F2BD3}"/>
              </a:ext>
            </a:extLst>
          </p:cNvPr>
          <p:cNvSpPr txBox="1"/>
          <p:nvPr/>
        </p:nvSpPr>
        <p:spPr>
          <a:xfrm>
            <a:off x="1739793" y="1939974"/>
            <a:ext cx="2792432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Introduction à l’</a:t>
            </a:r>
            <a:r>
              <a:rPr lang="fr-FR" sz="1266" dirty="0" err="1"/>
              <a:t>e</a:t>
            </a:r>
            <a:r>
              <a:rPr lang="fr-FR" sz="1687" b="1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sthètique</a:t>
            </a:r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01C122F4-9454-C1F3-E006-B47E606C5DBD}"/>
              </a:ext>
            </a:extLst>
          </p:cNvPr>
          <p:cNvSpPr txBox="1"/>
          <p:nvPr/>
        </p:nvSpPr>
        <p:spPr>
          <a:xfrm>
            <a:off x="3982667" y="2005200"/>
            <a:ext cx="4520466" cy="3317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5719" tIns="35719" rIns="35719" bIns="35719" numCol="1" spcCol="38100" rtlCol="0" anchor="ctr">
            <a:spAutoFit/>
          </a:bodyPr>
          <a:lstStyle/>
          <a:p>
            <a:pPr algn="ctr" defTabSz="410751" hangingPunct="0"/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Eliane </a:t>
            </a:r>
            <a:r>
              <a:rPr lang="fr-FR" sz="1687" b="1" dirty="0" err="1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Escoubas</a:t>
            </a:r>
            <a:r>
              <a:rPr lang="fr-FR" sz="1687" b="1" dirty="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, Ellipse, 2004</a:t>
            </a:r>
          </a:p>
        </p:txBody>
      </p:sp>
    </p:spTree>
    <p:extLst>
      <p:ext uri="{BB962C8B-B14F-4D97-AF65-F5344CB8AC3E}">
        <p14:creationId xmlns:p14="http://schemas.microsoft.com/office/powerpoint/2010/main" val="177154410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L’esthétique et l’artistique"/>
          <p:cNvSpPr txBox="1"/>
          <p:nvPr/>
        </p:nvSpPr>
        <p:spPr>
          <a:xfrm>
            <a:off x="4366951" y="1727365"/>
            <a:ext cx="3484288" cy="469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indent="21590" algn="l" defTabSz="457200">
              <a:lnSpc>
                <a:spcPct val="110000"/>
              </a:lnSpc>
              <a:defRPr sz="3600" b="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2531"/>
              <a:t>L’esthétique et l’artistique</a:t>
            </a:r>
          </a:p>
        </p:txBody>
      </p:sp>
      <p:sp>
        <p:nvSpPr>
          <p:cNvPr id="223" name="Cf. Texte de la brochure:…"/>
          <p:cNvSpPr txBox="1"/>
          <p:nvPr/>
        </p:nvSpPr>
        <p:spPr>
          <a:xfrm>
            <a:off x="3692111" y="3228707"/>
            <a:ext cx="5105565" cy="981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/>
              <a:t>Cf. Texte de la brochure:</a:t>
            </a:r>
          </a:p>
          <a:p>
            <a:pPr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969"/>
          </a:p>
          <a:p>
            <a:pPr defTabSz="321457">
              <a:defRPr sz="28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969"/>
              <a:t>Jean-Marie Schaeffer, </a:t>
            </a:r>
            <a:r>
              <a:rPr sz="1969" i="1"/>
              <a:t>Adieu à l’esthétique </a:t>
            </a:r>
            <a:r>
              <a:rPr sz="1969"/>
              <a:t>(2000)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L’expérience esthétique est une conduite aussi active que la démarche créatrice de l’artiste, mais elle relève d’un autre type d’activité.…"/>
          <p:cNvSpPr txBox="1"/>
          <p:nvPr/>
        </p:nvSpPr>
        <p:spPr>
          <a:xfrm>
            <a:off x="2214264" y="932815"/>
            <a:ext cx="7110845" cy="28531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39"/>
              <a:t>L’expérience esthétique est une conduite aussi active que la démarche créatrice de l’artiste, mais elle relève d’un </a:t>
            </a:r>
            <a:r>
              <a:rPr sz="2039" i="1"/>
              <a:t>autre type d’activité. 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 i="1"/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266"/>
              <a:t>Jean-Marie Schaeffer, </a:t>
            </a:r>
            <a:r>
              <a:rPr sz="1266" i="1"/>
              <a:t>Adieu à l’esthétique </a:t>
            </a:r>
            <a:r>
              <a:rPr sz="1266"/>
              <a:t>(2000)</a:t>
            </a:r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266"/>
              <a:t>Brochure, p. 50.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66"/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L’expérience esthétique est une conduite aussi active que la démarche créatrice de l’artiste, mais elle relève d’un autre type d’activité.…"/>
          <p:cNvSpPr txBox="1"/>
          <p:nvPr/>
        </p:nvSpPr>
        <p:spPr>
          <a:xfrm>
            <a:off x="2183703" y="966353"/>
            <a:ext cx="7110846" cy="37945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39"/>
              <a:t>L’expérience esthétique est une conduite aussi active que la démarche créatrice de l’artiste, mais elle relève d’un </a:t>
            </a:r>
            <a:r>
              <a:rPr sz="2039" i="1"/>
              <a:t>autre type d’activité. 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 i="1"/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39"/>
              <a:t>[…] il n’existe pas de lien de dépendance </a:t>
            </a:r>
            <a:r>
              <a:rPr sz="2039" b="1"/>
              <a:t>logique</a:t>
            </a:r>
            <a:r>
              <a:rPr sz="2039"/>
              <a:t> entre les deux activités. 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266"/>
              <a:t>Jean-Marie Schaeffer, </a:t>
            </a:r>
            <a:r>
              <a:rPr sz="1266" i="1"/>
              <a:t>Adieu à l’esthétique </a:t>
            </a:r>
            <a:r>
              <a:rPr sz="1266"/>
              <a:t>(2000)</a:t>
            </a:r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266"/>
              <a:t>Brochure, p. 50.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1266"/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L’expérience esthétique est une conduite aussi active que la démarche créatrice de l’artiste, mais elle relève d’un autre type d’activité.…"/>
          <p:cNvSpPr txBox="1"/>
          <p:nvPr/>
        </p:nvSpPr>
        <p:spPr>
          <a:xfrm>
            <a:off x="2168423" y="795532"/>
            <a:ext cx="7110845" cy="49307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39"/>
              <a:t>L’expérience esthétique est une conduite aussi active que la démarche créatrice de l’artiste, mais elle relève d’un </a:t>
            </a:r>
            <a:r>
              <a:rPr sz="2039" i="1"/>
              <a:t>autre type d’activité. 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 i="1"/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39"/>
              <a:t>[…] il n’existe pas de lien de dépendance </a:t>
            </a:r>
            <a:r>
              <a:rPr sz="2039" b="1"/>
              <a:t>logique</a:t>
            </a:r>
            <a:r>
              <a:rPr sz="2039"/>
              <a:t> entre les deux activités. 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266"/>
              <a:t>Jean-Marie Schaeffer, </a:t>
            </a:r>
            <a:r>
              <a:rPr sz="1266" i="1"/>
              <a:t>Adieu à l’esthétique </a:t>
            </a:r>
            <a:r>
              <a:rPr sz="1266"/>
              <a:t>(2000)</a:t>
            </a:r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266"/>
              <a:t>Brochure, p. 50.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39"/>
              <a:t>Il existe au contraire des liens </a:t>
            </a:r>
            <a:r>
              <a:rPr sz="2039" b="1" i="1"/>
              <a:t>de fait</a:t>
            </a:r>
            <a:r>
              <a:rPr sz="2039"/>
              <a:t> extrêmement étroits entre les conduites esthétiques et la création artistique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266"/>
              <a:t>Jean-Marie Schaeffer, </a:t>
            </a:r>
            <a:r>
              <a:rPr sz="1266" i="1"/>
              <a:t>Adieu à l’esthétique </a:t>
            </a:r>
            <a:r>
              <a:rPr sz="1266"/>
              <a:t>(2000)</a:t>
            </a:r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266"/>
              <a:t>Brochure, p. 51.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Flèche"/>
          <p:cNvSpPr/>
          <p:nvPr/>
        </p:nvSpPr>
        <p:spPr>
          <a:xfrm>
            <a:off x="2460992" y="5130987"/>
            <a:ext cx="552075" cy="214912"/>
          </a:xfrm>
          <a:prstGeom prst="rightArrow">
            <a:avLst>
              <a:gd name="adj1" fmla="val 32000"/>
              <a:gd name="adj2" fmla="val 164406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39" name="Faut-il dire « adieu » à l’esthétique, selon vous ?"/>
          <p:cNvSpPr txBox="1"/>
          <p:nvPr/>
        </p:nvSpPr>
        <p:spPr>
          <a:xfrm>
            <a:off x="3338635" y="5045473"/>
            <a:ext cx="5153655" cy="3859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>
            <a:lvl1pPr algn="just" defTabSz="457200">
              <a:defRPr sz="2900"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sz="2039"/>
              <a:t>Faut-il dire « adieu » à l’esthétique, selon vous ?</a:t>
            </a:r>
          </a:p>
        </p:txBody>
      </p:sp>
      <p:sp>
        <p:nvSpPr>
          <p:cNvPr id="240" name="En fait, dans la plupart des civilisations et à la plupart des époques, dès lors qu’un art (au sens technique du terme) est pratiqué pour des raisons qui ne sont plus exclusivement utilitaires, magiques, religieuses ou politiques, c’est bien l’intention "/>
          <p:cNvSpPr txBox="1"/>
          <p:nvPr/>
        </p:nvSpPr>
        <p:spPr>
          <a:xfrm>
            <a:off x="2271318" y="1234572"/>
            <a:ext cx="7649365" cy="24635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35719" tIns="35719" rIns="35719" bIns="35719" anchor="ctr">
            <a:spAutoFit/>
          </a:bodyPr>
          <a:lstStyle/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39" dirty="0" err="1"/>
              <a:t>En</a:t>
            </a:r>
            <a:r>
              <a:rPr sz="2039" dirty="0"/>
              <a:t> fait, dans la </a:t>
            </a:r>
            <a:r>
              <a:rPr sz="2039" dirty="0" err="1"/>
              <a:t>plupart</a:t>
            </a:r>
            <a:r>
              <a:rPr sz="2039" dirty="0"/>
              <a:t> des </a:t>
            </a:r>
            <a:r>
              <a:rPr sz="2039" dirty="0" err="1"/>
              <a:t>civilisations</a:t>
            </a:r>
            <a:r>
              <a:rPr sz="2039" dirty="0"/>
              <a:t> et </a:t>
            </a:r>
            <a:r>
              <a:rPr sz="2039" dirty="0" err="1"/>
              <a:t>à</a:t>
            </a:r>
            <a:r>
              <a:rPr sz="2039" dirty="0"/>
              <a:t> la </a:t>
            </a:r>
            <a:r>
              <a:rPr sz="2039" dirty="0" err="1"/>
              <a:t>plupart</a:t>
            </a:r>
            <a:r>
              <a:rPr sz="2039" dirty="0"/>
              <a:t> des époques, </a:t>
            </a:r>
            <a:r>
              <a:rPr sz="2039" dirty="0" err="1"/>
              <a:t>dès</a:t>
            </a:r>
            <a:r>
              <a:rPr sz="2039" dirty="0"/>
              <a:t> </a:t>
            </a:r>
            <a:r>
              <a:rPr sz="2039" dirty="0" err="1"/>
              <a:t>lors</a:t>
            </a:r>
            <a:r>
              <a:rPr sz="2039" dirty="0"/>
              <a:t> </a:t>
            </a:r>
            <a:r>
              <a:rPr sz="2039" dirty="0" err="1"/>
              <a:t>qu’un</a:t>
            </a:r>
            <a:r>
              <a:rPr sz="2039" dirty="0"/>
              <a:t> art (au </a:t>
            </a:r>
            <a:r>
              <a:rPr sz="2039" dirty="0" err="1"/>
              <a:t>sens</a:t>
            </a:r>
            <a:r>
              <a:rPr sz="2039" dirty="0"/>
              <a:t> technique du </a:t>
            </a:r>
            <a:r>
              <a:rPr sz="2039" dirty="0" err="1"/>
              <a:t>terme</a:t>
            </a:r>
            <a:r>
              <a:rPr sz="2039" dirty="0"/>
              <a:t>) </a:t>
            </a:r>
            <a:r>
              <a:rPr sz="2039" dirty="0" err="1"/>
              <a:t>est</a:t>
            </a:r>
            <a:r>
              <a:rPr sz="2039" dirty="0"/>
              <a:t> </a:t>
            </a:r>
            <a:r>
              <a:rPr sz="2039" dirty="0" err="1"/>
              <a:t>pratiqué</a:t>
            </a:r>
            <a:r>
              <a:rPr sz="2039" dirty="0"/>
              <a:t> pour des raisons qui ne </a:t>
            </a:r>
            <a:r>
              <a:rPr sz="2039" dirty="0" err="1"/>
              <a:t>sont</a:t>
            </a:r>
            <a:r>
              <a:rPr sz="2039" dirty="0"/>
              <a:t> plus </a:t>
            </a:r>
            <a:r>
              <a:rPr sz="2039" dirty="0" err="1"/>
              <a:t>exclusivement</a:t>
            </a:r>
            <a:r>
              <a:rPr sz="2039" dirty="0"/>
              <a:t> </a:t>
            </a:r>
            <a:r>
              <a:rPr sz="2039" dirty="0" err="1"/>
              <a:t>utilitaires</a:t>
            </a:r>
            <a:r>
              <a:rPr sz="2039" dirty="0"/>
              <a:t>, </a:t>
            </a:r>
            <a:r>
              <a:rPr sz="2039" dirty="0" err="1"/>
              <a:t>magiques</a:t>
            </a:r>
            <a:r>
              <a:rPr sz="2039" dirty="0"/>
              <a:t>, religieuses </a:t>
            </a:r>
            <a:r>
              <a:rPr sz="2039" dirty="0" err="1"/>
              <a:t>ou</a:t>
            </a:r>
            <a:r>
              <a:rPr sz="2039" dirty="0"/>
              <a:t> politiques, </a:t>
            </a:r>
            <a:r>
              <a:rPr sz="2039" dirty="0" err="1"/>
              <a:t>c’est</a:t>
            </a:r>
            <a:r>
              <a:rPr sz="2039" dirty="0"/>
              <a:t> bien </a:t>
            </a:r>
            <a:r>
              <a:rPr sz="2039" dirty="0" err="1"/>
              <a:t>l’intention</a:t>
            </a:r>
            <a:r>
              <a:rPr sz="2039" dirty="0"/>
              <a:t> </a:t>
            </a:r>
            <a:r>
              <a:rPr sz="2039" dirty="0" err="1"/>
              <a:t>esthétique</a:t>
            </a:r>
            <a:r>
              <a:rPr sz="2039" dirty="0"/>
              <a:t> qui </a:t>
            </a:r>
            <a:r>
              <a:rPr sz="2039" dirty="0" err="1"/>
              <a:t>est</a:t>
            </a:r>
            <a:r>
              <a:rPr sz="2039" dirty="0"/>
              <a:t> </a:t>
            </a:r>
            <a:r>
              <a:rPr sz="2039" dirty="0" err="1"/>
              <a:t>reconnue</a:t>
            </a:r>
            <a:r>
              <a:rPr sz="2039" dirty="0"/>
              <a:t> </a:t>
            </a:r>
            <a:r>
              <a:rPr sz="2039" dirty="0" err="1"/>
              <a:t>comme</a:t>
            </a:r>
            <a:r>
              <a:rPr sz="2039" dirty="0"/>
              <a:t> </a:t>
            </a:r>
            <a:r>
              <a:rPr sz="2039" dirty="0" err="1"/>
              <a:t>supplément</a:t>
            </a:r>
            <a:r>
              <a:rPr sz="2039" dirty="0"/>
              <a:t> </a:t>
            </a:r>
            <a:r>
              <a:rPr sz="2039" dirty="0" err="1"/>
              <a:t>fonctionnel</a:t>
            </a:r>
            <a:r>
              <a:rPr sz="2039" dirty="0"/>
              <a:t>.</a:t>
            </a:r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 dirty="0"/>
          </a:p>
          <a:p>
            <a:pPr algn="just" defTabSz="321457">
              <a:defRPr sz="2900" b="0">
                <a:latin typeface="Times New Roman"/>
                <a:ea typeface="Times New Roman"/>
                <a:cs typeface="Times New Roman"/>
                <a:sym typeface="Times New Roman"/>
              </a:defRPr>
            </a:pPr>
            <a:endParaRPr sz="2039" dirty="0"/>
          </a:p>
          <a:p>
            <a:pPr algn="r" defTabSz="321457">
              <a:defRPr b="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1266" dirty="0"/>
              <a:t>Jean-Marie Schaeffer, </a:t>
            </a:r>
            <a:r>
              <a:rPr sz="1266" i="1" dirty="0"/>
              <a:t>Adieu </a:t>
            </a:r>
            <a:r>
              <a:rPr sz="1266" i="1" dirty="0" err="1"/>
              <a:t>à</a:t>
            </a:r>
            <a:r>
              <a:rPr sz="1266" i="1" dirty="0"/>
              <a:t> </a:t>
            </a:r>
            <a:r>
              <a:rPr sz="1266" i="1" dirty="0" err="1"/>
              <a:t>l’esthétique</a:t>
            </a:r>
            <a:r>
              <a:rPr sz="1266" i="1" dirty="0"/>
              <a:t> </a:t>
            </a:r>
            <a:r>
              <a:rPr sz="1266" dirty="0"/>
              <a:t>(2000)</a:t>
            </a:r>
          </a:p>
        </p:txBody>
      </p:sp>
      <p:sp>
        <p:nvSpPr>
          <p:cNvPr id="241" name="Flèche"/>
          <p:cNvSpPr/>
          <p:nvPr/>
        </p:nvSpPr>
        <p:spPr>
          <a:xfrm>
            <a:off x="2460992" y="4196516"/>
            <a:ext cx="552075" cy="214912"/>
          </a:xfrm>
          <a:prstGeom prst="rightArrow">
            <a:avLst>
              <a:gd name="adj1" fmla="val 32000"/>
              <a:gd name="adj2" fmla="val 164406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35719" tIns="35719" rIns="35719" bIns="35719" anchor="ctr"/>
          <a:lstStyle/>
          <a:p>
            <a:pPr>
              <a:defRPr sz="2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1547"/>
          </a:p>
        </p:txBody>
      </p:sp>
      <p:sp>
        <p:nvSpPr>
          <p:cNvPr id="242" name="Pourquoi faudrait-il dire « adieu » à l’esthétique selon…"/>
          <p:cNvSpPr txBox="1"/>
          <p:nvPr/>
        </p:nvSpPr>
        <p:spPr>
          <a:xfrm>
            <a:off x="3434916" y="4138767"/>
            <a:ext cx="5785238" cy="6997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35719" tIns="35719" rIns="35719" bIns="35719" anchor="ctr">
            <a:spAutoFit/>
          </a:bodyPr>
          <a:lstStyle/>
          <a:p>
            <a:pPr algn="just" defTabSz="321457">
              <a:defRPr sz="2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39"/>
              <a:t>Pourquoi faudrait-il dire « adieu » à l’esthétique selon </a:t>
            </a:r>
          </a:p>
          <a:p>
            <a:pPr algn="just" defTabSz="321457">
              <a:defRPr sz="2900"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rPr sz="2039"/>
              <a:t>Schaeffer?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968</TotalTime>
  <Words>910</Words>
  <Application>Microsoft Macintosh PowerPoint</Application>
  <PresentationFormat>Grand écran</PresentationFormat>
  <Paragraphs>138</Paragraphs>
  <Slides>18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Cochin</vt:lpstr>
      <vt:lpstr>Helvetica Light</vt:lpstr>
      <vt:lpstr>Helvetica Neue</vt:lpstr>
      <vt:lpstr>Times New Roman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Microsoft Office User</dc:creator>
  <cp:lastModifiedBy>Microsoft Office User</cp:lastModifiedBy>
  <cp:revision>2</cp:revision>
  <dcterms:created xsi:type="dcterms:W3CDTF">2024-09-23T07:49:07Z</dcterms:created>
  <dcterms:modified xsi:type="dcterms:W3CDTF">2025-09-29T09:16:22Z</dcterms:modified>
</cp:coreProperties>
</file>