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40" r:id="rId3"/>
    <p:sldId id="459" r:id="rId4"/>
    <p:sldId id="437" r:id="rId5"/>
    <p:sldId id="449" r:id="rId6"/>
    <p:sldId id="457" r:id="rId7"/>
    <p:sldId id="450" r:id="rId8"/>
    <p:sldId id="451" r:id="rId9"/>
    <p:sldId id="452" r:id="rId10"/>
    <p:sldId id="453" r:id="rId11"/>
    <p:sldId id="454" r:id="rId12"/>
    <p:sldId id="455" r:id="rId13"/>
    <p:sldId id="385" r:id="rId14"/>
    <p:sldId id="324" r:id="rId15"/>
    <p:sldId id="332" r:id="rId16"/>
    <p:sldId id="333" r:id="rId17"/>
    <p:sldId id="325" r:id="rId18"/>
    <p:sldId id="329" r:id="rId19"/>
    <p:sldId id="330" r:id="rId20"/>
    <p:sldId id="331" r:id="rId21"/>
    <p:sldId id="443" r:id="rId22"/>
    <p:sldId id="418" r:id="rId23"/>
    <p:sldId id="394" r:id="rId24"/>
    <p:sldId id="447" r:id="rId25"/>
    <p:sldId id="348" r:id="rId26"/>
    <p:sldId id="349" r:id="rId27"/>
    <p:sldId id="414" r:id="rId28"/>
    <p:sldId id="390" r:id="rId29"/>
    <p:sldId id="350" r:id="rId30"/>
    <p:sldId id="393" r:id="rId31"/>
    <p:sldId id="286" r:id="rId32"/>
    <p:sldId id="374" r:id="rId33"/>
    <p:sldId id="271" r:id="rId34"/>
    <p:sldId id="272" r:id="rId35"/>
  </p:sldIdLst>
  <p:sldSz cx="20104100" cy="11309350"/>
  <p:notesSz cx="9928225" cy="67976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540" y="6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87DB8-F408-41A2-A196-3AE9ADE1C33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fr-FR"/>
        </a:p>
      </dgm:t>
    </dgm:pt>
    <dgm:pt modelId="{387F32A7-BE9E-4C8C-BF65-8B66C95ECCED}">
      <dgm:prSet phldrT="[Texte]"/>
      <dgm:spPr/>
      <dgm:t>
        <a:bodyPr/>
        <a:lstStyle/>
        <a:p>
          <a:r>
            <a:rPr lang="fr-FR" b="1" dirty="0">
              <a:solidFill>
                <a:schemeClr val="tx1"/>
              </a:solidFill>
            </a:rPr>
            <a:t>Chambre syndicale de la couture</a:t>
          </a:r>
        </a:p>
      </dgm:t>
    </dgm:pt>
    <dgm:pt modelId="{7E8B9235-8A1C-4C38-9F0F-4C4481665C0C}" type="parTrans" cxnId="{03B07020-2409-4ECF-92FD-CBB62D16D486}">
      <dgm:prSet/>
      <dgm:spPr/>
      <dgm:t>
        <a:bodyPr/>
        <a:lstStyle/>
        <a:p>
          <a:endParaRPr lang="fr-FR"/>
        </a:p>
      </dgm:t>
    </dgm:pt>
    <dgm:pt modelId="{931473A6-2FD2-4BC1-85A3-F26B5EE8B580}" type="sibTrans" cxnId="{03B07020-2409-4ECF-92FD-CBB62D16D486}">
      <dgm:prSet/>
      <dgm:spPr/>
      <dgm:t>
        <a:bodyPr/>
        <a:lstStyle/>
        <a:p>
          <a:endParaRPr lang="fr-FR"/>
        </a:p>
      </dgm:t>
    </dgm:pt>
    <dgm:pt modelId="{A0CEEB14-5A4B-4D52-AEF7-2C6DE4EA5E2B}">
      <dgm:prSet phldrT="[Texte]"/>
      <dgm:spPr/>
      <dgm:t>
        <a:bodyPr/>
        <a:lstStyle/>
        <a:p>
          <a:r>
            <a:rPr lang="fr-FR" b="1" dirty="0">
              <a:solidFill>
                <a:schemeClr val="tx1"/>
              </a:solidFill>
            </a:rPr>
            <a:t>Chambre syndicale du prêt-à-porter des couturiers et des créateurs de mode</a:t>
          </a:r>
        </a:p>
      </dgm:t>
    </dgm:pt>
    <dgm:pt modelId="{7C9818D5-EF50-4EE5-A920-867B3F7D9C84}" type="parTrans" cxnId="{2E19FD42-D214-474D-8C0A-BC31160C5FA0}">
      <dgm:prSet/>
      <dgm:spPr/>
      <dgm:t>
        <a:bodyPr/>
        <a:lstStyle/>
        <a:p>
          <a:endParaRPr lang="fr-FR"/>
        </a:p>
      </dgm:t>
    </dgm:pt>
    <dgm:pt modelId="{C0E80DA8-1FB3-43B3-997F-285E75FD86E0}" type="sibTrans" cxnId="{2E19FD42-D214-474D-8C0A-BC31160C5FA0}">
      <dgm:prSet/>
      <dgm:spPr/>
      <dgm:t>
        <a:bodyPr/>
        <a:lstStyle/>
        <a:p>
          <a:endParaRPr lang="fr-FR"/>
        </a:p>
      </dgm:t>
    </dgm:pt>
    <dgm:pt modelId="{ACF2CAB7-2184-452A-83E6-CC64F3AEA236}">
      <dgm:prSet phldrT="[Texte]"/>
      <dgm:spPr/>
      <dgm:t>
        <a:bodyPr/>
        <a:lstStyle/>
        <a:p>
          <a:r>
            <a:rPr lang="fr-FR" b="1" dirty="0">
              <a:solidFill>
                <a:schemeClr val="tx1"/>
              </a:solidFill>
            </a:rPr>
            <a:t>Chambre syndicale de la mode masculine</a:t>
          </a:r>
        </a:p>
      </dgm:t>
    </dgm:pt>
    <dgm:pt modelId="{B2A440B4-6FDD-45FA-B20A-67D950AEDA61}" type="parTrans" cxnId="{81706A73-4A74-4816-9E7C-FF0DBE802A01}">
      <dgm:prSet/>
      <dgm:spPr/>
      <dgm:t>
        <a:bodyPr/>
        <a:lstStyle/>
        <a:p>
          <a:endParaRPr lang="fr-FR"/>
        </a:p>
      </dgm:t>
    </dgm:pt>
    <dgm:pt modelId="{24BA4F6F-3327-4869-AC14-5206AE5A98A8}" type="sibTrans" cxnId="{81706A73-4A74-4816-9E7C-FF0DBE802A01}">
      <dgm:prSet/>
      <dgm:spPr/>
      <dgm:t>
        <a:bodyPr/>
        <a:lstStyle/>
        <a:p>
          <a:endParaRPr lang="fr-FR"/>
        </a:p>
      </dgm:t>
    </dgm:pt>
    <dgm:pt modelId="{B6635CBE-807F-4E1C-B7CF-1087441F16FB}">
      <dgm:prSet phldrT="[Texte]"/>
      <dgm:spPr/>
      <dgm:t>
        <a:bodyPr/>
        <a:lstStyle/>
        <a:p>
          <a:r>
            <a:rPr lang="fr-FR" b="1" dirty="0">
              <a:solidFill>
                <a:schemeClr val="tx1"/>
              </a:solidFill>
            </a:rPr>
            <a:t>Fédération de la couture, du prêt-à-porter des couturiers et des créateurs de mode</a:t>
          </a:r>
        </a:p>
      </dgm:t>
    </dgm:pt>
    <dgm:pt modelId="{01D0A56B-9B22-49B2-A4ED-CCE007BB3EC3}" type="sibTrans" cxnId="{B9B80B39-329B-41DB-9482-962F9EA93164}">
      <dgm:prSet/>
      <dgm:spPr/>
      <dgm:t>
        <a:bodyPr/>
        <a:lstStyle/>
        <a:p>
          <a:endParaRPr lang="fr-FR"/>
        </a:p>
      </dgm:t>
    </dgm:pt>
    <dgm:pt modelId="{0E191D9F-47A0-4578-8DA7-AE7644C10F09}" type="parTrans" cxnId="{B9B80B39-329B-41DB-9482-962F9EA93164}">
      <dgm:prSet/>
      <dgm:spPr/>
      <dgm:t>
        <a:bodyPr/>
        <a:lstStyle/>
        <a:p>
          <a:endParaRPr lang="fr-FR"/>
        </a:p>
      </dgm:t>
    </dgm:pt>
    <dgm:pt modelId="{ED1F18D2-2AF2-4CFA-86F5-DE9F84A3528F}" type="pres">
      <dgm:prSet presAssocID="{D3387DB8-F408-41A2-A196-3AE9ADE1C335}" presName="Name0" presStyleCnt="0">
        <dgm:presLayoutVars>
          <dgm:chPref val="1"/>
          <dgm:dir/>
          <dgm:animOne val="branch"/>
          <dgm:animLvl val="lvl"/>
          <dgm:resizeHandles/>
        </dgm:presLayoutVars>
      </dgm:prSet>
      <dgm:spPr/>
    </dgm:pt>
    <dgm:pt modelId="{16E9620B-48FC-4890-AA47-E44D4691E60F}" type="pres">
      <dgm:prSet presAssocID="{B6635CBE-807F-4E1C-B7CF-1087441F16FB}" presName="vertOne" presStyleCnt="0"/>
      <dgm:spPr/>
    </dgm:pt>
    <dgm:pt modelId="{5DD57738-682C-4548-8B80-F5CC90FD8CE6}" type="pres">
      <dgm:prSet presAssocID="{B6635CBE-807F-4E1C-B7CF-1087441F16FB}" presName="txOne" presStyleLbl="node0" presStyleIdx="0" presStyleCnt="1">
        <dgm:presLayoutVars>
          <dgm:chPref val="3"/>
        </dgm:presLayoutVars>
      </dgm:prSet>
      <dgm:spPr/>
    </dgm:pt>
    <dgm:pt modelId="{4D6D0C58-1BA6-4B27-A7B7-8031A54D3EB0}" type="pres">
      <dgm:prSet presAssocID="{B6635CBE-807F-4E1C-B7CF-1087441F16FB}" presName="parTransOne" presStyleCnt="0"/>
      <dgm:spPr/>
    </dgm:pt>
    <dgm:pt modelId="{DE47E314-E804-4C45-A9FE-38072D9A1E99}" type="pres">
      <dgm:prSet presAssocID="{B6635CBE-807F-4E1C-B7CF-1087441F16FB}" presName="horzOne" presStyleCnt="0"/>
      <dgm:spPr/>
    </dgm:pt>
    <dgm:pt modelId="{58D2664F-284B-421E-A6EE-591606300319}" type="pres">
      <dgm:prSet presAssocID="{387F32A7-BE9E-4C8C-BF65-8B66C95ECCED}" presName="vertTwo" presStyleCnt="0"/>
      <dgm:spPr/>
    </dgm:pt>
    <dgm:pt modelId="{55832A24-6103-4835-A3F0-F183F9642D6D}" type="pres">
      <dgm:prSet presAssocID="{387F32A7-BE9E-4C8C-BF65-8B66C95ECCED}" presName="txTwo" presStyleLbl="node2" presStyleIdx="0" presStyleCnt="3">
        <dgm:presLayoutVars>
          <dgm:chPref val="3"/>
        </dgm:presLayoutVars>
      </dgm:prSet>
      <dgm:spPr/>
    </dgm:pt>
    <dgm:pt modelId="{81261F7B-CDE1-496C-8C3A-26510E0AEC0D}" type="pres">
      <dgm:prSet presAssocID="{387F32A7-BE9E-4C8C-BF65-8B66C95ECCED}" presName="horzTwo" presStyleCnt="0"/>
      <dgm:spPr/>
    </dgm:pt>
    <dgm:pt modelId="{5A8F6196-A95F-461C-9D7D-D434CDB867C6}" type="pres">
      <dgm:prSet presAssocID="{931473A6-2FD2-4BC1-85A3-F26B5EE8B580}" presName="sibSpaceTwo" presStyleCnt="0"/>
      <dgm:spPr/>
    </dgm:pt>
    <dgm:pt modelId="{0F647E8C-2A3B-4986-8A3F-68BAD590FEF4}" type="pres">
      <dgm:prSet presAssocID="{A0CEEB14-5A4B-4D52-AEF7-2C6DE4EA5E2B}" presName="vertTwo" presStyleCnt="0"/>
      <dgm:spPr/>
    </dgm:pt>
    <dgm:pt modelId="{C94B9E36-7C87-408E-876F-B7559D9B846A}" type="pres">
      <dgm:prSet presAssocID="{A0CEEB14-5A4B-4D52-AEF7-2C6DE4EA5E2B}" presName="txTwo" presStyleLbl="node2" presStyleIdx="1" presStyleCnt="3">
        <dgm:presLayoutVars>
          <dgm:chPref val="3"/>
        </dgm:presLayoutVars>
      </dgm:prSet>
      <dgm:spPr/>
    </dgm:pt>
    <dgm:pt modelId="{9AB03364-A8C7-4EA7-BD84-2E1A24ED13A9}" type="pres">
      <dgm:prSet presAssocID="{A0CEEB14-5A4B-4D52-AEF7-2C6DE4EA5E2B}" presName="horzTwo" presStyleCnt="0"/>
      <dgm:spPr/>
    </dgm:pt>
    <dgm:pt modelId="{F013F330-2E3D-4C0A-B6A5-AFA3E4D5F7AC}" type="pres">
      <dgm:prSet presAssocID="{C0E80DA8-1FB3-43B3-997F-285E75FD86E0}" presName="sibSpaceTwo" presStyleCnt="0"/>
      <dgm:spPr/>
    </dgm:pt>
    <dgm:pt modelId="{FBFD5413-7668-4586-9F12-F59D4C9E9CC9}" type="pres">
      <dgm:prSet presAssocID="{ACF2CAB7-2184-452A-83E6-CC64F3AEA236}" presName="vertTwo" presStyleCnt="0"/>
      <dgm:spPr/>
    </dgm:pt>
    <dgm:pt modelId="{EB868D3A-5E7D-415E-8DE2-532DF1D1D7FE}" type="pres">
      <dgm:prSet presAssocID="{ACF2CAB7-2184-452A-83E6-CC64F3AEA236}" presName="txTwo" presStyleLbl="node2" presStyleIdx="2" presStyleCnt="3">
        <dgm:presLayoutVars>
          <dgm:chPref val="3"/>
        </dgm:presLayoutVars>
      </dgm:prSet>
      <dgm:spPr/>
    </dgm:pt>
    <dgm:pt modelId="{8DDDEAD5-2975-47F8-9C20-A976D4516435}" type="pres">
      <dgm:prSet presAssocID="{ACF2CAB7-2184-452A-83E6-CC64F3AEA236}" presName="horzTwo" presStyleCnt="0"/>
      <dgm:spPr/>
    </dgm:pt>
  </dgm:ptLst>
  <dgm:cxnLst>
    <dgm:cxn modelId="{4DF15B1D-9A3E-4ACF-9193-F858D16E8A70}" type="presOf" srcId="{D3387DB8-F408-41A2-A196-3AE9ADE1C335}" destId="{ED1F18D2-2AF2-4CFA-86F5-DE9F84A3528F}" srcOrd="0" destOrd="0" presId="urn:microsoft.com/office/officeart/2005/8/layout/hierarchy4"/>
    <dgm:cxn modelId="{03B07020-2409-4ECF-92FD-CBB62D16D486}" srcId="{B6635CBE-807F-4E1C-B7CF-1087441F16FB}" destId="{387F32A7-BE9E-4C8C-BF65-8B66C95ECCED}" srcOrd="0" destOrd="0" parTransId="{7E8B9235-8A1C-4C38-9F0F-4C4481665C0C}" sibTransId="{931473A6-2FD2-4BC1-85A3-F26B5EE8B580}"/>
    <dgm:cxn modelId="{B9B80B39-329B-41DB-9482-962F9EA93164}" srcId="{D3387DB8-F408-41A2-A196-3AE9ADE1C335}" destId="{B6635CBE-807F-4E1C-B7CF-1087441F16FB}" srcOrd="0" destOrd="0" parTransId="{0E191D9F-47A0-4578-8DA7-AE7644C10F09}" sibTransId="{01D0A56B-9B22-49B2-A4ED-CCE007BB3EC3}"/>
    <dgm:cxn modelId="{2E19FD42-D214-474D-8C0A-BC31160C5FA0}" srcId="{B6635CBE-807F-4E1C-B7CF-1087441F16FB}" destId="{A0CEEB14-5A4B-4D52-AEF7-2C6DE4EA5E2B}" srcOrd="1" destOrd="0" parTransId="{7C9818D5-EF50-4EE5-A920-867B3F7D9C84}" sibTransId="{C0E80DA8-1FB3-43B3-997F-285E75FD86E0}"/>
    <dgm:cxn modelId="{93264365-4DFC-4652-A59C-426DE610A09C}" type="presOf" srcId="{B6635CBE-807F-4E1C-B7CF-1087441F16FB}" destId="{5DD57738-682C-4548-8B80-F5CC90FD8CE6}" srcOrd="0" destOrd="0" presId="urn:microsoft.com/office/officeart/2005/8/layout/hierarchy4"/>
    <dgm:cxn modelId="{81706A73-4A74-4816-9E7C-FF0DBE802A01}" srcId="{B6635CBE-807F-4E1C-B7CF-1087441F16FB}" destId="{ACF2CAB7-2184-452A-83E6-CC64F3AEA236}" srcOrd="2" destOrd="0" parTransId="{B2A440B4-6FDD-45FA-B20A-67D950AEDA61}" sibTransId="{24BA4F6F-3327-4869-AC14-5206AE5A98A8}"/>
    <dgm:cxn modelId="{C25AE890-F33C-43B0-8FDC-A20F31A82D93}" type="presOf" srcId="{A0CEEB14-5A4B-4D52-AEF7-2C6DE4EA5E2B}" destId="{C94B9E36-7C87-408E-876F-B7559D9B846A}" srcOrd="0" destOrd="0" presId="urn:microsoft.com/office/officeart/2005/8/layout/hierarchy4"/>
    <dgm:cxn modelId="{4317D6F1-4ABC-4C97-A13D-E9DE363FF65F}" type="presOf" srcId="{ACF2CAB7-2184-452A-83E6-CC64F3AEA236}" destId="{EB868D3A-5E7D-415E-8DE2-532DF1D1D7FE}" srcOrd="0" destOrd="0" presId="urn:microsoft.com/office/officeart/2005/8/layout/hierarchy4"/>
    <dgm:cxn modelId="{FBAC19F7-3F87-4BD6-8848-62A2AF8F6D61}" type="presOf" srcId="{387F32A7-BE9E-4C8C-BF65-8B66C95ECCED}" destId="{55832A24-6103-4835-A3F0-F183F9642D6D}" srcOrd="0" destOrd="0" presId="urn:microsoft.com/office/officeart/2005/8/layout/hierarchy4"/>
    <dgm:cxn modelId="{29EE5A26-A3CE-4064-B272-3CD109DAE38B}" type="presParOf" srcId="{ED1F18D2-2AF2-4CFA-86F5-DE9F84A3528F}" destId="{16E9620B-48FC-4890-AA47-E44D4691E60F}" srcOrd="0" destOrd="0" presId="urn:microsoft.com/office/officeart/2005/8/layout/hierarchy4"/>
    <dgm:cxn modelId="{E57FAC1F-E443-4480-AF52-8F051D9F0E92}" type="presParOf" srcId="{16E9620B-48FC-4890-AA47-E44D4691E60F}" destId="{5DD57738-682C-4548-8B80-F5CC90FD8CE6}" srcOrd="0" destOrd="0" presId="urn:microsoft.com/office/officeart/2005/8/layout/hierarchy4"/>
    <dgm:cxn modelId="{73FB5CF5-1B99-4EAA-A28E-9B1FCF7E97DA}" type="presParOf" srcId="{16E9620B-48FC-4890-AA47-E44D4691E60F}" destId="{4D6D0C58-1BA6-4B27-A7B7-8031A54D3EB0}" srcOrd="1" destOrd="0" presId="urn:microsoft.com/office/officeart/2005/8/layout/hierarchy4"/>
    <dgm:cxn modelId="{AE9DACEB-E6F5-449F-A304-C91EECFEDED4}" type="presParOf" srcId="{16E9620B-48FC-4890-AA47-E44D4691E60F}" destId="{DE47E314-E804-4C45-A9FE-38072D9A1E99}" srcOrd="2" destOrd="0" presId="urn:microsoft.com/office/officeart/2005/8/layout/hierarchy4"/>
    <dgm:cxn modelId="{E14DE1A1-1A43-4C51-8236-7322C7A2BE4C}" type="presParOf" srcId="{DE47E314-E804-4C45-A9FE-38072D9A1E99}" destId="{58D2664F-284B-421E-A6EE-591606300319}" srcOrd="0" destOrd="0" presId="urn:microsoft.com/office/officeart/2005/8/layout/hierarchy4"/>
    <dgm:cxn modelId="{12A308AF-AB32-4526-8874-348795685AEA}" type="presParOf" srcId="{58D2664F-284B-421E-A6EE-591606300319}" destId="{55832A24-6103-4835-A3F0-F183F9642D6D}" srcOrd="0" destOrd="0" presId="urn:microsoft.com/office/officeart/2005/8/layout/hierarchy4"/>
    <dgm:cxn modelId="{FB089B81-0F8E-4B5F-949F-FAC058D1C3C7}" type="presParOf" srcId="{58D2664F-284B-421E-A6EE-591606300319}" destId="{81261F7B-CDE1-496C-8C3A-26510E0AEC0D}" srcOrd="1" destOrd="0" presId="urn:microsoft.com/office/officeart/2005/8/layout/hierarchy4"/>
    <dgm:cxn modelId="{B7848937-17BC-439E-9D06-ACF8A4AD1960}" type="presParOf" srcId="{DE47E314-E804-4C45-A9FE-38072D9A1E99}" destId="{5A8F6196-A95F-461C-9D7D-D434CDB867C6}" srcOrd="1" destOrd="0" presId="urn:microsoft.com/office/officeart/2005/8/layout/hierarchy4"/>
    <dgm:cxn modelId="{BFAD6BBC-7E2A-4D08-B641-C6805A733E82}" type="presParOf" srcId="{DE47E314-E804-4C45-A9FE-38072D9A1E99}" destId="{0F647E8C-2A3B-4986-8A3F-68BAD590FEF4}" srcOrd="2" destOrd="0" presId="urn:microsoft.com/office/officeart/2005/8/layout/hierarchy4"/>
    <dgm:cxn modelId="{C11CD11C-F040-46AB-B50E-18EE3B780CF0}" type="presParOf" srcId="{0F647E8C-2A3B-4986-8A3F-68BAD590FEF4}" destId="{C94B9E36-7C87-408E-876F-B7559D9B846A}" srcOrd="0" destOrd="0" presId="urn:microsoft.com/office/officeart/2005/8/layout/hierarchy4"/>
    <dgm:cxn modelId="{B3B14629-685A-489C-B408-12649B6E4C89}" type="presParOf" srcId="{0F647E8C-2A3B-4986-8A3F-68BAD590FEF4}" destId="{9AB03364-A8C7-4EA7-BD84-2E1A24ED13A9}" srcOrd="1" destOrd="0" presId="urn:microsoft.com/office/officeart/2005/8/layout/hierarchy4"/>
    <dgm:cxn modelId="{FECAC242-1B14-4F1C-AD1C-54B1848A688D}" type="presParOf" srcId="{DE47E314-E804-4C45-A9FE-38072D9A1E99}" destId="{F013F330-2E3D-4C0A-B6A5-AFA3E4D5F7AC}" srcOrd="3" destOrd="0" presId="urn:microsoft.com/office/officeart/2005/8/layout/hierarchy4"/>
    <dgm:cxn modelId="{F7C1A3BB-BA7E-48A4-852B-A838488DCBB6}" type="presParOf" srcId="{DE47E314-E804-4C45-A9FE-38072D9A1E99}" destId="{FBFD5413-7668-4586-9F12-F59D4C9E9CC9}" srcOrd="4" destOrd="0" presId="urn:microsoft.com/office/officeart/2005/8/layout/hierarchy4"/>
    <dgm:cxn modelId="{88BBE866-7891-49EB-B2C5-6B30D0360FB7}" type="presParOf" srcId="{FBFD5413-7668-4586-9F12-F59D4C9E9CC9}" destId="{EB868D3A-5E7D-415E-8DE2-532DF1D1D7FE}" srcOrd="0" destOrd="0" presId="urn:microsoft.com/office/officeart/2005/8/layout/hierarchy4"/>
    <dgm:cxn modelId="{C488C051-B778-4995-BB7E-A439310C609C}" type="presParOf" srcId="{FBFD5413-7668-4586-9F12-F59D4C9E9CC9}" destId="{8DDDEAD5-2975-47F8-9C20-A976D451643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387DB8-F408-41A2-A196-3AE9ADE1C335}"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fr-FR"/>
        </a:p>
      </dgm:t>
    </dgm:pt>
    <dgm:pt modelId="{387F32A7-BE9E-4C8C-BF65-8B66C95ECCED}">
      <dgm:prSet phldrT="[Texte]"/>
      <dgm:spPr/>
      <dgm:t>
        <a:bodyPr/>
        <a:lstStyle/>
        <a:p>
          <a:r>
            <a:rPr lang="fr-FR" b="1">
              <a:solidFill>
                <a:schemeClr val="tx1"/>
              </a:solidFill>
            </a:rPr>
            <a:t>Chambre syndicale de la haute couture parisienne</a:t>
          </a:r>
        </a:p>
      </dgm:t>
    </dgm:pt>
    <dgm:pt modelId="{7E8B9235-8A1C-4C38-9F0F-4C4481665C0C}" type="parTrans" cxnId="{03B07020-2409-4ECF-92FD-CBB62D16D486}">
      <dgm:prSet/>
      <dgm:spPr/>
      <dgm:t>
        <a:bodyPr/>
        <a:lstStyle/>
        <a:p>
          <a:endParaRPr lang="fr-FR"/>
        </a:p>
      </dgm:t>
    </dgm:pt>
    <dgm:pt modelId="{931473A6-2FD2-4BC1-85A3-F26B5EE8B580}" type="sibTrans" cxnId="{03B07020-2409-4ECF-92FD-CBB62D16D486}">
      <dgm:prSet/>
      <dgm:spPr/>
      <dgm:t>
        <a:bodyPr/>
        <a:lstStyle/>
        <a:p>
          <a:endParaRPr lang="fr-FR"/>
        </a:p>
      </dgm:t>
    </dgm:pt>
    <dgm:pt modelId="{A0CEEB14-5A4B-4D52-AEF7-2C6DE4EA5E2B}">
      <dgm:prSet phldrT="[Texte]"/>
      <dgm:spPr/>
      <dgm:t>
        <a:bodyPr/>
        <a:lstStyle/>
        <a:p>
          <a:r>
            <a:rPr lang="fr-FR" b="1">
              <a:solidFill>
                <a:schemeClr val="tx1"/>
              </a:solidFill>
            </a:rPr>
            <a:t>Chambre syndicale du prêt-à-porter des couturiers et des créateurs de mode</a:t>
          </a:r>
        </a:p>
      </dgm:t>
    </dgm:pt>
    <dgm:pt modelId="{7C9818D5-EF50-4EE5-A920-867B3F7D9C84}" type="parTrans" cxnId="{2E19FD42-D214-474D-8C0A-BC31160C5FA0}">
      <dgm:prSet/>
      <dgm:spPr/>
      <dgm:t>
        <a:bodyPr/>
        <a:lstStyle/>
        <a:p>
          <a:endParaRPr lang="fr-FR"/>
        </a:p>
      </dgm:t>
    </dgm:pt>
    <dgm:pt modelId="{C0E80DA8-1FB3-43B3-997F-285E75FD86E0}" type="sibTrans" cxnId="{2E19FD42-D214-474D-8C0A-BC31160C5FA0}">
      <dgm:prSet/>
      <dgm:spPr/>
      <dgm:t>
        <a:bodyPr/>
        <a:lstStyle/>
        <a:p>
          <a:endParaRPr lang="fr-FR"/>
        </a:p>
      </dgm:t>
    </dgm:pt>
    <dgm:pt modelId="{ACF2CAB7-2184-452A-83E6-CC64F3AEA236}">
      <dgm:prSet phldrT="[Texte]"/>
      <dgm:spPr/>
      <dgm:t>
        <a:bodyPr/>
        <a:lstStyle/>
        <a:p>
          <a:r>
            <a:rPr lang="fr-FR" b="1">
              <a:solidFill>
                <a:schemeClr val="tx1"/>
              </a:solidFill>
            </a:rPr>
            <a:t>Chambre syndicale de la mode masculine</a:t>
          </a:r>
        </a:p>
      </dgm:t>
    </dgm:pt>
    <dgm:pt modelId="{B2A440B4-6FDD-45FA-B20A-67D950AEDA61}" type="parTrans" cxnId="{81706A73-4A74-4816-9E7C-FF0DBE802A01}">
      <dgm:prSet/>
      <dgm:spPr/>
      <dgm:t>
        <a:bodyPr/>
        <a:lstStyle/>
        <a:p>
          <a:endParaRPr lang="fr-FR"/>
        </a:p>
      </dgm:t>
    </dgm:pt>
    <dgm:pt modelId="{24BA4F6F-3327-4869-AC14-5206AE5A98A8}" type="sibTrans" cxnId="{81706A73-4A74-4816-9E7C-FF0DBE802A01}">
      <dgm:prSet/>
      <dgm:spPr/>
      <dgm:t>
        <a:bodyPr/>
        <a:lstStyle/>
        <a:p>
          <a:endParaRPr lang="fr-FR"/>
        </a:p>
      </dgm:t>
    </dgm:pt>
    <dgm:pt modelId="{B6635CBE-807F-4E1C-B7CF-1087441F16FB}">
      <dgm:prSet phldrT="[Texte]"/>
      <dgm:spPr/>
      <dgm:t>
        <a:bodyPr/>
        <a:lstStyle/>
        <a:p>
          <a:r>
            <a:rPr lang="fr-FR" b="1">
              <a:solidFill>
                <a:schemeClr val="tx1"/>
              </a:solidFill>
            </a:rPr>
            <a:t>Fédération de la haute couture</a:t>
          </a:r>
        </a:p>
        <a:p>
          <a:r>
            <a:rPr lang="fr-FR" b="1">
              <a:solidFill>
                <a:schemeClr val="tx1"/>
              </a:solidFill>
            </a:rPr>
            <a:t> et de la mode</a:t>
          </a:r>
        </a:p>
      </dgm:t>
    </dgm:pt>
    <dgm:pt modelId="{01D0A56B-9B22-49B2-A4ED-CCE007BB3EC3}" type="sibTrans" cxnId="{B9B80B39-329B-41DB-9482-962F9EA93164}">
      <dgm:prSet/>
      <dgm:spPr/>
      <dgm:t>
        <a:bodyPr/>
        <a:lstStyle/>
        <a:p>
          <a:endParaRPr lang="fr-FR"/>
        </a:p>
      </dgm:t>
    </dgm:pt>
    <dgm:pt modelId="{0E191D9F-47A0-4578-8DA7-AE7644C10F09}" type="parTrans" cxnId="{B9B80B39-329B-41DB-9482-962F9EA93164}">
      <dgm:prSet/>
      <dgm:spPr/>
      <dgm:t>
        <a:bodyPr/>
        <a:lstStyle/>
        <a:p>
          <a:endParaRPr lang="fr-FR"/>
        </a:p>
      </dgm:t>
    </dgm:pt>
    <dgm:pt modelId="{ED1F18D2-2AF2-4CFA-86F5-DE9F84A3528F}" type="pres">
      <dgm:prSet presAssocID="{D3387DB8-F408-41A2-A196-3AE9ADE1C335}" presName="Name0" presStyleCnt="0">
        <dgm:presLayoutVars>
          <dgm:chPref val="1"/>
          <dgm:dir/>
          <dgm:animOne val="branch"/>
          <dgm:animLvl val="lvl"/>
          <dgm:resizeHandles/>
        </dgm:presLayoutVars>
      </dgm:prSet>
      <dgm:spPr/>
    </dgm:pt>
    <dgm:pt modelId="{16E9620B-48FC-4890-AA47-E44D4691E60F}" type="pres">
      <dgm:prSet presAssocID="{B6635CBE-807F-4E1C-B7CF-1087441F16FB}" presName="vertOne" presStyleCnt="0"/>
      <dgm:spPr/>
    </dgm:pt>
    <dgm:pt modelId="{5DD57738-682C-4548-8B80-F5CC90FD8CE6}" type="pres">
      <dgm:prSet presAssocID="{B6635CBE-807F-4E1C-B7CF-1087441F16FB}" presName="txOne" presStyleLbl="node0" presStyleIdx="0" presStyleCnt="1" custLinFactY="2288" custLinFactNeighborX="502" custLinFactNeighborY="100000">
        <dgm:presLayoutVars>
          <dgm:chPref val="3"/>
        </dgm:presLayoutVars>
      </dgm:prSet>
      <dgm:spPr/>
    </dgm:pt>
    <dgm:pt modelId="{4D6D0C58-1BA6-4B27-A7B7-8031A54D3EB0}" type="pres">
      <dgm:prSet presAssocID="{B6635CBE-807F-4E1C-B7CF-1087441F16FB}" presName="parTransOne" presStyleCnt="0"/>
      <dgm:spPr/>
    </dgm:pt>
    <dgm:pt modelId="{DE47E314-E804-4C45-A9FE-38072D9A1E99}" type="pres">
      <dgm:prSet presAssocID="{B6635CBE-807F-4E1C-B7CF-1087441F16FB}" presName="horzOne" presStyleCnt="0"/>
      <dgm:spPr/>
    </dgm:pt>
    <dgm:pt modelId="{58D2664F-284B-421E-A6EE-591606300319}" type="pres">
      <dgm:prSet presAssocID="{387F32A7-BE9E-4C8C-BF65-8B66C95ECCED}" presName="vertTwo" presStyleCnt="0"/>
      <dgm:spPr/>
    </dgm:pt>
    <dgm:pt modelId="{55832A24-6103-4835-A3F0-F183F9642D6D}" type="pres">
      <dgm:prSet presAssocID="{387F32A7-BE9E-4C8C-BF65-8B66C95ECCED}" presName="txTwo" presStyleLbl="node2" presStyleIdx="0" presStyleCnt="3" custLinFactNeighborX="2256" custLinFactNeighborY="43027">
        <dgm:presLayoutVars>
          <dgm:chPref val="3"/>
        </dgm:presLayoutVars>
      </dgm:prSet>
      <dgm:spPr/>
    </dgm:pt>
    <dgm:pt modelId="{81261F7B-CDE1-496C-8C3A-26510E0AEC0D}" type="pres">
      <dgm:prSet presAssocID="{387F32A7-BE9E-4C8C-BF65-8B66C95ECCED}" presName="horzTwo" presStyleCnt="0"/>
      <dgm:spPr/>
    </dgm:pt>
    <dgm:pt modelId="{5A8F6196-A95F-461C-9D7D-D434CDB867C6}" type="pres">
      <dgm:prSet presAssocID="{931473A6-2FD2-4BC1-85A3-F26B5EE8B580}" presName="sibSpaceTwo" presStyleCnt="0"/>
      <dgm:spPr/>
    </dgm:pt>
    <dgm:pt modelId="{0F647E8C-2A3B-4986-8A3F-68BAD590FEF4}" type="pres">
      <dgm:prSet presAssocID="{A0CEEB14-5A4B-4D52-AEF7-2C6DE4EA5E2B}" presName="vertTwo" presStyleCnt="0"/>
      <dgm:spPr/>
    </dgm:pt>
    <dgm:pt modelId="{C94B9E36-7C87-408E-876F-B7559D9B846A}" type="pres">
      <dgm:prSet presAssocID="{A0CEEB14-5A4B-4D52-AEF7-2C6DE4EA5E2B}" presName="txTwo" presStyleLbl="node2" presStyleIdx="1" presStyleCnt="3" custLinFactNeighborX="1590" custLinFactNeighborY="24">
        <dgm:presLayoutVars>
          <dgm:chPref val="3"/>
        </dgm:presLayoutVars>
      </dgm:prSet>
      <dgm:spPr/>
    </dgm:pt>
    <dgm:pt modelId="{9AB03364-A8C7-4EA7-BD84-2E1A24ED13A9}" type="pres">
      <dgm:prSet presAssocID="{A0CEEB14-5A4B-4D52-AEF7-2C6DE4EA5E2B}" presName="horzTwo" presStyleCnt="0"/>
      <dgm:spPr/>
    </dgm:pt>
    <dgm:pt modelId="{F013F330-2E3D-4C0A-B6A5-AFA3E4D5F7AC}" type="pres">
      <dgm:prSet presAssocID="{C0E80DA8-1FB3-43B3-997F-285E75FD86E0}" presName="sibSpaceTwo" presStyleCnt="0"/>
      <dgm:spPr/>
    </dgm:pt>
    <dgm:pt modelId="{FBFD5413-7668-4586-9F12-F59D4C9E9CC9}" type="pres">
      <dgm:prSet presAssocID="{ACF2CAB7-2184-452A-83E6-CC64F3AEA236}" presName="vertTwo" presStyleCnt="0"/>
      <dgm:spPr/>
    </dgm:pt>
    <dgm:pt modelId="{EB868D3A-5E7D-415E-8DE2-532DF1D1D7FE}" type="pres">
      <dgm:prSet presAssocID="{ACF2CAB7-2184-452A-83E6-CC64F3AEA236}" presName="txTwo" presStyleLbl="node2" presStyleIdx="2" presStyleCnt="3">
        <dgm:presLayoutVars>
          <dgm:chPref val="3"/>
        </dgm:presLayoutVars>
      </dgm:prSet>
      <dgm:spPr/>
    </dgm:pt>
    <dgm:pt modelId="{8DDDEAD5-2975-47F8-9C20-A976D4516435}" type="pres">
      <dgm:prSet presAssocID="{ACF2CAB7-2184-452A-83E6-CC64F3AEA236}" presName="horzTwo" presStyleCnt="0"/>
      <dgm:spPr/>
    </dgm:pt>
  </dgm:ptLst>
  <dgm:cxnLst>
    <dgm:cxn modelId="{03B07020-2409-4ECF-92FD-CBB62D16D486}" srcId="{B6635CBE-807F-4E1C-B7CF-1087441F16FB}" destId="{387F32A7-BE9E-4C8C-BF65-8B66C95ECCED}" srcOrd="0" destOrd="0" parTransId="{7E8B9235-8A1C-4C38-9F0F-4C4481665C0C}" sibTransId="{931473A6-2FD2-4BC1-85A3-F26B5EE8B580}"/>
    <dgm:cxn modelId="{B9B80B39-329B-41DB-9482-962F9EA93164}" srcId="{D3387DB8-F408-41A2-A196-3AE9ADE1C335}" destId="{B6635CBE-807F-4E1C-B7CF-1087441F16FB}" srcOrd="0" destOrd="0" parTransId="{0E191D9F-47A0-4578-8DA7-AE7644C10F09}" sibTransId="{01D0A56B-9B22-49B2-A4ED-CCE007BB3EC3}"/>
    <dgm:cxn modelId="{0521C340-85EF-496A-B81F-31BACC1196D7}" type="presOf" srcId="{A0CEEB14-5A4B-4D52-AEF7-2C6DE4EA5E2B}" destId="{C94B9E36-7C87-408E-876F-B7559D9B846A}" srcOrd="0" destOrd="0" presId="urn:microsoft.com/office/officeart/2005/8/layout/hierarchy4"/>
    <dgm:cxn modelId="{39DA255F-C746-4BEB-A32F-45619045B52D}" type="presOf" srcId="{387F32A7-BE9E-4C8C-BF65-8B66C95ECCED}" destId="{55832A24-6103-4835-A3F0-F183F9642D6D}" srcOrd="0" destOrd="0" presId="urn:microsoft.com/office/officeart/2005/8/layout/hierarchy4"/>
    <dgm:cxn modelId="{2E19FD42-D214-474D-8C0A-BC31160C5FA0}" srcId="{B6635CBE-807F-4E1C-B7CF-1087441F16FB}" destId="{A0CEEB14-5A4B-4D52-AEF7-2C6DE4EA5E2B}" srcOrd="1" destOrd="0" parTransId="{7C9818D5-EF50-4EE5-A920-867B3F7D9C84}" sibTransId="{C0E80DA8-1FB3-43B3-997F-285E75FD86E0}"/>
    <dgm:cxn modelId="{81706A73-4A74-4816-9E7C-FF0DBE802A01}" srcId="{B6635CBE-807F-4E1C-B7CF-1087441F16FB}" destId="{ACF2CAB7-2184-452A-83E6-CC64F3AEA236}" srcOrd="2" destOrd="0" parTransId="{B2A440B4-6FDD-45FA-B20A-67D950AEDA61}" sibTransId="{24BA4F6F-3327-4869-AC14-5206AE5A98A8}"/>
    <dgm:cxn modelId="{F74353B0-E767-40EE-B998-7814E1E06715}" type="presOf" srcId="{ACF2CAB7-2184-452A-83E6-CC64F3AEA236}" destId="{EB868D3A-5E7D-415E-8DE2-532DF1D1D7FE}" srcOrd="0" destOrd="0" presId="urn:microsoft.com/office/officeart/2005/8/layout/hierarchy4"/>
    <dgm:cxn modelId="{CD6064C9-6123-4AC8-BADD-6A76BF7F1082}" type="presOf" srcId="{B6635CBE-807F-4E1C-B7CF-1087441F16FB}" destId="{5DD57738-682C-4548-8B80-F5CC90FD8CE6}" srcOrd="0" destOrd="0" presId="urn:microsoft.com/office/officeart/2005/8/layout/hierarchy4"/>
    <dgm:cxn modelId="{C5E026D7-95DF-412D-8948-3A48128DD31E}" type="presOf" srcId="{D3387DB8-F408-41A2-A196-3AE9ADE1C335}" destId="{ED1F18D2-2AF2-4CFA-86F5-DE9F84A3528F}" srcOrd="0" destOrd="0" presId="urn:microsoft.com/office/officeart/2005/8/layout/hierarchy4"/>
    <dgm:cxn modelId="{66463BD7-A511-4193-8CC2-660B0BB731EC}" type="presParOf" srcId="{ED1F18D2-2AF2-4CFA-86F5-DE9F84A3528F}" destId="{16E9620B-48FC-4890-AA47-E44D4691E60F}" srcOrd="0" destOrd="0" presId="urn:microsoft.com/office/officeart/2005/8/layout/hierarchy4"/>
    <dgm:cxn modelId="{492486D1-DDD2-4AC6-B64B-8EDBA4EA94D4}" type="presParOf" srcId="{16E9620B-48FC-4890-AA47-E44D4691E60F}" destId="{5DD57738-682C-4548-8B80-F5CC90FD8CE6}" srcOrd="0" destOrd="0" presId="urn:microsoft.com/office/officeart/2005/8/layout/hierarchy4"/>
    <dgm:cxn modelId="{AF537FB9-C418-4AD1-A20A-583FD88FB83C}" type="presParOf" srcId="{16E9620B-48FC-4890-AA47-E44D4691E60F}" destId="{4D6D0C58-1BA6-4B27-A7B7-8031A54D3EB0}" srcOrd="1" destOrd="0" presId="urn:microsoft.com/office/officeart/2005/8/layout/hierarchy4"/>
    <dgm:cxn modelId="{A6524B44-B5E4-4D45-9299-D80763CEEF34}" type="presParOf" srcId="{16E9620B-48FC-4890-AA47-E44D4691E60F}" destId="{DE47E314-E804-4C45-A9FE-38072D9A1E99}" srcOrd="2" destOrd="0" presId="urn:microsoft.com/office/officeart/2005/8/layout/hierarchy4"/>
    <dgm:cxn modelId="{64581940-4117-4FF9-A226-EDF1B550338A}" type="presParOf" srcId="{DE47E314-E804-4C45-A9FE-38072D9A1E99}" destId="{58D2664F-284B-421E-A6EE-591606300319}" srcOrd="0" destOrd="0" presId="urn:microsoft.com/office/officeart/2005/8/layout/hierarchy4"/>
    <dgm:cxn modelId="{85D4A6D5-E72E-4FBC-B11A-12F89789C11D}" type="presParOf" srcId="{58D2664F-284B-421E-A6EE-591606300319}" destId="{55832A24-6103-4835-A3F0-F183F9642D6D}" srcOrd="0" destOrd="0" presId="urn:microsoft.com/office/officeart/2005/8/layout/hierarchy4"/>
    <dgm:cxn modelId="{DBD39965-2DBA-4ECD-B6D6-293D5F430A5A}" type="presParOf" srcId="{58D2664F-284B-421E-A6EE-591606300319}" destId="{81261F7B-CDE1-496C-8C3A-26510E0AEC0D}" srcOrd="1" destOrd="0" presId="urn:microsoft.com/office/officeart/2005/8/layout/hierarchy4"/>
    <dgm:cxn modelId="{0C7481E3-8B0F-4BEC-A35D-BACD1773333A}" type="presParOf" srcId="{DE47E314-E804-4C45-A9FE-38072D9A1E99}" destId="{5A8F6196-A95F-461C-9D7D-D434CDB867C6}" srcOrd="1" destOrd="0" presId="urn:microsoft.com/office/officeart/2005/8/layout/hierarchy4"/>
    <dgm:cxn modelId="{CAC7390D-9B5A-46BF-9157-DDFE75BE48B5}" type="presParOf" srcId="{DE47E314-E804-4C45-A9FE-38072D9A1E99}" destId="{0F647E8C-2A3B-4986-8A3F-68BAD590FEF4}" srcOrd="2" destOrd="0" presId="urn:microsoft.com/office/officeart/2005/8/layout/hierarchy4"/>
    <dgm:cxn modelId="{170F3110-998B-4AF4-91E6-AD4F02382635}" type="presParOf" srcId="{0F647E8C-2A3B-4986-8A3F-68BAD590FEF4}" destId="{C94B9E36-7C87-408E-876F-B7559D9B846A}" srcOrd="0" destOrd="0" presId="urn:microsoft.com/office/officeart/2005/8/layout/hierarchy4"/>
    <dgm:cxn modelId="{D0E4E9AB-12EE-4AC8-8CF7-4D82912BFC50}" type="presParOf" srcId="{0F647E8C-2A3B-4986-8A3F-68BAD590FEF4}" destId="{9AB03364-A8C7-4EA7-BD84-2E1A24ED13A9}" srcOrd="1" destOrd="0" presId="urn:microsoft.com/office/officeart/2005/8/layout/hierarchy4"/>
    <dgm:cxn modelId="{B610252F-FD30-419B-B614-152A37C79442}" type="presParOf" srcId="{DE47E314-E804-4C45-A9FE-38072D9A1E99}" destId="{F013F330-2E3D-4C0A-B6A5-AFA3E4D5F7AC}" srcOrd="3" destOrd="0" presId="urn:microsoft.com/office/officeart/2005/8/layout/hierarchy4"/>
    <dgm:cxn modelId="{33BF167A-FE5E-428E-9608-2F14865785CE}" type="presParOf" srcId="{DE47E314-E804-4C45-A9FE-38072D9A1E99}" destId="{FBFD5413-7668-4586-9F12-F59D4C9E9CC9}" srcOrd="4" destOrd="0" presId="urn:microsoft.com/office/officeart/2005/8/layout/hierarchy4"/>
    <dgm:cxn modelId="{C65D9127-7A5E-40DE-9B55-58B3AB1396A3}" type="presParOf" srcId="{FBFD5413-7668-4586-9F12-F59D4C9E9CC9}" destId="{EB868D3A-5E7D-415E-8DE2-532DF1D1D7FE}" srcOrd="0" destOrd="0" presId="urn:microsoft.com/office/officeart/2005/8/layout/hierarchy4"/>
    <dgm:cxn modelId="{3C97EF8A-55AD-4DC3-AF6E-1AF1F690F6D4}" type="presParOf" srcId="{FBFD5413-7668-4586-9F12-F59D4C9E9CC9}" destId="{8DDDEAD5-2975-47F8-9C20-A976D451643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57738-682C-4548-8B80-F5CC90FD8CE6}">
      <dsp:nvSpPr>
        <dsp:cNvPr id="0" name=""/>
        <dsp:cNvSpPr/>
      </dsp:nvSpPr>
      <dsp:spPr>
        <a:xfrm>
          <a:off x="3753" y="2116"/>
          <a:ext cx="10437971"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fr-FR" sz="4500" b="1" kern="1200" dirty="0">
              <a:solidFill>
                <a:schemeClr val="tx1"/>
              </a:solidFill>
            </a:rPr>
            <a:t>Fédération de la couture, du prêt-à-porter des couturiers et des créateurs de mode</a:t>
          </a:r>
        </a:p>
      </dsp:txBody>
      <dsp:txXfrm>
        <a:off x="60841" y="59204"/>
        <a:ext cx="10323795" cy="1834964"/>
      </dsp:txXfrm>
    </dsp:sp>
    <dsp:sp modelId="{55832A24-6103-4835-A3F0-F183F9642D6D}">
      <dsp:nvSpPr>
        <dsp:cNvPr id="0" name=""/>
        <dsp:cNvSpPr/>
      </dsp:nvSpPr>
      <dsp:spPr>
        <a:xfrm>
          <a:off x="3753" y="2224307"/>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dirty="0">
              <a:solidFill>
                <a:schemeClr val="tx1"/>
              </a:solidFill>
            </a:rPr>
            <a:t>Chambre syndicale de la couture</a:t>
          </a:r>
        </a:p>
      </dsp:txBody>
      <dsp:txXfrm>
        <a:off x="60841" y="2281395"/>
        <a:ext cx="3180638" cy="1834964"/>
      </dsp:txXfrm>
    </dsp:sp>
    <dsp:sp modelId="{C94B9E36-7C87-408E-876F-B7559D9B846A}">
      <dsp:nvSpPr>
        <dsp:cNvPr id="0" name=""/>
        <dsp:cNvSpPr/>
      </dsp:nvSpPr>
      <dsp:spPr>
        <a:xfrm>
          <a:off x="3575332" y="2224307"/>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dirty="0">
              <a:solidFill>
                <a:schemeClr val="tx1"/>
              </a:solidFill>
            </a:rPr>
            <a:t>Chambre syndicale du prêt-à-porter des couturiers et des créateurs de mode</a:t>
          </a:r>
        </a:p>
      </dsp:txBody>
      <dsp:txXfrm>
        <a:off x="3632420" y="2281395"/>
        <a:ext cx="3180638" cy="1834964"/>
      </dsp:txXfrm>
    </dsp:sp>
    <dsp:sp modelId="{EB868D3A-5E7D-415E-8DE2-532DF1D1D7FE}">
      <dsp:nvSpPr>
        <dsp:cNvPr id="0" name=""/>
        <dsp:cNvSpPr/>
      </dsp:nvSpPr>
      <dsp:spPr>
        <a:xfrm>
          <a:off x="7146910" y="2224307"/>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dirty="0">
              <a:solidFill>
                <a:schemeClr val="tx1"/>
              </a:solidFill>
            </a:rPr>
            <a:t>Chambre syndicale de la mode masculine</a:t>
          </a:r>
        </a:p>
      </dsp:txBody>
      <dsp:txXfrm>
        <a:off x="7203998" y="2281395"/>
        <a:ext cx="3180638" cy="1834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57738-682C-4548-8B80-F5CC90FD8CE6}">
      <dsp:nvSpPr>
        <dsp:cNvPr id="0" name=""/>
        <dsp:cNvSpPr/>
      </dsp:nvSpPr>
      <dsp:spPr>
        <a:xfrm>
          <a:off x="7507" y="319763"/>
          <a:ext cx="10437971"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fr-FR" sz="4400" b="1" kern="1200">
              <a:solidFill>
                <a:schemeClr val="tx1"/>
              </a:solidFill>
            </a:rPr>
            <a:t>Fédération de la haute couture</a:t>
          </a:r>
        </a:p>
        <a:p>
          <a:pPr marL="0" lvl="0" indent="0" algn="ctr" defTabSz="1955800">
            <a:lnSpc>
              <a:spcPct val="90000"/>
            </a:lnSpc>
            <a:spcBef>
              <a:spcPct val="0"/>
            </a:spcBef>
            <a:spcAft>
              <a:spcPct val="35000"/>
            </a:spcAft>
            <a:buNone/>
          </a:pPr>
          <a:r>
            <a:rPr lang="fr-FR" sz="4400" b="1" kern="1200">
              <a:solidFill>
                <a:schemeClr val="tx1"/>
              </a:solidFill>
            </a:rPr>
            <a:t> et de la mode</a:t>
          </a:r>
        </a:p>
      </dsp:txBody>
      <dsp:txXfrm>
        <a:off x="64595" y="376851"/>
        <a:ext cx="10323795" cy="1834964"/>
      </dsp:txXfrm>
    </dsp:sp>
    <dsp:sp modelId="{55832A24-6103-4835-A3F0-F183F9642D6D}">
      <dsp:nvSpPr>
        <dsp:cNvPr id="0" name=""/>
        <dsp:cNvSpPr/>
      </dsp:nvSpPr>
      <dsp:spPr>
        <a:xfrm>
          <a:off x="78084" y="2226423"/>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a:solidFill>
                <a:schemeClr val="tx1"/>
              </a:solidFill>
            </a:rPr>
            <a:t>Chambre syndicale de la haute couture parisienne</a:t>
          </a:r>
        </a:p>
      </dsp:txBody>
      <dsp:txXfrm>
        <a:off x="135172" y="2283511"/>
        <a:ext cx="3180638" cy="1834964"/>
      </dsp:txXfrm>
    </dsp:sp>
    <dsp:sp modelId="{C94B9E36-7C87-408E-876F-B7559D9B846A}">
      <dsp:nvSpPr>
        <dsp:cNvPr id="0" name=""/>
        <dsp:cNvSpPr/>
      </dsp:nvSpPr>
      <dsp:spPr>
        <a:xfrm>
          <a:off x="3627719" y="2224775"/>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a:solidFill>
                <a:schemeClr val="tx1"/>
              </a:solidFill>
            </a:rPr>
            <a:t>Chambre syndicale du prêt-à-porter des couturiers et des créateurs de mode</a:t>
          </a:r>
        </a:p>
      </dsp:txBody>
      <dsp:txXfrm>
        <a:off x="3684807" y="2281863"/>
        <a:ext cx="3180638" cy="1834964"/>
      </dsp:txXfrm>
    </dsp:sp>
    <dsp:sp modelId="{EB868D3A-5E7D-415E-8DE2-532DF1D1D7FE}">
      <dsp:nvSpPr>
        <dsp:cNvPr id="0" name=""/>
        <dsp:cNvSpPr/>
      </dsp:nvSpPr>
      <dsp:spPr>
        <a:xfrm>
          <a:off x="7146910" y="2224307"/>
          <a:ext cx="3294814" cy="19491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FR" sz="2700" b="1" kern="1200">
              <a:solidFill>
                <a:schemeClr val="tx1"/>
              </a:solidFill>
            </a:rPr>
            <a:t>Chambre syndicale de la mode masculine</a:t>
          </a:r>
        </a:p>
      </dsp:txBody>
      <dsp:txXfrm>
        <a:off x="7203998" y="2281395"/>
        <a:ext cx="3180638" cy="18349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622925" y="0"/>
            <a:ext cx="4303713" cy="341313"/>
          </a:xfrm>
          <a:prstGeom prst="rect">
            <a:avLst/>
          </a:prstGeom>
        </p:spPr>
        <p:txBody>
          <a:bodyPr vert="horz" lIns="91440" tIns="45720" rIns="91440" bIns="45720" rtlCol="0"/>
          <a:lstStyle>
            <a:lvl1pPr algn="r">
              <a:defRPr sz="1200"/>
            </a:lvl1pPr>
          </a:lstStyle>
          <a:p>
            <a:fld id="{72CE5CFF-6441-480B-A1E6-91337ED39C41}" type="datetimeFigureOut">
              <a:rPr lang="fr-FR" smtClean="0"/>
              <a:t>22/10/2025</a:t>
            </a:fld>
            <a:endParaRPr lang="fr-FR"/>
          </a:p>
        </p:txBody>
      </p:sp>
      <p:sp>
        <p:nvSpPr>
          <p:cNvPr id="4" name="Espace réservé de l'image des diapositives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92188" y="3271838"/>
            <a:ext cx="7943850" cy="267652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622925" y="6456363"/>
            <a:ext cx="4303713" cy="341312"/>
          </a:xfrm>
          <a:prstGeom prst="rect">
            <a:avLst/>
          </a:prstGeom>
        </p:spPr>
        <p:txBody>
          <a:bodyPr vert="horz" lIns="91440" tIns="45720" rIns="91440" bIns="45720" rtlCol="0" anchor="b"/>
          <a:lstStyle>
            <a:lvl1pPr algn="r">
              <a:defRPr sz="1200"/>
            </a:lvl1pPr>
          </a:lstStyle>
          <a:p>
            <a:fld id="{DE040CCA-E66E-4D42-B5F3-CB767778AEE5}" type="slidenum">
              <a:rPr lang="fr-FR" smtClean="0"/>
              <a:t>‹N°›</a:t>
            </a:fld>
            <a:endParaRPr lang="fr-FR"/>
          </a:p>
        </p:txBody>
      </p:sp>
    </p:spTree>
    <p:extLst>
      <p:ext uri="{BB962C8B-B14F-4D97-AF65-F5344CB8AC3E}">
        <p14:creationId xmlns:p14="http://schemas.microsoft.com/office/powerpoint/2010/main" val="420152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a:extLst>
              <a:ext uri="{FF2B5EF4-FFF2-40B4-BE49-F238E27FC236}">
                <a16:creationId xmlns:a16="http://schemas.microsoft.com/office/drawing/2014/main" id="{136DF6DB-6FE7-4EDF-BB93-B2872EF41BED}"/>
              </a:ext>
            </a:extLst>
          </p:cNvPr>
          <p:cNvSpPr>
            <a:spLocks noGrp="1" noRot="1" noChangeAspect="1" noTextEdit="1"/>
          </p:cNvSpPr>
          <p:nvPr>
            <p:ph type="sldImg"/>
          </p:nvPr>
        </p:nvSpPr>
        <p:spPr>
          <a:ln/>
        </p:spPr>
      </p:sp>
      <p:sp>
        <p:nvSpPr>
          <p:cNvPr id="49155" name="Espace réservé des commentaires 2">
            <a:extLst>
              <a:ext uri="{FF2B5EF4-FFF2-40B4-BE49-F238E27FC236}">
                <a16:creationId xmlns:a16="http://schemas.microsoft.com/office/drawing/2014/main" id="{F37874AC-2677-41DF-8FD4-1BD56C3F66E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49156" name="Espace réservé du numéro de diapositive 3">
            <a:extLst>
              <a:ext uri="{FF2B5EF4-FFF2-40B4-BE49-F238E27FC236}">
                <a16:creationId xmlns:a16="http://schemas.microsoft.com/office/drawing/2014/main" id="{0C8C7D6A-51F0-4BCE-8D5B-621FA4C19D7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199F599-EE47-43BF-9991-B41B834B7550}" type="slidenum">
              <a:rPr lang="fr-FR" altLang="fr-FR" sz="1200" smtClean="0"/>
              <a:pPr/>
              <a:t>2</a:t>
            </a:fld>
            <a:endParaRPr lang="fr-FR" altLang="fr-F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a:extLst>
              <a:ext uri="{FF2B5EF4-FFF2-40B4-BE49-F238E27FC236}">
                <a16:creationId xmlns:a16="http://schemas.microsoft.com/office/drawing/2014/main" id="{2F5D9202-FAF7-47EB-BC29-570ECEC973D3}"/>
              </a:ext>
            </a:extLst>
          </p:cNvPr>
          <p:cNvSpPr>
            <a:spLocks noGrp="1" noRot="1" noChangeAspect="1" noTextEdit="1"/>
          </p:cNvSpPr>
          <p:nvPr>
            <p:ph type="sldImg"/>
          </p:nvPr>
        </p:nvSpPr>
        <p:spPr>
          <a:ln/>
        </p:spPr>
      </p:sp>
      <p:sp>
        <p:nvSpPr>
          <p:cNvPr id="63491" name="Espace réservé des commentaires 2">
            <a:extLst>
              <a:ext uri="{FF2B5EF4-FFF2-40B4-BE49-F238E27FC236}">
                <a16:creationId xmlns:a16="http://schemas.microsoft.com/office/drawing/2014/main" id="{EC6C1661-5CAE-465E-9505-FFBC8AFE09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63492" name="Espace réservé du numéro de diapositive 3">
            <a:extLst>
              <a:ext uri="{FF2B5EF4-FFF2-40B4-BE49-F238E27FC236}">
                <a16:creationId xmlns:a16="http://schemas.microsoft.com/office/drawing/2014/main" id="{5D9B559E-0759-423F-A8A4-F8547CEF68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30E0407-FF6E-4E49-9C30-627AC0ECE1E5}" type="slidenum">
              <a:rPr lang="fr-FR" altLang="fr-FR" sz="1200" smtClean="0"/>
              <a:pPr/>
              <a:t>5</a:t>
            </a:fld>
            <a:endParaRPr lang="fr-FR" altLang="fr-FR" sz="1200"/>
          </a:p>
        </p:txBody>
      </p:sp>
    </p:spTree>
    <p:extLst>
      <p:ext uri="{BB962C8B-B14F-4D97-AF65-F5344CB8AC3E}">
        <p14:creationId xmlns:p14="http://schemas.microsoft.com/office/powerpoint/2010/main" val="2929619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a:extLst>
              <a:ext uri="{FF2B5EF4-FFF2-40B4-BE49-F238E27FC236}">
                <a16:creationId xmlns:a16="http://schemas.microsoft.com/office/drawing/2014/main" id="{2F5D9202-FAF7-47EB-BC29-570ECEC973D3}"/>
              </a:ext>
            </a:extLst>
          </p:cNvPr>
          <p:cNvSpPr>
            <a:spLocks noGrp="1" noRot="1" noChangeAspect="1" noTextEdit="1"/>
          </p:cNvSpPr>
          <p:nvPr>
            <p:ph type="sldImg"/>
          </p:nvPr>
        </p:nvSpPr>
        <p:spPr>
          <a:ln/>
        </p:spPr>
      </p:sp>
      <p:sp>
        <p:nvSpPr>
          <p:cNvPr id="63491" name="Espace réservé des commentaires 2">
            <a:extLst>
              <a:ext uri="{FF2B5EF4-FFF2-40B4-BE49-F238E27FC236}">
                <a16:creationId xmlns:a16="http://schemas.microsoft.com/office/drawing/2014/main" id="{EC6C1661-5CAE-465E-9505-FFBC8AFE09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63492" name="Espace réservé du numéro de diapositive 3">
            <a:extLst>
              <a:ext uri="{FF2B5EF4-FFF2-40B4-BE49-F238E27FC236}">
                <a16:creationId xmlns:a16="http://schemas.microsoft.com/office/drawing/2014/main" id="{5D9B559E-0759-423F-A8A4-F8547CEF68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30E0407-FF6E-4E49-9C30-627AC0ECE1E5}" type="slidenum">
              <a:rPr lang="fr-FR" altLang="fr-FR" sz="1200" smtClean="0"/>
              <a:pPr/>
              <a:t>6</a:t>
            </a:fld>
            <a:endParaRPr lang="fr-FR" altLang="fr-FR" sz="1200"/>
          </a:p>
        </p:txBody>
      </p:sp>
    </p:spTree>
    <p:extLst>
      <p:ext uri="{BB962C8B-B14F-4D97-AF65-F5344CB8AC3E}">
        <p14:creationId xmlns:p14="http://schemas.microsoft.com/office/powerpoint/2010/main" val="1608027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a:extLst>
              <a:ext uri="{FF2B5EF4-FFF2-40B4-BE49-F238E27FC236}">
                <a16:creationId xmlns:a16="http://schemas.microsoft.com/office/drawing/2014/main" id="{6B0F4E85-19C6-4703-B892-D819CCA6294A}"/>
              </a:ext>
            </a:extLst>
          </p:cNvPr>
          <p:cNvSpPr>
            <a:spLocks noGrp="1" noRot="1" noChangeAspect="1" noTextEdit="1"/>
          </p:cNvSpPr>
          <p:nvPr>
            <p:ph type="sldImg"/>
          </p:nvPr>
        </p:nvSpPr>
        <p:spPr>
          <a:ln/>
        </p:spPr>
      </p:sp>
      <p:sp>
        <p:nvSpPr>
          <p:cNvPr id="67587" name="Espace réservé des commentaires 2">
            <a:extLst>
              <a:ext uri="{FF2B5EF4-FFF2-40B4-BE49-F238E27FC236}">
                <a16:creationId xmlns:a16="http://schemas.microsoft.com/office/drawing/2014/main" id="{6BA8970C-9806-43E4-9441-2A17753A4A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67588" name="Espace réservé du numéro de diapositive 3">
            <a:extLst>
              <a:ext uri="{FF2B5EF4-FFF2-40B4-BE49-F238E27FC236}">
                <a16:creationId xmlns:a16="http://schemas.microsoft.com/office/drawing/2014/main" id="{2A136B0E-96C0-45F5-86EB-4DED6BE3D9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3775BF8-299D-4B27-BEFD-32FA0C5DD19C}" type="slidenum">
              <a:rPr lang="fr-FR" altLang="fr-FR" sz="1200" smtClean="0"/>
              <a:pPr/>
              <a:t>9</a:t>
            </a:fld>
            <a:endParaRPr lang="fr-FR" altLang="fr-F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a:extLst>
              <a:ext uri="{FF2B5EF4-FFF2-40B4-BE49-F238E27FC236}">
                <a16:creationId xmlns:a16="http://schemas.microsoft.com/office/drawing/2014/main" id="{DFCD3288-453D-4E11-9459-51E45F665E4D}"/>
              </a:ext>
            </a:extLst>
          </p:cNvPr>
          <p:cNvSpPr>
            <a:spLocks noGrp="1" noRot="1" noChangeAspect="1" noTextEdit="1"/>
          </p:cNvSpPr>
          <p:nvPr>
            <p:ph type="sldImg"/>
          </p:nvPr>
        </p:nvSpPr>
        <p:spPr>
          <a:ln/>
        </p:spPr>
      </p:sp>
      <p:sp>
        <p:nvSpPr>
          <p:cNvPr id="74755" name="Espace réservé des commentaires 2">
            <a:extLst>
              <a:ext uri="{FF2B5EF4-FFF2-40B4-BE49-F238E27FC236}">
                <a16:creationId xmlns:a16="http://schemas.microsoft.com/office/drawing/2014/main" id="{0FD9F892-21EF-4A8E-9B02-DC01D47369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74756" name="Espace réservé du numéro de diapositive 3">
            <a:extLst>
              <a:ext uri="{FF2B5EF4-FFF2-40B4-BE49-F238E27FC236}">
                <a16:creationId xmlns:a16="http://schemas.microsoft.com/office/drawing/2014/main" id="{CEF80B2E-4E70-4C29-A219-6CE9ABA33F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3573A8-0FC2-4852-BFD5-332691ACE738}" type="slidenum">
              <a:rPr lang="fr-FR" altLang="fr-FR" sz="1200" smtClean="0"/>
              <a:pPr/>
              <a:t>24</a:t>
            </a:fld>
            <a:endParaRPr lang="fr-FR" altLang="fr-FR" sz="1200"/>
          </a:p>
        </p:txBody>
      </p:sp>
    </p:spTree>
    <p:extLst>
      <p:ext uri="{BB962C8B-B14F-4D97-AF65-F5344CB8AC3E}">
        <p14:creationId xmlns:p14="http://schemas.microsoft.com/office/powerpoint/2010/main" val="2862889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a:extLst>
              <a:ext uri="{FF2B5EF4-FFF2-40B4-BE49-F238E27FC236}">
                <a16:creationId xmlns:a16="http://schemas.microsoft.com/office/drawing/2014/main" id="{CAA8544E-0D28-4350-AD0F-F0179284CD22}"/>
              </a:ext>
            </a:extLst>
          </p:cNvPr>
          <p:cNvSpPr>
            <a:spLocks noGrp="1" noRot="1" noChangeAspect="1" noTextEdit="1"/>
          </p:cNvSpPr>
          <p:nvPr>
            <p:ph type="sldImg"/>
          </p:nvPr>
        </p:nvSpPr>
        <p:spPr>
          <a:ln/>
        </p:spPr>
      </p:sp>
      <p:sp>
        <p:nvSpPr>
          <p:cNvPr id="69635" name="Espace réservé des commentaires 2">
            <a:extLst>
              <a:ext uri="{FF2B5EF4-FFF2-40B4-BE49-F238E27FC236}">
                <a16:creationId xmlns:a16="http://schemas.microsoft.com/office/drawing/2014/main" id="{39FA99FC-F914-4EAC-8887-90CEB29588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69636" name="Espace réservé du numéro de diapositive 3">
            <a:extLst>
              <a:ext uri="{FF2B5EF4-FFF2-40B4-BE49-F238E27FC236}">
                <a16:creationId xmlns:a16="http://schemas.microsoft.com/office/drawing/2014/main" id="{7EC4D222-7CD1-4806-9C5A-EB95180260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CC5E79B-8A79-490C-9413-50AEF9C7CB1F}" type="slidenum">
              <a:rPr lang="fr-FR" altLang="fr-FR" sz="1200" smtClean="0"/>
              <a:pPr/>
              <a:t>25</a:t>
            </a:fld>
            <a:endParaRPr lang="fr-FR" altLang="fr-F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a:extLst>
              <a:ext uri="{FF2B5EF4-FFF2-40B4-BE49-F238E27FC236}">
                <a16:creationId xmlns:a16="http://schemas.microsoft.com/office/drawing/2014/main" id="{5F26DA78-DCAD-4019-8F5D-F60CC8F3ECCD}"/>
              </a:ext>
            </a:extLst>
          </p:cNvPr>
          <p:cNvSpPr>
            <a:spLocks noGrp="1" noRot="1" noChangeAspect="1" noTextEdit="1"/>
          </p:cNvSpPr>
          <p:nvPr>
            <p:ph type="sldImg"/>
          </p:nvPr>
        </p:nvSpPr>
        <p:spPr>
          <a:ln/>
        </p:spPr>
      </p:sp>
      <p:sp>
        <p:nvSpPr>
          <p:cNvPr id="71683" name="Espace réservé des commentaires 2">
            <a:extLst>
              <a:ext uri="{FF2B5EF4-FFF2-40B4-BE49-F238E27FC236}">
                <a16:creationId xmlns:a16="http://schemas.microsoft.com/office/drawing/2014/main" id="{3CD536CF-4163-4823-B168-021D903349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71684" name="Espace réservé du numéro de diapositive 3">
            <a:extLst>
              <a:ext uri="{FF2B5EF4-FFF2-40B4-BE49-F238E27FC236}">
                <a16:creationId xmlns:a16="http://schemas.microsoft.com/office/drawing/2014/main" id="{E8E113A7-3DBB-46A1-83D3-F2276FA78FE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BBC06AF-41E7-4A4D-B91A-6899B76573AF}" type="slidenum">
              <a:rPr lang="fr-FR" altLang="fr-FR" sz="1200" smtClean="0"/>
              <a:pPr/>
              <a:t>26</a:t>
            </a:fld>
            <a:endParaRPr lang="fr-FR" altLang="fr-F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a:extLst>
              <a:ext uri="{FF2B5EF4-FFF2-40B4-BE49-F238E27FC236}">
                <a16:creationId xmlns:a16="http://schemas.microsoft.com/office/drawing/2014/main" id="{DFCD3288-453D-4E11-9459-51E45F665E4D}"/>
              </a:ext>
            </a:extLst>
          </p:cNvPr>
          <p:cNvSpPr>
            <a:spLocks noGrp="1" noRot="1" noChangeAspect="1" noTextEdit="1"/>
          </p:cNvSpPr>
          <p:nvPr>
            <p:ph type="sldImg"/>
          </p:nvPr>
        </p:nvSpPr>
        <p:spPr>
          <a:ln/>
        </p:spPr>
      </p:sp>
      <p:sp>
        <p:nvSpPr>
          <p:cNvPr id="74755" name="Espace réservé des commentaires 2">
            <a:extLst>
              <a:ext uri="{FF2B5EF4-FFF2-40B4-BE49-F238E27FC236}">
                <a16:creationId xmlns:a16="http://schemas.microsoft.com/office/drawing/2014/main" id="{0FD9F892-21EF-4A8E-9B02-DC01D47369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74756" name="Espace réservé du numéro de diapositive 3">
            <a:extLst>
              <a:ext uri="{FF2B5EF4-FFF2-40B4-BE49-F238E27FC236}">
                <a16:creationId xmlns:a16="http://schemas.microsoft.com/office/drawing/2014/main" id="{CEF80B2E-4E70-4C29-A219-6CE9ABA33F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3573A8-0FC2-4852-BFD5-332691ACE738}" type="slidenum">
              <a:rPr lang="fr-FR" altLang="fr-FR" sz="1200" smtClean="0"/>
              <a:pPr/>
              <a:t>29</a:t>
            </a:fld>
            <a:endParaRPr lang="fr-FR" altLang="fr-F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a:extLst>
              <a:ext uri="{FF2B5EF4-FFF2-40B4-BE49-F238E27FC236}">
                <a16:creationId xmlns:a16="http://schemas.microsoft.com/office/drawing/2014/main" id="{4314EB9C-6CD0-4A0E-8EC8-9C0888677D7D}"/>
              </a:ext>
            </a:extLst>
          </p:cNvPr>
          <p:cNvSpPr>
            <a:spLocks noGrp="1" noRot="1" noChangeAspect="1" noTextEdit="1"/>
          </p:cNvSpPr>
          <p:nvPr>
            <p:ph type="sldImg"/>
          </p:nvPr>
        </p:nvSpPr>
        <p:spPr>
          <a:ln/>
        </p:spPr>
      </p:sp>
      <p:sp>
        <p:nvSpPr>
          <p:cNvPr id="76803" name="Espace réservé des commentaires 2">
            <a:extLst>
              <a:ext uri="{FF2B5EF4-FFF2-40B4-BE49-F238E27FC236}">
                <a16:creationId xmlns:a16="http://schemas.microsoft.com/office/drawing/2014/main" id="{EC9CC164-74C3-408A-B9B3-213148A7F2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76804" name="Espace réservé du numéro de diapositive 3">
            <a:extLst>
              <a:ext uri="{FF2B5EF4-FFF2-40B4-BE49-F238E27FC236}">
                <a16:creationId xmlns:a16="http://schemas.microsoft.com/office/drawing/2014/main" id="{FC77C5EB-BE5F-4552-87B1-109DB2FC6BA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6BF3D38-E7A5-4CB3-B792-978D22B6AC2A}" type="slidenum">
              <a:rPr lang="fr-FR" altLang="fr-FR" sz="1200" smtClean="0"/>
              <a:pPr/>
              <a:t>30</a:t>
            </a:fld>
            <a:endParaRPr lang="fr-FR" altLang="fr-F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ce réservé de l'image des diapositives 1">
            <a:extLst>
              <a:ext uri="{FF2B5EF4-FFF2-40B4-BE49-F238E27FC236}">
                <a16:creationId xmlns:a16="http://schemas.microsoft.com/office/drawing/2014/main" id="{5AF9ECE7-1976-4BE3-8E99-52530D6899EE}"/>
              </a:ext>
            </a:extLst>
          </p:cNvPr>
          <p:cNvSpPr>
            <a:spLocks noGrp="1" noRot="1" noChangeAspect="1" noTextEdit="1"/>
          </p:cNvSpPr>
          <p:nvPr>
            <p:ph type="sldImg"/>
          </p:nvPr>
        </p:nvSpPr>
        <p:spPr>
          <a:ln/>
        </p:spPr>
      </p:sp>
      <p:sp>
        <p:nvSpPr>
          <p:cNvPr id="88067" name="Espace réservé des commentaires 2">
            <a:extLst>
              <a:ext uri="{FF2B5EF4-FFF2-40B4-BE49-F238E27FC236}">
                <a16:creationId xmlns:a16="http://schemas.microsoft.com/office/drawing/2014/main" id="{EDDED243-3C4D-4591-9B87-56666A21CAB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
        <p:nvSpPr>
          <p:cNvPr id="88068" name="Espace réservé du numéro de diapositive 3">
            <a:extLst>
              <a:ext uri="{FF2B5EF4-FFF2-40B4-BE49-F238E27FC236}">
                <a16:creationId xmlns:a16="http://schemas.microsoft.com/office/drawing/2014/main" id="{3856AF75-964F-4FA1-A56D-67AA99D9FB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5883431-F8BB-4B36-A1C2-D4881401DAA7}" type="slidenum">
              <a:rPr lang="fr-FR" altLang="fr-FR" sz="1200" smtClean="0"/>
              <a:pPr/>
              <a:t>32</a:t>
            </a:fld>
            <a:endParaRPr lang="fr-FR" altLang="fr-F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0" i="0">
                <a:solidFill>
                  <a:schemeClr val="tx1"/>
                </a:solidFill>
                <a:latin typeface="IFMParis-Normal"/>
                <a:cs typeface="IFMParis-Normal"/>
              </a:defRPr>
            </a:lvl1pPr>
          </a:lstStyle>
          <a:p>
            <a:endParaRPr/>
          </a:p>
        </p:txBody>
      </p:sp>
      <p:sp>
        <p:nvSpPr>
          <p:cNvPr id="3" name="Holder 3"/>
          <p:cNvSpPr>
            <a:spLocks noGrp="1"/>
          </p:cNvSpPr>
          <p:nvPr>
            <p:ph type="body" idx="1"/>
          </p:nvPr>
        </p:nvSpPr>
        <p:spPr/>
        <p:txBody>
          <a:bodyPr lIns="0" tIns="0" rIns="0" bIns="0"/>
          <a:lstStyle>
            <a:lvl1pPr>
              <a:defRPr sz="2450" b="0" i="0">
                <a:solidFill>
                  <a:schemeClr val="tx1"/>
                </a:solidFill>
                <a:latin typeface="Fakt-Normal"/>
                <a:cs typeface="Fakt-Norm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0" i="0">
                <a:solidFill>
                  <a:schemeClr val="tx1"/>
                </a:solidFill>
                <a:latin typeface="IFMParis-Normal"/>
                <a:cs typeface="IFMParis-Norm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0104100" cy="113087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600" b="0" i="0">
                <a:solidFill>
                  <a:schemeClr val="tx1"/>
                </a:solidFill>
                <a:latin typeface="IFMParis-Normal"/>
                <a:cs typeface="IFMParis-Norm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pied de page 2">
            <a:extLst>
              <a:ext uri="{FF2B5EF4-FFF2-40B4-BE49-F238E27FC236}">
                <a16:creationId xmlns:a16="http://schemas.microsoft.com/office/drawing/2014/main" id="{51C07BE5-A063-4099-937F-33C98F87B65C}"/>
              </a:ext>
            </a:extLst>
          </p:cNvPr>
          <p:cNvSpPr>
            <a:spLocks noGrp="1"/>
          </p:cNvSpPr>
          <p:nvPr>
            <p:ph type="ftr" sz="quarter" idx="10"/>
          </p:nvPr>
        </p:nvSpPr>
        <p:spPr>
          <a:xfrm>
            <a:off x="6835394" y="10517696"/>
            <a:ext cx="6433312" cy="276999"/>
          </a:xfrm>
        </p:spPr>
        <p:txBody>
          <a:bodyPr/>
          <a:lstStyle>
            <a:lvl1pPr>
              <a:defRPr/>
            </a:lvl1pPr>
          </a:lstStyle>
          <a:p>
            <a:pPr>
              <a:defRPr/>
            </a:pPr>
            <a:r>
              <a:rPr lang="fr-FR"/>
              <a:t>BATA, CONSTRUCTION DE COLLECTION, 15 JUIN 2006</a:t>
            </a:r>
          </a:p>
        </p:txBody>
      </p:sp>
      <p:sp>
        <p:nvSpPr>
          <p:cNvPr id="4" name="Espace réservé du numéro de diapositive 3">
            <a:extLst>
              <a:ext uri="{FF2B5EF4-FFF2-40B4-BE49-F238E27FC236}">
                <a16:creationId xmlns:a16="http://schemas.microsoft.com/office/drawing/2014/main" id="{7AECBC7B-81FB-40E7-8299-9CD537203B57}"/>
              </a:ext>
            </a:extLst>
          </p:cNvPr>
          <p:cNvSpPr>
            <a:spLocks noGrp="1"/>
          </p:cNvSpPr>
          <p:nvPr>
            <p:ph type="sldNum" sz="quarter" idx="11"/>
          </p:nvPr>
        </p:nvSpPr>
        <p:spPr>
          <a:xfrm>
            <a:off x="31824794" y="17344461"/>
            <a:ext cx="10166252" cy="276999"/>
          </a:xfrm>
        </p:spPr>
        <p:txBody>
          <a:bodyPr/>
          <a:lstStyle>
            <a:lvl1pPr>
              <a:defRPr/>
            </a:lvl1pPr>
          </a:lstStyle>
          <a:p>
            <a:pPr>
              <a:defRPr/>
            </a:pPr>
            <a:fld id="{8764CB50-C1F0-439E-A445-8C18ED58E5C3}" type="slidenum">
              <a:rPr lang="fr-FR" altLang="fr-FR"/>
              <a:pPr>
                <a:defRPr/>
              </a:pPr>
              <a:t>‹N°›</a:t>
            </a:fld>
            <a:endParaRPr lang="fr-FR" altLang="fr-FR" sz="2309" b="0">
              <a:latin typeface="Times" panose="02020603050405020304" pitchFamily="18" charset="0"/>
            </a:endParaRPr>
          </a:p>
        </p:txBody>
      </p:sp>
    </p:spTree>
    <p:extLst>
      <p:ext uri="{BB962C8B-B14F-4D97-AF65-F5344CB8AC3E}">
        <p14:creationId xmlns:p14="http://schemas.microsoft.com/office/powerpoint/2010/main" val="3834302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15364" y="448008"/>
            <a:ext cx="18873370" cy="1030605"/>
          </a:xfrm>
          <a:prstGeom prst="rect">
            <a:avLst/>
          </a:prstGeom>
        </p:spPr>
        <p:txBody>
          <a:bodyPr wrap="square" lIns="0" tIns="0" rIns="0" bIns="0">
            <a:spAutoFit/>
          </a:bodyPr>
          <a:lstStyle>
            <a:lvl1pPr>
              <a:defRPr sz="6600" b="0" i="0">
                <a:solidFill>
                  <a:schemeClr val="tx1"/>
                </a:solidFill>
                <a:latin typeface="IFMParis-Normal"/>
                <a:cs typeface="IFMParis-Normal"/>
              </a:defRPr>
            </a:lvl1pPr>
          </a:lstStyle>
          <a:p>
            <a:endParaRPr/>
          </a:p>
        </p:txBody>
      </p:sp>
      <p:sp>
        <p:nvSpPr>
          <p:cNvPr id="3" name="Holder 3"/>
          <p:cNvSpPr>
            <a:spLocks noGrp="1"/>
          </p:cNvSpPr>
          <p:nvPr>
            <p:ph type="body" idx="1"/>
          </p:nvPr>
        </p:nvSpPr>
        <p:spPr>
          <a:xfrm>
            <a:off x="689371" y="4541591"/>
            <a:ext cx="18725356" cy="2956559"/>
          </a:xfrm>
          <a:prstGeom prst="rect">
            <a:avLst/>
          </a:prstGeom>
        </p:spPr>
        <p:txBody>
          <a:bodyPr wrap="square" lIns="0" tIns="0" rIns="0" bIns="0">
            <a:spAutoFit/>
          </a:bodyPr>
          <a:lstStyle>
            <a:lvl1pPr>
              <a:defRPr sz="2450" b="0" i="0">
                <a:solidFill>
                  <a:schemeClr val="tx1"/>
                </a:solidFill>
                <a:latin typeface="Fakt-Normal"/>
                <a:cs typeface="Fakt-Norma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10/22/2025</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814049" y="1768475"/>
            <a:ext cx="8117443" cy="5924057"/>
          </a:xfrm>
          <a:prstGeom prst="rect">
            <a:avLst/>
          </a:prstGeom>
        </p:spPr>
        <p:txBody>
          <a:bodyPr vert="horz" wrap="square" lIns="0" tIns="14604" rIns="0" bIns="0" rtlCol="0">
            <a:spAutoFit/>
          </a:bodyPr>
          <a:lstStyle/>
          <a:p>
            <a:r>
              <a:rPr lang="fr-FR" sz="4000" b="1" spc="-204" dirty="0">
                <a:latin typeface="IFM Paris" panose="00000500000000000000" pitchFamily="50" charset="0"/>
                <a:cs typeface="Times New Roman" panose="02020603050405020304" pitchFamily="18" charset="0"/>
              </a:rPr>
              <a:t>David Zajtmann</a:t>
            </a:r>
          </a:p>
          <a:p>
            <a:endParaRPr lang="fr-FR" sz="4000" b="1" spc="-204" dirty="0">
              <a:latin typeface="IFM Paris" panose="00000500000000000000" pitchFamily="50" charset="0"/>
              <a:cs typeface="Times New Roman" panose="02020603050405020304" pitchFamily="18" charset="0"/>
            </a:endParaRPr>
          </a:p>
          <a:p>
            <a:r>
              <a:rPr lang="fr-FR" sz="4000" b="1" spc="-204" dirty="0">
                <a:latin typeface="IFM Paris" panose="00000500000000000000" pitchFamily="50" charset="0"/>
                <a:cs typeface="Times New Roman" panose="02020603050405020304" pitchFamily="18" charset="0"/>
              </a:rPr>
              <a:t>Part 1</a:t>
            </a:r>
          </a:p>
          <a:p>
            <a:endParaRPr lang="fr-FR" sz="4000" b="1" spc="-204" dirty="0">
              <a:latin typeface="IFM Paris" panose="00000500000000000000" pitchFamily="50" charset="0"/>
              <a:cs typeface="Times New Roman" panose="02020603050405020304" pitchFamily="18" charset="0"/>
            </a:endParaRPr>
          </a:p>
          <a:p>
            <a:r>
              <a:rPr lang="fr-FR" sz="4000" b="1" spc="-204" dirty="0" err="1">
                <a:latin typeface="IFM Paris" panose="00000500000000000000" pitchFamily="50" charset="0"/>
                <a:cs typeface="Times New Roman" panose="02020603050405020304" pitchFamily="18" charset="0"/>
              </a:rPr>
              <a:t>October</a:t>
            </a:r>
            <a:r>
              <a:rPr lang="fr-FR" sz="4000" b="1" spc="-204" dirty="0">
                <a:latin typeface="IFM Paris" panose="00000500000000000000" pitchFamily="50" charset="0"/>
                <a:cs typeface="Times New Roman" panose="02020603050405020304" pitchFamily="18" charset="0"/>
              </a:rPr>
              <a:t> 21st, 2025</a:t>
            </a:r>
          </a:p>
          <a:p>
            <a:endParaRPr lang="fr-FR" sz="4000" b="1" spc="-204" dirty="0">
              <a:latin typeface="IFM Paris" panose="00000500000000000000" pitchFamily="50" charset="0"/>
              <a:cs typeface="Times New Roman" panose="02020603050405020304" pitchFamily="18" charset="0"/>
            </a:endParaRPr>
          </a:p>
          <a:p>
            <a:endParaRPr lang="fr-FR" sz="4800" b="1" spc="-204" dirty="0">
              <a:latin typeface="Times New Roman" panose="02020603050405020304" pitchFamily="18" charset="0"/>
              <a:cs typeface="Times New Roman" panose="02020603050405020304" pitchFamily="18" charset="0"/>
            </a:endParaRPr>
          </a:p>
          <a:p>
            <a:endParaRPr lang="fr-FR" sz="4800" b="1" spc="-204" dirty="0">
              <a:latin typeface="Times New Roman" panose="02020603050405020304" pitchFamily="18" charset="0"/>
              <a:cs typeface="Times New Roman" panose="02020603050405020304" pitchFamily="18" charset="0"/>
            </a:endParaRPr>
          </a:p>
          <a:p>
            <a:endParaRPr lang="fr-FR" sz="4800" spc="-204" dirty="0">
              <a:latin typeface="Times New Roman" panose="02020603050405020304" pitchFamily="18" charset="0"/>
              <a:cs typeface="Times New Roman" panose="02020603050405020304" pitchFamily="18" charset="0"/>
            </a:endParaRPr>
          </a:p>
        </p:txBody>
      </p:sp>
      <p:sp>
        <p:nvSpPr>
          <p:cNvPr id="3" name="object 3"/>
          <p:cNvSpPr txBox="1">
            <a:spLocks noGrp="1"/>
          </p:cNvSpPr>
          <p:nvPr>
            <p:ph type="title"/>
          </p:nvPr>
        </p:nvSpPr>
        <p:spPr>
          <a:xfrm>
            <a:off x="12465596" y="473148"/>
            <a:ext cx="5214620" cy="528320"/>
          </a:xfrm>
          <a:prstGeom prst="rect">
            <a:avLst/>
          </a:prstGeom>
        </p:spPr>
        <p:txBody>
          <a:bodyPr vert="horz" wrap="square" lIns="0" tIns="12065" rIns="0" bIns="0" rtlCol="0">
            <a:spAutoFit/>
          </a:bodyPr>
          <a:lstStyle/>
          <a:p>
            <a:pPr marL="12700">
              <a:lnSpc>
                <a:spcPct val="100000"/>
              </a:lnSpc>
              <a:spcBef>
                <a:spcPts val="95"/>
              </a:spcBef>
            </a:pPr>
            <a:r>
              <a:rPr sz="3300" spc="-10"/>
              <a:t>institut</a:t>
            </a:r>
            <a:r>
              <a:rPr sz="3300" spc="-425"/>
              <a:t> </a:t>
            </a:r>
            <a:r>
              <a:rPr sz="3300" spc="-10"/>
              <a:t>FRANÇAIS</a:t>
            </a:r>
            <a:r>
              <a:rPr sz="3300" spc="-425"/>
              <a:t> </a:t>
            </a:r>
            <a:r>
              <a:rPr sz="3300" spc="-35"/>
              <a:t>de</a:t>
            </a:r>
            <a:r>
              <a:rPr sz="3300" spc="-425"/>
              <a:t> </a:t>
            </a:r>
            <a:r>
              <a:rPr sz="3300" spc="-20"/>
              <a:t>la</a:t>
            </a:r>
            <a:r>
              <a:rPr sz="3300" spc="-425"/>
              <a:t> </a:t>
            </a:r>
            <a:r>
              <a:rPr sz="3300" spc="-90"/>
              <a:t>MODE</a:t>
            </a:r>
            <a:endParaRPr sz="3300"/>
          </a:p>
        </p:txBody>
      </p:sp>
      <p:pic>
        <p:nvPicPr>
          <p:cNvPr id="6" name="Image 5">
            <a:extLst>
              <a:ext uri="{FF2B5EF4-FFF2-40B4-BE49-F238E27FC236}">
                <a16:creationId xmlns:a16="http://schemas.microsoft.com/office/drawing/2014/main" id="{BE799FD4-9B7B-474F-B88E-1953CE1B62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433050" cy="113093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re 1">
            <a:extLst>
              <a:ext uri="{FF2B5EF4-FFF2-40B4-BE49-F238E27FC236}">
                <a16:creationId xmlns:a16="http://schemas.microsoft.com/office/drawing/2014/main" id="{8AFFB2CF-8840-4769-9A11-8CD6A4640F23}"/>
              </a:ext>
            </a:extLst>
          </p:cNvPr>
          <p:cNvSpPr>
            <a:spLocks noGrp="1"/>
          </p:cNvSpPr>
          <p:nvPr>
            <p:ph type="title"/>
          </p:nvPr>
        </p:nvSpPr>
        <p:spPr>
          <a:xfrm>
            <a:off x="615364" y="448008"/>
            <a:ext cx="18873370" cy="2031325"/>
          </a:xfrm>
        </p:spPr>
        <p:txBody>
          <a:bodyPr/>
          <a:lstStyle/>
          <a:p>
            <a:r>
              <a:rPr lang="fr-FR" altLang="fr-FR" dirty="0"/>
              <a:t>Prêt-à-porter and «</a:t>
            </a:r>
            <a:r>
              <a:rPr lang="fr-FR" altLang="fr-FR" i="1" dirty="0"/>
              <a:t>créateurs </a:t>
            </a:r>
            <a:r>
              <a:rPr lang="fr-FR" altLang="fr-FR" dirty="0"/>
              <a:t>»: </a:t>
            </a:r>
            <a:br>
              <a:rPr lang="fr-FR" altLang="fr-FR" dirty="0"/>
            </a:br>
            <a:r>
              <a:rPr lang="fr-FR" altLang="fr-FR" dirty="0"/>
              <a:t> new </a:t>
            </a:r>
            <a:r>
              <a:rPr lang="fr-FR" altLang="fr-FR" dirty="0" err="1"/>
              <a:t>actors</a:t>
            </a:r>
            <a:r>
              <a:rPr lang="fr-FR" altLang="fr-FR" dirty="0"/>
              <a:t> of the </a:t>
            </a:r>
            <a:r>
              <a:rPr lang="fr-FR" altLang="fr-FR" dirty="0" err="1"/>
              <a:t>Parisian</a:t>
            </a:r>
            <a:r>
              <a:rPr lang="fr-FR" altLang="fr-FR" dirty="0"/>
              <a:t> fashion </a:t>
            </a:r>
            <a:r>
              <a:rPr lang="fr-FR" altLang="fr-FR" dirty="0" err="1"/>
              <a:t>scene</a:t>
            </a:r>
            <a:endParaRPr lang="fr-FR" altLang="fr-FR" dirty="0"/>
          </a:p>
        </p:txBody>
      </p:sp>
      <p:sp>
        <p:nvSpPr>
          <p:cNvPr id="48131" name="Espace réservé du contenu 2">
            <a:extLst>
              <a:ext uri="{FF2B5EF4-FFF2-40B4-BE49-F238E27FC236}">
                <a16:creationId xmlns:a16="http://schemas.microsoft.com/office/drawing/2014/main" id="{44E8238C-7B95-4D9A-9F00-5311AC1C212B}"/>
              </a:ext>
            </a:extLst>
          </p:cNvPr>
          <p:cNvSpPr>
            <a:spLocks noGrp="1"/>
          </p:cNvSpPr>
          <p:nvPr>
            <p:ph idx="1"/>
          </p:nvPr>
        </p:nvSpPr>
        <p:spPr>
          <a:xfrm>
            <a:off x="3758606" y="2685970"/>
            <a:ext cx="12767524" cy="7578998"/>
          </a:xfrm>
        </p:spPr>
        <p:txBody>
          <a:bodyPr/>
          <a:lstStyle/>
          <a:p>
            <a:pPr>
              <a:buFontTx/>
              <a:buNone/>
            </a:pPr>
            <a:r>
              <a:rPr lang="fr-FR" altLang="fr-FR" sz="3600" u="sng" dirty="0"/>
              <a:t>First collection or store</a:t>
            </a:r>
            <a:r>
              <a:rPr lang="fr-FR" altLang="fr-FR" sz="3600" dirty="0"/>
              <a:t>:</a:t>
            </a:r>
          </a:p>
          <a:p>
            <a:pPr>
              <a:buFontTx/>
              <a:buNone/>
            </a:pPr>
            <a:r>
              <a:rPr lang="fr-FR" altLang="fr-FR" sz="3600" dirty="0"/>
              <a:t>1962: Dorothée bis</a:t>
            </a:r>
          </a:p>
          <a:p>
            <a:pPr>
              <a:buFontTx/>
              <a:buNone/>
            </a:pPr>
            <a:r>
              <a:rPr lang="fr-FR" altLang="fr-FR" sz="3600" dirty="0"/>
              <a:t>1962: Daniel </a:t>
            </a:r>
            <a:r>
              <a:rPr lang="fr-FR" altLang="fr-FR" sz="3600" dirty="0" err="1"/>
              <a:t>Hechter</a:t>
            </a:r>
            <a:endParaRPr lang="fr-FR" altLang="fr-FR" sz="3600" dirty="0"/>
          </a:p>
          <a:p>
            <a:pPr>
              <a:buFontTx/>
              <a:buNone/>
            </a:pPr>
            <a:r>
              <a:rPr lang="fr-FR" altLang="fr-FR" sz="3600" dirty="0"/>
              <a:t>1968: Sonia </a:t>
            </a:r>
            <a:r>
              <a:rPr lang="fr-FR" altLang="fr-FR" sz="3600" dirty="0" err="1"/>
              <a:t>Rykiel</a:t>
            </a:r>
            <a:endParaRPr lang="fr-FR" altLang="fr-FR" sz="3600" dirty="0"/>
          </a:p>
          <a:p>
            <a:pPr>
              <a:buFontTx/>
              <a:buNone/>
            </a:pPr>
            <a:r>
              <a:rPr lang="fr-FR" altLang="fr-FR" sz="3600" dirty="0"/>
              <a:t>1969: Chantal </a:t>
            </a:r>
            <a:r>
              <a:rPr lang="fr-FR" altLang="fr-FR" sz="3600" dirty="0" err="1"/>
              <a:t>Thomass</a:t>
            </a:r>
            <a:endParaRPr lang="fr-FR" altLang="fr-FR" sz="3600" dirty="0"/>
          </a:p>
          <a:p>
            <a:pPr>
              <a:buFontTx/>
              <a:buNone/>
            </a:pPr>
            <a:r>
              <a:rPr lang="fr-FR" altLang="fr-FR" sz="3600" dirty="0"/>
              <a:t>1970: Kenzo</a:t>
            </a:r>
          </a:p>
          <a:p>
            <a:pPr>
              <a:buFontTx/>
              <a:buNone/>
            </a:pPr>
            <a:r>
              <a:rPr lang="fr-FR" altLang="fr-FR" sz="3600" dirty="0"/>
              <a:t>1971: « Créateurs et Industriels »</a:t>
            </a:r>
          </a:p>
          <a:p>
            <a:pPr>
              <a:buFontTx/>
              <a:buNone/>
            </a:pPr>
            <a:r>
              <a:rPr lang="fr-FR" altLang="fr-FR" sz="3600" dirty="0"/>
              <a:t>1973: Claude Montana</a:t>
            </a:r>
          </a:p>
          <a:p>
            <a:pPr>
              <a:buFontTx/>
              <a:buNone/>
            </a:pPr>
            <a:r>
              <a:rPr lang="fr-FR" altLang="fr-FR" sz="3600" dirty="0"/>
              <a:t>1973: </a:t>
            </a:r>
            <a:r>
              <a:rPr lang="fr-FR" altLang="fr-FR" sz="3600" dirty="0" err="1"/>
              <a:t>Issey</a:t>
            </a:r>
            <a:r>
              <a:rPr lang="fr-FR" altLang="fr-FR" sz="3600" dirty="0"/>
              <a:t> Miyake</a:t>
            </a:r>
          </a:p>
          <a:p>
            <a:pPr>
              <a:buFontTx/>
              <a:buNone/>
            </a:pPr>
            <a:r>
              <a:rPr lang="fr-FR" altLang="fr-FR" sz="3600" dirty="0"/>
              <a:t>1973: Thierry Mugler</a:t>
            </a:r>
          </a:p>
          <a:p>
            <a:pPr>
              <a:buFontTx/>
              <a:buNone/>
            </a:pPr>
            <a:r>
              <a:rPr lang="fr-FR" altLang="fr-FR" sz="3600" dirty="0"/>
              <a:t>1974: Jean-Charles de Castelbajac</a:t>
            </a:r>
          </a:p>
          <a:p>
            <a:pPr>
              <a:buFontTx/>
              <a:buNone/>
            </a:pPr>
            <a:r>
              <a:rPr lang="fr-FR" altLang="fr-FR" sz="3600" dirty="0"/>
              <a:t>1976: Jean Paul Gaultier</a:t>
            </a:r>
          </a:p>
          <a:p>
            <a:pPr>
              <a:buFontTx/>
              <a:buNone/>
            </a:pPr>
            <a:r>
              <a:rPr lang="fr-FR" altLang="fr-FR" sz="3600" dirty="0"/>
              <a:t>1976: Agnès B</a:t>
            </a:r>
          </a:p>
          <a:p>
            <a:endParaRPr lang="fr-FR" altLang="fr-FR" dirty="0"/>
          </a:p>
        </p:txBody>
      </p:sp>
      <p:sp>
        <p:nvSpPr>
          <p:cNvPr id="48132" name="Espace réservé du numéro de diapositive 3">
            <a:extLst>
              <a:ext uri="{FF2B5EF4-FFF2-40B4-BE49-F238E27FC236}">
                <a16:creationId xmlns:a16="http://schemas.microsoft.com/office/drawing/2014/main" id="{8F42B67E-0BCE-43B9-B6F4-B896DF42E7C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1A286C0B-82D1-4C3B-929E-B8D35C04F2DC}" type="slidenum">
              <a:rPr lang="fr-FR" altLang="fr-FR" sz="1484"/>
              <a:pPr>
                <a:lnSpc>
                  <a:spcPct val="100000"/>
                </a:lnSpc>
                <a:spcBef>
                  <a:spcPct val="0"/>
                </a:spcBef>
                <a:buFontTx/>
                <a:buNone/>
              </a:pPr>
              <a:t>2</a:t>
            </a:fld>
            <a:endParaRPr lang="fr-FR" altLang="fr-FR" sz="2309" b="0">
              <a:latin typeface="Times"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7" name="ZoneTexte 6">
            <a:extLst>
              <a:ext uri="{FF2B5EF4-FFF2-40B4-BE49-F238E27FC236}">
                <a16:creationId xmlns:a16="http://schemas.microsoft.com/office/drawing/2014/main" id="{504BFE50-0AAD-4C83-9683-40DED3D880DD}"/>
              </a:ext>
            </a:extLst>
          </p:cNvPr>
          <p:cNvSpPr txBox="1"/>
          <p:nvPr/>
        </p:nvSpPr>
        <p:spPr>
          <a:xfrm>
            <a:off x="1365250" y="4511675"/>
            <a:ext cx="16002000" cy="646331"/>
          </a:xfrm>
          <a:prstGeom prst="rect">
            <a:avLst/>
          </a:prstGeom>
          <a:noFill/>
        </p:spPr>
        <p:txBody>
          <a:bodyPr wrap="square" rtlCol="0">
            <a:spAutoFit/>
          </a:bodyPr>
          <a:lstStyle/>
          <a:p>
            <a:r>
              <a:rPr lang="fr-FR" sz="3600" dirty="0"/>
              <a:t> </a:t>
            </a:r>
          </a:p>
        </p:txBody>
      </p:sp>
      <p:sp>
        <p:nvSpPr>
          <p:cNvPr id="2" name="ZoneTexte 1">
            <a:extLst>
              <a:ext uri="{FF2B5EF4-FFF2-40B4-BE49-F238E27FC236}">
                <a16:creationId xmlns:a16="http://schemas.microsoft.com/office/drawing/2014/main" id="{8ACA8BE7-94B4-43FA-9A4B-167068D22FE0}"/>
              </a:ext>
            </a:extLst>
          </p:cNvPr>
          <p:cNvSpPr txBox="1"/>
          <p:nvPr/>
        </p:nvSpPr>
        <p:spPr>
          <a:xfrm>
            <a:off x="1670050" y="2987675"/>
            <a:ext cx="9982200" cy="707886"/>
          </a:xfrm>
          <a:prstGeom prst="rect">
            <a:avLst/>
          </a:prstGeom>
          <a:noFill/>
        </p:spPr>
        <p:txBody>
          <a:bodyPr wrap="square" rtlCol="0">
            <a:spAutoFit/>
          </a:bodyPr>
          <a:lstStyle/>
          <a:p>
            <a:r>
              <a:rPr lang="fr-FR" sz="4000" b="1" dirty="0"/>
              <a:t>The </a:t>
            </a:r>
            <a:r>
              <a:rPr lang="fr-FR" sz="4000" b="1" dirty="0" err="1"/>
              <a:t>role</a:t>
            </a:r>
            <a:r>
              <a:rPr lang="fr-FR" sz="4000" b="1" dirty="0"/>
              <a:t> of the media</a:t>
            </a:r>
          </a:p>
        </p:txBody>
      </p:sp>
      <p:sp>
        <p:nvSpPr>
          <p:cNvPr id="8" name="ZoneTexte 7">
            <a:extLst>
              <a:ext uri="{FF2B5EF4-FFF2-40B4-BE49-F238E27FC236}">
                <a16:creationId xmlns:a16="http://schemas.microsoft.com/office/drawing/2014/main" id="{889F0713-9D90-4798-8D5D-90BFD229F4BD}"/>
              </a:ext>
            </a:extLst>
          </p:cNvPr>
          <p:cNvSpPr txBox="1"/>
          <p:nvPr/>
        </p:nvSpPr>
        <p:spPr>
          <a:xfrm>
            <a:off x="1136650" y="4511675"/>
            <a:ext cx="16916400" cy="6524863"/>
          </a:xfrm>
          <a:prstGeom prst="rect">
            <a:avLst/>
          </a:prstGeom>
          <a:noFill/>
        </p:spPr>
        <p:txBody>
          <a:bodyPr wrap="square" rtlCol="0">
            <a:spAutoFit/>
          </a:bodyPr>
          <a:lstStyle/>
          <a:p>
            <a:r>
              <a:rPr lang="en-US" sz="4000" dirty="0"/>
              <a:t>Question: right-left opposition modeled ?</a:t>
            </a:r>
          </a:p>
          <a:p>
            <a:endParaRPr lang="en-US" sz="4000" dirty="0"/>
          </a:p>
          <a:p>
            <a:r>
              <a:rPr lang="en-US" sz="4000" dirty="0"/>
              <a:t>‘No, I think there were people in the 60s (...) who made the first articles, I think it was Christiane </a:t>
            </a:r>
            <a:r>
              <a:rPr lang="en-US" sz="4000" dirty="0" err="1"/>
              <a:t>Collange</a:t>
            </a:r>
            <a:r>
              <a:rPr lang="en-US" sz="4000" dirty="0"/>
              <a:t> on Paco </a:t>
            </a:r>
            <a:r>
              <a:rPr lang="en-US" sz="4000" dirty="0" err="1"/>
              <a:t>Rabanne</a:t>
            </a:r>
            <a:r>
              <a:rPr lang="en-US" sz="4000" dirty="0"/>
              <a:t> and on Courrèges. At the Express, we never waited for it to become fashionable. It was on obvious designers, but when the Super 100 fabric came out for men, we were the first to talk about it. That is to say that Jean-Jacques </a:t>
            </a:r>
            <a:r>
              <a:rPr lang="en-US" sz="4000" dirty="0" err="1"/>
              <a:t>Servan</a:t>
            </a:r>
            <a:r>
              <a:rPr lang="en-US" sz="4000" dirty="0"/>
              <a:t>-Schreiber had instilled in us the religion of the scoop and so we wanted to be the first.’</a:t>
            </a:r>
            <a:endParaRPr lang="fr-FR" sz="4000" dirty="0"/>
          </a:p>
          <a:p>
            <a:endParaRPr lang="fr-FR" sz="4000" dirty="0"/>
          </a:p>
          <a:p>
            <a:r>
              <a:rPr lang="fr-FR" sz="4000" i="1" dirty="0"/>
              <a:t>(interview </a:t>
            </a:r>
            <a:r>
              <a:rPr lang="fr-FR" sz="4000" i="1" dirty="0" err="1"/>
              <a:t>with</a:t>
            </a:r>
            <a:r>
              <a:rPr lang="fr-FR" sz="4000" i="1" dirty="0"/>
              <a:t> Alice </a:t>
            </a:r>
            <a:r>
              <a:rPr lang="fr-FR" sz="4000" i="1" dirty="0" err="1"/>
              <a:t>Morgaine</a:t>
            </a:r>
            <a:r>
              <a:rPr lang="fr-FR" sz="4000" i="1" dirty="0"/>
              <a:t>, March 7, 2011)</a:t>
            </a:r>
          </a:p>
          <a:p>
            <a:endParaRPr lang="fr-FR" dirty="0"/>
          </a:p>
        </p:txBody>
      </p:sp>
    </p:spTree>
    <p:extLst>
      <p:ext uri="{BB962C8B-B14F-4D97-AF65-F5344CB8AC3E}">
        <p14:creationId xmlns:p14="http://schemas.microsoft.com/office/powerpoint/2010/main" val="47530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a:extLst>
              <a:ext uri="{FF2B5EF4-FFF2-40B4-BE49-F238E27FC236}">
                <a16:creationId xmlns:a16="http://schemas.microsoft.com/office/drawing/2014/main" id="{32E87198-7416-432F-89D4-2601F50E1873}"/>
              </a:ext>
            </a:extLst>
          </p:cNvPr>
          <p:cNvSpPr>
            <a:spLocks noGrp="1"/>
          </p:cNvSpPr>
          <p:nvPr>
            <p:ph type="title"/>
          </p:nvPr>
        </p:nvSpPr>
        <p:spPr>
          <a:xfrm>
            <a:off x="615364" y="448008"/>
            <a:ext cx="18873370" cy="2031325"/>
          </a:xfrm>
        </p:spPr>
        <p:txBody>
          <a:bodyPr/>
          <a:lstStyle/>
          <a:p>
            <a:r>
              <a:rPr lang="fr-FR" altLang="fr-FR" dirty="0"/>
              <a:t>Georges Pompidou</a:t>
            </a:r>
            <a:br>
              <a:rPr lang="fr-FR" altLang="fr-FR" dirty="0"/>
            </a:br>
            <a:r>
              <a:rPr lang="fr-FR" altLang="fr-FR" dirty="0" err="1"/>
              <a:t>September</a:t>
            </a:r>
            <a:r>
              <a:rPr lang="fr-FR" altLang="fr-FR" dirty="0"/>
              <a:t> 21, 1972</a:t>
            </a:r>
          </a:p>
        </p:txBody>
      </p:sp>
      <p:sp>
        <p:nvSpPr>
          <p:cNvPr id="51203" name="Espace réservé du contenu 2">
            <a:extLst>
              <a:ext uri="{FF2B5EF4-FFF2-40B4-BE49-F238E27FC236}">
                <a16:creationId xmlns:a16="http://schemas.microsoft.com/office/drawing/2014/main" id="{4B066385-7EA3-4744-AAB6-E48697AD92A8}"/>
              </a:ext>
            </a:extLst>
          </p:cNvPr>
          <p:cNvSpPr>
            <a:spLocks noGrp="1"/>
          </p:cNvSpPr>
          <p:nvPr>
            <p:ph idx="1"/>
          </p:nvPr>
        </p:nvSpPr>
        <p:spPr>
          <a:xfrm>
            <a:off x="689371" y="4541591"/>
            <a:ext cx="18725356" cy="1131079"/>
          </a:xfrm>
        </p:spPr>
        <p:txBody>
          <a:bodyPr/>
          <a:lstStyle/>
          <a:p>
            <a:pPr algn="ctr"/>
            <a:endParaRPr lang="fr-FR" altLang="fr-FR"/>
          </a:p>
          <a:p>
            <a:pPr>
              <a:buFontTx/>
              <a:buNone/>
            </a:pPr>
            <a:endParaRPr lang="fr-FR" altLang="fr-FR"/>
          </a:p>
          <a:p>
            <a:pPr>
              <a:buFontTx/>
              <a:buNone/>
            </a:pPr>
            <a:endParaRPr lang="fr-FR" altLang="fr-FR"/>
          </a:p>
        </p:txBody>
      </p:sp>
      <p:sp>
        <p:nvSpPr>
          <p:cNvPr id="51204" name="Espace réservé du numéro de diapositive 3">
            <a:extLst>
              <a:ext uri="{FF2B5EF4-FFF2-40B4-BE49-F238E27FC236}">
                <a16:creationId xmlns:a16="http://schemas.microsoft.com/office/drawing/2014/main" id="{39750F5A-DC94-462E-8CC7-A41D191FF52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endParaRPr lang="fr-FR" altLang="fr-FR" sz="2309" b="0" dirty="0">
              <a:latin typeface="Times" panose="02020603050405020304" pitchFamily="18" charset="0"/>
            </a:endParaRPr>
          </a:p>
        </p:txBody>
      </p:sp>
      <p:pic>
        <p:nvPicPr>
          <p:cNvPr id="51205" name="Image 4" descr="Georpes Pompidou 1.jpg">
            <a:extLst>
              <a:ext uri="{FF2B5EF4-FFF2-40B4-BE49-F238E27FC236}">
                <a16:creationId xmlns:a16="http://schemas.microsoft.com/office/drawing/2014/main" id="{DFFB64C4-82D2-4750-8DE2-04FB8112E1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6113" y="2803778"/>
            <a:ext cx="6769903" cy="6769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ZoneTexte 5">
            <a:extLst>
              <a:ext uri="{FF2B5EF4-FFF2-40B4-BE49-F238E27FC236}">
                <a16:creationId xmlns:a16="http://schemas.microsoft.com/office/drawing/2014/main" id="{967E1D5E-A638-40EE-853A-82E74649EF21}"/>
              </a:ext>
            </a:extLst>
          </p:cNvPr>
          <p:cNvSpPr txBox="1">
            <a:spLocks noChangeArrowheads="1"/>
          </p:cNvSpPr>
          <p:nvPr/>
        </p:nvSpPr>
        <p:spPr bwMode="auto">
          <a:xfrm>
            <a:off x="10646315" y="2924202"/>
            <a:ext cx="6293444" cy="506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en-US" altLang="fr-FR" sz="4617" b="0" dirty="0">
                <a:latin typeface="Times" panose="02020603050405020304" pitchFamily="18" charset="0"/>
              </a:rPr>
              <a:t>‘Haute couture and good exports, cognac, champagne, burgundy or </a:t>
            </a:r>
            <a:r>
              <a:rPr lang="en-US" altLang="fr-FR" sz="4617" b="0" dirty="0" err="1">
                <a:latin typeface="Times" panose="02020603050405020304" pitchFamily="18" charset="0"/>
              </a:rPr>
              <a:t>bordeaux</a:t>
            </a:r>
            <a:r>
              <a:rPr lang="en-US" altLang="fr-FR" sz="4617" b="0" dirty="0">
                <a:latin typeface="Times" panose="02020603050405020304" pitchFamily="18" charset="0"/>
              </a:rPr>
              <a:t>! It's all over! France has begun and largely started an industrial </a:t>
            </a:r>
            <a:r>
              <a:rPr lang="en-US" altLang="fr-FR" sz="4617" b="0">
                <a:latin typeface="Times" panose="02020603050405020304" pitchFamily="18" charset="0"/>
              </a:rPr>
              <a:t>revolution.’</a:t>
            </a:r>
            <a:endParaRPr lang="fr-FR" altLang="fr-FR" sz="4617" b="0" dirty="0">
              <a:latin typeface="Times" panose="02020603050405020304" pitchFamily="18" charset="0"/>
            </a:endParaRPr>
          </a:p>
        </p:txBody>
      </p:sp>
    </p:spTree>
    <p:extLst>
      <p:ext uri="{BB962C8B-B14F-4D97-AF65-F5344CB8AC3E}">
        <p14:creationId xmlns:p14="http://schemas.microsoft.com/office/powerpoint/2010/main" val="1499280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1">
            <a:extLst>
              <a:ext uri="{FF2B5EF4-FFF2-40B4-BE49-F238E27FC236}">
                <a16:creationId xmlns:a16="http://schemas.microsoft.com/office/drawing/2014/main" id="{164A1EA6-1487-4D84-AC3A-EDA5C05D8BE3}"/>
              </a:ext>
            </a:extLst>
          </p:cNvPr>
          <p:cNvSpPr>
            <a:spLocks noGrp="1"/>
          </p:cNvSpPr>
          <p:nvPr>
            <p:ph type="title"/>
          </p:nvPr>
        </p:nvSpPr>
        <p:spPr>
          <a:xfrm>
            <a:off x="615364" y="448008"/>
            <a:ext cx="18873370" cy="1015663"/>
          </a:xfrm>
        </p:spPr>
        <p:txBody>
          <a:bodyPr/>
          <a:lstStyle/>
          <a:p>
            <a:pPr algn="ctr"/>
            <a:r>
              <a:rPr lang="fr-FR" altLang="fr-FR" dirty="0"/>
              <a:t>Saint Laurent rive gauche</a:t>
            </a:r>
          </a:p>
        </p:txBody>
      </p:sp>
      <p:sp>
        <p:nvSpPr>
          <p:cNvPr id="62467" name="Espace réservé du contenu 2">
            <a:extLst>
              <a:ext uri="{FF2B5EF4-FFF2-40B4-BE49-F238E27FC236}">
                <a16:creationId xmlns:a16="http://schemas.microsoft.com/office/drawing/2014/main" id="{789C0891-E83B-4ED3-9FA2-66FD0CC906B8}"/>
              </a:ext>
            </a:extLst>
          </p:cNvPr>
          <p:cNvSpPr>
            <a:spLocks noGrp="1"/>
          </p:cNvSpPr>
          <p:nvPr>
            <p:ph idx="1"/>
          </p:nvPr>
        </p:nvSpPr>
        <p:spPr>
          <a:xfrm>
            <a:off x="908050" y="2530473"/>
            <a:ext cx="13411199" cy="6409447"/>
          </a:xfrm>
        </p:spPr>
        <p:txBody>
          <a:bodyPr/>
          <a:lstStyle/>
          <a:p>
            <a:endParaRPr lang="fr-FR" altLang="fr-FR" sz="4000" dirty="0"/>
          </a:p>
          <a:p>
            <a:pPr>
              <a:buFontTx/>
              <a:buNone/>
            </a:pPr>
            <a:r>
              <a:rPr lang="fr-FR" altLang="fr-FR" sz="4000" dirty="0"/>
              <a:t>‘</a:t>
            </a:r>
            <a:r>
              <a:rPr lang="en-US" altLang="fr-FR" sz="4000" dirty="0"/>
              <a:t>Franchising was beginning to exist in France for specific products - knitting yarn, children's clothing, etc. - but it was not yet a reality. -But until then, it had not been used in fashion, and even less in luxury ready-to-wear. Suddenly I saw a solution: Saint Laurent rive gauche would be the first brand to adopt this model. It was biblically simple, extremely easy to develop and inexpensive. ’</a:t>
            </a:r>
            <a:r>
              <a:rPr lang="fr-FR" altLang="fr-FR" sz="4000" dirty="0"/>
              <a:t>.</a:t>
            </a:r>
          </a:p>
          <a:p>
            <a:pPr>
              <a:buFontTx/>
              <a:buNone/>
            </a:pPr>
            <a:endParaRPr lang="fr-FR" altLang="fr-FR" dirty="0"/>
          </a:p>
          <a:p>
            <a:pPr>
              <a:buFontTx/>
              <a:buNone/>
            </a:pPr>
            <a:endParaRPr lang="fr-FR" altLang="fr-FR" sz="3600" dirty="0"/>
          </a:p>
          <a:p>
            <a:pPr>
              <a:buFontTx/>
              <a:buNone/>
            </a:pPr>
            <a:r>
              <a:rPr lang="fr-FR" altLang="fr-FR" sz="3600" dirty="0"/>
              <a:t>Didier Grumbach (2020), page 73.</a:t>
            </a:r>
          </a:p>
        </p:txBody>
      </p:sp>
      <p:sp>
        <p:nvSpPr>
          <p:cNvPr id="62468" name="Espace réservé du numéro de diapositive 3">
            <a:extLst>
              <a:ext uri="{FF2B5EF4-FFF2-40B4-BE49-F238E27FC236}">
                <a16:creationId xmlns:a16="http://schemas.microsoft.com/office/drawing/2014/main" id="{CDF8496C-0A35-4687-ADE4-24D3B607BB0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endParaRPr lang="fr-FR" altLang="fr-FR" sz="2309" b="0" dirty="0">
              <a:latin typeface="Times" panose="02020603050405020304" pitchFamily="18" charset="0"/>
            </a:endParaRPr>
          </a:p>
        </p:txBody>
      </p:sp>
      <p:pic>
        <p:nvPicPr>
          <p:cNvPr id="62470" name="Image 5" descr="saint-laurent-rive-gauche-36195.jpg">
            <a:extLst>
              <a:ext uri="{FF2B5EF4-FFF2-40B4-BE49-F238E27FC236}">
                <a16:creationId xmlns:a16="http://schemas.microsoft.com/office/drawing/2014/main" id="{07CD3DE5-E63B-4A11-8709-7EB56711B1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1650" y="1997075"/>
            <a:ext cx="4913807" cy="391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ZoneTexte 7">
            <a:extLst>
              <a:ext uri="{FF2B5EF4-FFF2-40B4-BE49-F238E27FC236}">
                <a16:creationId xmlns:a16="http://schemas.microsoft.com/office/drawing/2014/main" id="{DBB8565A-5A7E-45C2-B81E-80A00A49AD81}"/>
              </a:ext>
            </a:extLst>
          </p:cNvPr>
          <p:cNvSpPr txBox="1">
            <a:spLocks noChangeArrowheads="1"/>
          </p:cNvSpPr>
          <p:nvPr/>
        </p:nvSpPr>
        <p:spPr bwMode="auto">
          <a:xfrm>
            <a:off x="14319250" y="6485751"/>
            <a:ext cx="3798581" cy="10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1979" b="0" dirty="0">
                <a:latin typeface="Times" panose="02020603050405020304" pitchFamily="18" charset="0"/>
              </a:rPr>
              <a:t>Saint Laurent rive gauche,</a:t>
            </a:r>
          </a:p>
          <a:p>
            <a:pPr>
              <a:lnSpc>
                <a:spcPct val="100000"/>
              </a:lnSpc>
              <a:spcBef>
                <a:spcPct val="0"/>
              </a:spcBef>
              <a:buFontTx/>
              <a:buNone/>
            </a:pPr>
            <a:r>
              <a:rPr lang="fr-FR" altLang="fr-FR" sz="1979" b="0" dirty="0">
                <a:latin typeface="Times" panose="02020603050405020304" pitchFamily="18" charset="0"/>
              </a:rPr>
              <a:t>Avenue des Champs-Elysées, April 1977</a:t>
            </a:r>
          </a:p>
        </p:txBody>
      </p:sp>
    </p:spTree>
    <p:extLst>
      <p:ext uri="{BB962C8B-B14F-4D97-AF65-F5344CB8AC3E}">
        <p14:creationId xmlns:p14="http://schemas.microsoft.com/office/powerpoint/2010/main" val="1809382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1">
            <a:extLst>
              <a:ext uri="{FF2B5EF4-FFF2-40B4-BE49-F238E27FC236}">
                <a16:creationId xmlns:a16="http://schemas.microsoft.com/office/drawing/2014/main" id="{164A1EA6-1487-4D84-AC3A-EDA5C05D8BE3}"/>
              </a:ext>
            </a:extLst>
          </p:cNvPr>
          <p:cNvSpPr>
            <a:spLocks noGrp="1"/>
          </p:cNvSpPr>
          <p:nvPr>
            <p:ph type="title"/>
          </p:nvPr>
        </p:nvSpPr>
        <p:spPr>
          <a:xfrm>
            <a:off x="615364" y="448008"/>
            <a:ext cx="18873370" cy="1015663"/>
          </a:xfrm>
        </p:spPr>
        <p:txBody>
          <a:bodyPr/>
          <a:lstStyle/>
          <a:p>
            <a:pPr algn="ctr"/>
            <a:r>
              <a:rPr lang="fr-FR" altLang="fr-FR" dirty="0"/>
              <a:t>Saint Laurent rive gauche</a:t>
            </a:r>
          </a:p>
        </p:txBody>
      </p:sp>
      <p:sp>
        <p:nvSpPr>
          <p:cNvPr id="62467" name="Espace réservé du contenu 2">
            <a:extLst>
              <a:ext uri="{FF2B5EF4-FFF2-40B4-BE49-F238E27FC236}">
                <a16:creationId xmlns:a16="http://schemas.microsoft.com/office/drawing/2014/main" id="{789C0891-E83B-4ED3-9FA2-66FD0CC906B8}"/>
              </a:ext>
            </a:extLst>
          </p:cNvPr>
          <p:cNvSpPr>
            <a:spLocks noGrp="1"/>
          </p:cNvSpPr>
          <p:nvPr>
            <p:ph idx="1"/>
          </p:nvPr>
        </p:nvSpPr>
        <p:spPr>
          <a:xfrm>
            <a:off x="477744" y="2330688"/>
            <a:ext cx="13435480" cy="6956747"/>
          </a:xfrm>
        </p:spPr>
        <p:txBody>
          <a:bodyPr/>
          <a:lstStyle/>
          <a:p>
            <a:endParaRPr lang="fr-FR" altLang="fr-FR" sz="3600" dirty="0"/>
          </a:p>
          <a:p>
            <a:endParaRPr lang="fr-FR" altLang="fr-FR" sz="3600" dirty="0"/>
          </a:p>
          <a:p>
            <a:endParaRPr lang="fr-FR" altLang="fr-FR" sz="3600" dirty="0"/>
          </a:p>
          <a:p>
            <a:endParaRPr lang="fr-FR" altLang="fr-FR" sz="3600" dirty="0"/>
          </a:p>
          <a:p>
            <a:endParaRPr lang="fr-FR" altLang="fr-FR" sz="3600" dirty="0"/>
          </a:p>
          <a:p>
            <a:endParaRPr lang="fr-FR" altLang="fr-FR" sz="3600" dirty="0"/>
          </a:p>
        </p:txBody>
      </p:sp>
      <p:sp>
        <p:nvSpPr>
          <p:cNvPr id="62468" name="Espace réservé du numéro de diapositive 3">
            <a:extLst>
              <a:ext uri="{FF2B5EF4-FFF2-40B4-BE49-F238E27FC236}">
                <a16:creationId xmlns:a16="http://schemas.microsoft.com/office/drawing/2014/main" id="{CDF8496C-0A35-4687-ADE4-24D3B607BB0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endParaRPr lang="fr-FR" altLang="fr-FR" sz="2309" b="0" dirty="0">
              <a:latin typeface="Times" panose="02020603050405020304" pitchFamily="18" charset="0"/>
            </a:endParaRPr>
          </a:p>
        </p:txBody>
      </p:sp>
      <p:pic>
        <p:nvPicPr>
          <p:cNvPr id="62470" name="Image 5" descr="saint-laurent-rive-gauche-36195.jpg">
            <a:extLst>
              <a:ext uri="{FF2B5EF4-FFF2-40B4-BE49-F238E27FC236}">
                <a16:creationId xmlns:a16="http://schemas.microsoft.com/office/drawing/2014/main" id="{07CD3DE5-E63B-4A11-8709-7EB56711B1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1650" y="1997075"/>
            <a:ext cx="4913807" cy="391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ZoneTexte 7">
            <a:extLst>
              <a:ext uri="{FF2B5EF4-FFF2-40B4-BE49-F238E27FC236}">
                <a16:creationId xmlns:a16="http://schemas.microsoft.com/office/drawing/2014/main" id="{DBB8565A-5A7E-45C2-B81E-80A00A49AD81}"/>
              </a:ext>
            </a:extLst>
          </p:cNvPr>
          <p:cNvSpPr txBox="1">
            <a:spLocks noChangeArrowheads="1"/>
          </p:cNvSpPr>
          <p:nvPr/>
        </p:nvSpPr>
        <p:spPr bwMode="auto">
          <a:xfrm>
            <a:off x="14319250" y="6485751"/>
            <a:ext cx="3798581" cy="100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1979" b="0" dirty="0">
                <a:latin typeface="Times" panose="02020603050405020304" pitchFamily="18" charset="0"/>
              </a:rPr>
              <a:t>Saint Laurent rive gauche,</a:t>
            </a:r>
          </a:p>
          <a:p>
            <a:pPr>
              <a:lnSpc>
                <a:spcPct val="100000"/>
              </a:lnSpc>
              <a:spcBef>
                <a:spcPct val="0"/>
              </a:spcBef>
              <a:buFontTx/>
              <a:buNone/>
            </a:pPr>
            <a:r>
              <a:rPr lang="fr-FR" altLang="fr-FR" sz="1979" b="0" dirty="0">
                <a:latin typeface="Times" panose="02020603050405020304" pitchFamily="18" charset="0"/>
              </a:rPr>
              <a:t>Avenue des Champs-Elysées, April 1977</a:t>
            </a:r>
          </a:p>
        </p:txBody>
      </p:sp>
      <p:sp>
        <p:nvSpPr>
          <p:cNvPr id="2" name="ZoneTexte 1">
            <a:extLst>
              <a:ext uri="{FF2B5EF4-FFF2-40B4-BE49-F238E27FC236}">
                <a16:creationId xmlns:a16="http://schemas.microsoft.com/office/drawing/2014/main" id="{A1FDBAA5-B89B-5FB0-4FAC-31751483D31E}"/>
              </a:ext>
            </a:extLst>
          </p:cNvPr>
          <p:cNvSpPr txBox="1"/>
          <p:nvPr/>
        </p:nvSpPr>
        <p:spPr>
          <a:xfrm>
            <a:off x="1004048" y="2545975"/>
            <a:ext cx="12568518" cy="8576322"/>
          </a:xfrm>
          <a:prstGeom prst="rect">
            <a:avLst/>
          </a:prstGeom>
          <a:noFill/>
        </p:spPr>
        <p:txBody>
          <a:bodyPr wrap="square" rtlCol="0">
            <a:spAutoFit/>
          </a:bodyPr>
          <a:lstStyle/>
          <a:p>
            <a:pPr>
              <a:lnSpc>
                <a:spcPct val="107000"/>
              </a:lnSpc>
              <a:spcAft>
                <a:spcPts val="800"/>
              </a:spcAft>
            </a:pPr>
            <a:r>
              <a:rPr lang="en-US" sz="3200" dirty="0">
                <a:effectLst/>
                <a:latin typeface="IFM Paris" panose="00000500000000000000" pitchFamily="50" charset="0"/>
                <a:ea typeface="Calibri" panose="020F0502020204030204" pitchFamily="34" charset="0"/>
                <a:cs typeface="Times New Roman" panose="02020603050405020304" pitchFamily="18" charset="0"/>
              </a:rPr>
              <a:t>The creation of Saint Laurent Rive Gauche was based on factors not found in other couture houses. The designer, like the president of Saint Laurent</a:t>
            </a:r>
            <a:r>
              <a:rPr lang="en-US" sz="3200">
                <a:effectLst/>
                <a:latin typeface="IFM Paris" panose="00000500000000000000" pitchFamily="50" charset="0"/>
                <a:ea typeface="Calibri" panose="020F0502020204030204" pitchFamily="34" charset="0"/>
                <a:cs typeface="Times New Roman" panose="02020603050405020304" pitchFamily="18" charset="0"/>
              </a:rPr>
              <a:t>, lived </a:t>
            </a:r>
            <a:r>
              <a:rPr lang="en-US" sz="3200" dirty="0">
                <a:effectLst/>
                <a:latin typeface="IFM Paris" panose="00000500000000000000" pitchFamily="50" charset="0"/>
                <a:ea typeface="Calibri" panose="020F0502020204030204" pitchFamily="34" charset="0"/>
                <a:cs typeface="Times New Roman" panose="02020603050405020304" pitchFamily="18" charset="0"/>
              </a:rPr>
              <a:t>on the left bank of the Seine in Paris, where they rubbed shoulders with a new generation of artists and designers such as the American visual artist Andy Warhol and the British dancer Margot Fonteyn. At the time, there were very few boutiques in the world bearing the name of couture companies. </a:t>
            </a:r>
            <a:endParaRPr lang="fr-FR" sz="3200" dirty="0">
              <a:effectLst/>
              <a:latin typeface="IFM Paris"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a:effectLst/>
                <a:latin typeface="IFM Paris" panose="00000500000000000000" pitchFamily="50" charset="0"/>
                <a:ea typeface="Calibri" panose="020F0502020204030204" pitchFamily="34" charset="0"/>
                <a:cs typeface="Times New Roman" panose="02020603050405020304" pitchFamily="18" charset="0"/>
              </a:rPr>
              <a:t>At the same time, most other couture companies in France were in a less </a:t>
            </a:r>
            <a:r>
              <a:rPr lang="en-US" sz="3200" dirty="0" err="1">
                <a:effectLst/>
                <a:latin typeface="IFM Paris" panose="00000500000000000000" pitchFamily="50" charset="0"/>
                <a:ea typeface="Calibri" panose="020F0502020204030204" pitchFamily="34" charset="0"/>
                <a:cs typeface="Times New Roman" panose="02020603050405020304" pitchFamily="18" charset="0"/>
              </a:rPr>
              <a:t>favourable</a:t>
            </a:r>
            <a:r>
              <a:rPr lang="en-US" sz="3200" dirty="0">
                <a:effectLst/>
                <a:latin typeface="IFM Paris" panose="00000500000000000000" pitchFamily="50" charset="0"/>
                <a:ea typeface="Calibri" panose="020F0502020204030204" pitchFamily="34" charset="0"/>
                <a:cs typeface="Times New Roman" panose="02020603050405020304" pitchFamily="18" charset="0"/>
              </a:rPr>
              <a:t> situation. Ready-to-wear was therefore both an industrial phenomenon, the setting up of ready-to-wear factories, and a social phenomenon, the adaptation to a new lifestyle. Yves Saint Laurent's lifestyle corresponded to that of a new fringe of the population. It also makes it possible to sign franchise agreements for boutiques with people attracted by art and creation, as was the case in Beirut and Zurich. In total, there will be more than 150 Saint Laurent Rive Gauche boutiques around the world.</a:t>
            </a:r>
            <a:endParaRPr lang="fr-FR" sz="3200" dirty="0">
              <a:effectLst/>
              <a:latin typeface="IFM Paris" panose="00000500000000000000"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5760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p:txBody>
          <a:bodyPr/>
          <a:lstStyle/>
          <a:p>
            <a:r>
              <a:rPr lang="fr-FR" altLang="fr-FR" dirty="0"/>
              <a:t>The </a:t>
            </a:r>
            <a:r>
              <a:rPr lang="fr-FR" altLang="fr-FR" dirty="0" err="1"/>
              <a:t>reaction</a:t>
            </a:r>
            <a:r>
              <a:rPr lang="fr-FR" altLang="fr-FR" dirty="0"/>
              <a:t> of the </a:t>
            </a:r>
            <a:r>
              <a:rPr lang="fr-FR" altLang="fr-FR" dirty="0" err="1"/>
              <a:t>Parisian</a:t>
            </a:r>
            <a:r>
              <a:rPr lang="fr-FR" altLang="fr-FR" dirty="0"/>
              <a:t> fashion </a:t>
            </a:r>
            <a:r>
              <a:rPr lang="fr-FR" altLang="fr-FR" dirty="0" err="1"/>
              <a:t>scene</a:t>
            </a:r>
            <a:endParaRPr lang="fr-FR" altLang="fr-FR" dirty="0"/>
          </a:p>
        </p:txBody>
      </p:sp>
      <p:sp>
        <p:nvSpPr>
          <p:cNvPr id="25603" name="Espace réservé du contenu 2"/>
          <p:cNvSpPr>
            <a:spLocks noGrp="1"/>
          </p:cNvSpPr>
          <p:nvPr>
            <p:ph idx="1"/>
          </p:nvPr>
        </p:nvSpPr>
        <p:spPr>
          <a:xfrm>
            <a:off x="1060450" y="1735672"/>
            <a:ext cx="17602200" cy="8256106"/>
          </a:xfrm>
        </p:spPr>
        <p:txBody>
          <a:bodyPr/>
          <a:lstStyle/>
          <a:p>
            <a:r>
              <a:rPr lang="fr-FR" altLang="fr-FR" sz="3200" i="1" dirty="0"/>
              <a:t>Vogue France, N°543, </a:t>
            </a:r>
            <a:r>
              <a:rPr lang="fr-FR" altLang="fr-FR" sz="3200" i="1" dirty="0" err="1"/>
              <a:t>February</a:t>
            </a:r>
            <a:r>
              <a:rPr lang="fr-FR" altLang="fr-FR" sz="3200" i="1" dirty="0"/>
              <a:t> 1974</a:t>
            </a:r>
          </a:p>
          <a:p>
            <a:r>
              <a:rPr lang="fr-FR" altLang="fr-FR" sz="3200" i="1" dirty="0"/>
              <a:t> A new club, the G.M.C. by Francine Crescent</a:t>
            </a:r>
          </a:p>
          <a:p>
            <a:endParaRPr lang="fr-FR" altLang="fr-FR" sz="3200" dirty="0"/>
          </a:p>
          <a:p>
            <a:pPr algn="just"/>
            <a:r>
              <a:rPr lang="en-US" altLang="fr-FR" sz="3200" dirty="0"/>
              <a:t>‘They are eight ready-to-wear designers, three of whom are involved in haute couture, who have just formed a small ultra-private club</a:t>
            </a:r>
            <a:r>
              <a:rPr lang="fr-FR" altLang="fr-FR" sz="3200" dirty="0"/>
              <a:t>, the Groupement Mode et Création.</a:t>
            </a:r>
          </a:p>
          <a:p>
            <a:pPr algn="just"/>
            <a:endParaRPr lang="fr-FR" altLang="fr-FR" sz="3200" dirty="0"/>
          </a:p>
          <a:p>
            <a:pPr algn="just"/>
            <a:r>
              <a:rPr lang="fr-FR" altLang="fr-FR" sz="3200" dirty="0"/>
              <a:t>The </a:t>
            </a:r>
            <a:r>
              <a:rPr lang="fr-FR" altLang="fr-FR" sz="3200" dirty="0" err="1"/>
              <a:t>eight</a:t>
            </a:r>
            <a:r>
              <a:rPr lang="fr-FR" altLang="fr-FR" sz="3200" dirty="0"/>
              <a:t> </a:t>
            </a:r>
            <a:r>
              <a:rPr lang="fr-FR" altLang="fr-FR" sz="3200" dirty="0" err="1"/>
              <a:t>members</a:t>
            </a:r>
            <a:r>
              <a:rPr lang="fr-FR" altLang="fr-FR" sz="3200" dirty="0"/>
              <a:t> of the club are: Yves Saint Laurent, Karl Lagerfeld, Sonia </a:t>
            </a:r>
            <a:r>
              <a:rPr lang="fr-FR" altLang="fr-FR" sz="3200" dirty="0" err="1"/>
              <a:t>Rykiel</a:t>
            </a:r>
            <a:r>
              <a:rPr lang="fr-FR" altLang="fr-FR" sz="3200" dirty="0"/>
              <a:t>, Jacqueline Jacobson, Philippe </a:t>
            </a:r>
            <a:r>
              <a:rPr lang="fr-FR" altLang="fr-FR" sz="3200" dirty="0" err="1"/>
              <a:t>Guibourgé</a:t>
            </a:r>
            <a:r>
              <a:rPr lang="fr-FR" altLang="fr-FR" sz="3200" dirty="0"/>
              <a:t> </a:t>
            </a:r>
            <a:r>
              <a:rPr lang="fr-FR" altLang="fr-FR" sz="3200" dirty="0" err="1"/>
              <a:t>representing</a:t>
            </a:r>
            <a:r>
              <a:rPr lang="fr-FR" altLang="fr-FR" sz="3200" dirty="0"/>
              <a:t> Christian Dior, Emanuel Ungaro, Emmanuelle </a:t>
            </a:r>
            <a:r>
              <a:rPr lang="fr-FR" altLang="fr-FR" sz="3200" dirty="0" err="1"/>
              <a:t>Khanh</a:t>
            </a:r>
            <a:r>
              <a:rPr lang="fr-FR" altLang="fr-FR" sz="3200" dirty="0"/>
              <a:t> and Kenzo. </a:t>
            </a:r>
            <a:r>
              <a:rPr lang="fr-FR" altLang="fr-FR" sz="3200" dirty="0" err="1"/>
              <a:t>They</a:t>
            </a:r>
            <a:r>
              <a:rPr lang="fr-FR" altLang="fr-FR" sz="3200" dirty="0"/>
              <a:t> </a:t>
            </a:r>
            <a:r>
              <a:rPr lang="fr-FR" altLang="fr-FR" sz="3200" dirty="0" err="1"/>
              <a:t>co-opted</a:t>
            </a:r>
            <a:r>
              <a:rPr lang="fr-FR" altLang="fr-FR" sz="3200" dirty="0"/>
              <a:t> </a:t>
            </a:r>
            <a:r>
              <a:rPr lang="fr-FR" altLang="fr-FR" sz="3200" dirty="0" err="1"/>
              <a:t>each</a:t>
            </a:r>
            <a:r>
              <a:rPr lang="fr-FR" altLang="fr-FR" sz="3200" dirty="0"/>
              <a:t> </a:t>
            </a:r>
            <a:r>
              <a:rPr lang="fr-FR" altLang="fr-FR" sz="3200" dirty="0" err="1"/>
              <a:t>other</a:t>
            </a:r>
            <a:r>
              <a:rPr lang="fr-FR" altLang="fr-FR" sz="3200" dirty="0"/>
              <a:t> by </a:t>
            </a:r>
            <a:r>
              <a:rPr lang="fr-FR" altLang="fr-FR" sz="3200" dirty="0" err="1"/>
              <a:t>unanimous</a:t>
            </a:r>
            <a:r>
              <a:rPr lang="fr-FR" altLang="fr-FR" sz="3200" dirty="0"/>
              <a:t> vote, </a:t>
            </a:r>
            <a:r>
              <a:rPr lang="fr-FR" altLang="fr-FR" sz="3200" dirty="0" err="1"/>
              <a:t>recognising</a:t>
            </a:r>
            <a:r>
              <a:rPr lang="fr-FR" altLang="fr-FR" sz="3200" dirty="0"/>
              <a:t> </a:t>
            </a:r>
            <a:r>
              <a:rPr lang="fr-FR" altLang="fr-FR" sz="3200" dirty="0" err="1"/>
              <a:t>each</a:t>
            </a:r>
            <a:r>
              <a:rPr lang="fr-FR" altLang="fr-FR" sz="3200" dirty="0"/>
              <a:t> </a:t>
            </a:r>
            <a:r>
              <a:rPr lang="fr-FR" altLang="fr-FR" sz="3200" dirty="0" err="1"/>
              <a:t>other's</a:t>
            </a:r>
            <a:r>
              <a:rPr lang="fr-FR" altLang="fr-FR" sz="3200" dirty="0"/>
              <a:t> </a:t>
            </a:r>
            <a:r>
              <a:rPr lang="fr-FR" altLang="fr-FR" sz="3200" dirty="0" err="1"/>
              <a:t>creative</a:t>
            </a:r>
            <a:r>
              <a:rPr lang="fr-FR" altLang="fr-FR" sz="3200" dirty="0"/>
              <a:t> talent.</a:t>
            </a:r>
          </a:p>
          <a:p>
            <a:pPr algn="just"/>
            <a:endParaRPr lang="fr-FR" altLang="fr-FR" sz="3200" dirty="0"/>
          </a:p>
          <a:p>
            <a:pPr algn="just"/>
            <a:r>
              <a:rPr lang="fr-FR" altLang="fr-FR" sz="3200" dirty="0" err="1"/>
              <a:t>Until</a:t>
            </a:r>
            <a:r>
              <a:rPr lang="fr-FR" altLang="fr-FR" sz="3200" dirty="0"/>
              <a:t> </a:t>
            </a:r>
            <a:r>
              <a:rPr lang="fr-FR" altLang="fr-FR" sz="3200" dirty="0" err="1"/>
              <a:t>now</a:t>
            </a:r>
            <a:r>
              <a:rPr lang="fr-FR" altLang="fr-FR" sz="3200" dirty="0"/>
              <a:t> on </a:t>
            </a:r>
            <a:r>
              <a:rPr lang="fr-FR" altLang="fr-FR" sz="3200" dirty="0" err="1"/>
              <a:t>only</a:t>
            </a:r>
            <a:r>
              <a:rPr lang="fr-FR" altLang="fr-FR" sz="3200" dirty="0"/>
              <a:t> </a:t>
            </a:r>
            <a:r>
              <a:rPr lang="fr-FR" altLang="fr-FR" sz="3200" dirty="0" err="1"/>
              <a:t>existed</a:t>
            </a:r>
            <a:r>
              <a:rPr lang="fr-FR" altLang="fr-FR" sz="3200" dirty="0"/>
              <a:t> a Chambre Syndicale de la Couture. </a:t>
            </a:r>
          </a:p>
          <a:p>
            <a:pPr algn="just"/>
            <a:endParaRPr lang="fr-FR" altLang="fr-FR" sz="3200" dirty="0"/>
          </a:p>
          <a:p>
            <a:pPr algn="just"/>
            <a:r>
              <a:rPr lang="fr-FR" altLang="fr-FR" sz="3200" dirty="0" err="1"/>
              <a:t>Today</a:t>
            </a:r>
            <a:r>
              <a:rPr lang="fr-FR" altLang="fr-FR" sz="3200" dirty="0"/>
              <a:t> </a:t>
            </a:r>
            <a:r>
              <a:rPr lang="fr-FR" altLang="fr-FR" sz="3200" dirty="0" err="1"/>
              <a:t>there</a:t>
            </a:r>
            <a:r>
              <a:rPr lang="fr-FR" altLang="fr-FR" sz="3200" dirty="0"/>
              <a:t> </a:t>
            </a:r>
            <a:r>
              <a:rPr lang="fr-FR" altLang="fr-FR" sz="3200" dirty="0" err="1"/>
              <a:t>is</a:t>
            </a:r>
            <a:r>
              <a:rPr lang="fr-FR" altLang="fr-FR" sz="3200" dirty="0"/>
              <a:t> a Fédération Française de la Couture, du Prêt-à-Porter des Couturiers et des Créateurs de Mode </a:t>
            </a:r>
            <a:r>
              <a:rPr lang="fr-FR" altLang="fr-FR" sz="3200" dirty="0" err="1"/>
              <a:t>which</a:t>
            </a:r>
            <a:r>
              <a:rPr lang="fr-FR" altLang="fr-FR" sz="3200" dirty="0"/>
              <a:t> </a:t>
            </a:r>
            <a:r>
              <a:rPr lang="fr-FR" altLang="fr-FR" sz="3200" dirty="0" err="1"/>
              <a:t>will</a:t>
            </a:r>
            <a:r>
              <a:rPr lang="fr-FR" altLang="fr-FR" sz="3200" dirty="0"/>
              <a:t> </a:t>
            </a:r>
            <a:r>
              <a:rPr lang="fr-FR" altLang="fr-FR" sz="3200" dirty="0" err="1"/>
              <a:t>gather</a:t>
            </a:r>
            <a:r>
              <a:rPr lang="fr-FR" altLang="fr-FR" sz="3200" dirty="0"/>
              <a:t> the Chambre Syndicale de la Couture, a Chambre Syndicale du Prêt-à-Porter des Couturiers et des Créateurs de Mode, and a Chambre Syndicale de la Mode Masculine des Couturiers.’</a:t>
            </a:r>
          </a:p>
          <a:p>
            <a:endParaRPr lang="fr-FR" altLang="fr-FR" dirty="0"/>
          </a:p>
        </p:txBody>
      </p:sp>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endParaRPr lang="fr-FR" sz="2309" dirty="0">
              <a:latin typeface="Times" pitchFamily="18" charset="0"/>
            </a:endParaRPr>
          </a:p>
        </p:txBody>
      </p:sp>
    </p:spTree>
    <p:extLst>
      <p:ext uri="{BB962C8B-B14F-4D97-AF65-F5344CB8AC3E}">
        <p14:creationId xmlns:p14="http://schemas.microsoft.com/office/powerpoint/2010/main" val="17738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FR" altLang="fr-FR" dirty="0"/>
              <a:t>The </a:t>
            </a:r>
            <a:r>
              <a:rPr lang="fr-FR" altLang="fr-FR" dirty="0" err="1"/>
              <a:t>reaction</a:t>
            </a:r>
            <a:r>
              <a:rPr lang="fr-FR" altLang="fr-FR" dirty="0"/>
              <a:t> of the </a:t>
            </a:r>
            <a:r>
              <a:rPr lang="fr-FR" altLang="fr-FR" dirty="0" err="1"/>
              <a:t>Parisian</a:t>
            </a:r>
            <a:r>
              <a:rPr lang="fr-FR" altLang="fr-FR" dirty="0"/>
              <a:t> fashion </a:t>
            </a:r>
            <a:r>
              <a:rPr lang="fr-FR" altLang="fr-FR" dirty="0" err="1"/>
              <a:t>scene</a:t>
            </a:r>
            <a:endParaRPr lang="fr-FR" altLang="fr-FR" dirty="0"/>
          </a:p>
        </p:txBody>
      </p:sp>
      <p:sp>
        <p:nvSpPr>
          <p:cNvPr id="26627" name="Espace réservé du contenu 2"/>
          <p:cNvSpPr>
            <a:spLocks noGrp="1"/>
          </p:cNvSpPr>
          <p:nvPr>
            <p:ph idx="1"/>
          </p:nvPr>
        </p:nvSpPr>
        <p:spPr>
          <a:xfrm>
            <a:off x="703680" y="2091707"/>
            <a:ext cx="18873370" cy="4431983"/>
          </a:xfrm>
        </p:spPr>
        <p:txBody>
          <a:bodyPr/>
          <a:lstStyle/>
          <a:p>
            <a:pPr algn="just"/>
            <a:r>
              <a:rPr lang="fr-FR" altLang="fr-FR" sz="3200" dirty="0"/>
              <a:t>‘Pierre Bergé has been </a:t>
            </a:r>
            <a:r>
              <a:rPr lang="fr-FR" altLang="fr-FR" sz="3200" dirty="0" err="1"/>
              <a:t>elected</a:t>
            </a:r>
            <a:r>
              <a:rPr lang="fr-FR" altLang="fr-FR" sz="3200" dirty="0"/>
              <a:t> </a:t>
            </a:r>
            <a:r>
              <a:rPr lang="fr-FR" altLang="fr-FR" sz="3200" dirty="0" err="1"/>
              <a:t>president</a:t>
            </a:r>
            <a:r>
              <a:rPr lang="fr-FR" altLang="fr-FR" sz="3200" dirty="0"/>
              <a:t> of the Chambre Syndicale du Prêt-à-Porter des Couturiers et des Créateurs de Mode, as Sonia </a:t>
            </a:r>
            <a:r>
              <a:rPr lang="fr-FR" altLang="fr-FR" sz="3200" dirty="0" err="1"/>
              <a:t>Rykiel</a:t>
            </a:r>
            <a:r>
              <a:rPr lang="fr-FR" altLang="fr-FR" sz="3200" dirty="0"/>
              <a:t> and Karl Lagerfeld have been </a:t>
            </a:r>
            <a:r>
              <a:rPr lang="fr-FR" altLang="fr-FR" sz="3200" dirty="0" err="1"/>
              <a:t>elected</a:t>
            </a:r>
            <a:r>
              <a:rPr lang="fr-FR" altLang="fr-FR" sz="3200" dirty="0"/>
              <a:t> </a:t>
            </a:r>
            <a:r>
              <a:rPr lang="fr-FR" altLang="fr-FR" sz="3200" dirty="0" err="1"/>
              <a:t>vice-presidents</a:t>
            </a:r>
            <a:r>
              <a:rPr lang="fr-FR" altLang="fr-FR" sz="3200" dirty="0"/>
              <a:t>.</a:t>
            </a:r>
          </a:p>
          <a:p>
            <a:pPr algn="just"/>
            <a:endParaRPr lang="fr-FR" altLang="fr-FR" sz="3200" dirty="0"/>
          </a:p>
          <a:p>
            <a:pPr algn="just"/>
            <a:r>
              <a:rPr lang="fr-FR" altLang="fr-FR" sz="3200" dirty="0"/>
              <a:t>(…)</a:t>
            </a:r>
          </a:p>
          <a:p>
            <a:pPr algn="just"/>
            <a:endParaRPr lang="fr-FR" altLang="fr-FR" sz="3200" dirty="0"/>
          </a:p>
          <a:p>
            <a:r>
              <a:rPr lang="en-US" altLang="fr-FR" sz="3200" dirty="0"/>
              <a:t>This </a:t>
            </a:r>
            <a:r>
              <a:rPr lang="en-US" altLang="fr-FR" sz="3200" dirty="0" err="1"/>
              <a:t>reorganisation</a:t>
            </a:r>
            <a:r>
              <a:rPr lang="en-US" altLang="fr-FR" sz="3200" dirty="0"/>
              <a:t> merely sanctions the evolution of modern society, the rise of ready-to-wear clothing on the international scene, and the talent of a small group of designers who, from now on, with the help of the Federation, will be able to give themselves the means for a prestige policy with regard to the public authorities, the media, radio and especially television.’</a:t>
            </a:r>
            <a:endParaRPr lang="fr-FR" altLang="fr-FR" sz="3200" dirty="0"/>
          </a:p>
        </p:txBody>
      </p:sp>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endParaRPr lang="fr-FR" sz="2309" dirty="0">
              <a:latin typeface="Times" pitchFamily="18" charset="0"/>
            </a:endParaRPr>
          </a:p>
        </p:txBody>
      </p:sp>
    </p:spTree>
    <p:extLst>
      <p:ext uri="{BB962C8B-B14F-4D97-AF65-F5344CB8AC3E}">
        <p14:creationId xmlns:p14="http://schemas.microsoft.com/office/powerpoint/2010/main" val="2555772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re 1">
            <a:extLst>
              <a:ext uri="{FF2B5EF4-FFF2-40B4-BE49-F238E27FC236}">
                <a16:creationId xmlns:a16="http://schemas.microsoft.com/office/drawing/2014/main" id="{21E4F664-2060-4B99-B167-57F7FAA174F9}"/>
              </a:ext>
            </a:extLst>
          </p:cNvPr>
          <p:cNvSpPr>
            <a:spLocks noGrp="1"/>
          </p:cNvSpPr>
          <p:nvPr>
            <p:ph type="title"/>
          </p:nvPr>
        </p:nvSpPr>
        <p:spPr>
          <a:xfrm>
            <a:off x="3651250" y="419537"/>
            <a:ext cx="13010988" cy="12695463"/>
          </a:xfrm>
        </p:spPr>
        <p:txBody>
          <a:bodyPr/>
          <a:lstStyle/>
          <a:p>
            <a:pPr algn="ctr"/>
            <a:r>
              <a:rPr lang="fr-FR" altLang="fr-FR" dirty="0"/>
              <a:t>1973:</a:t>
            </a:r>
            <a:br>
              <a:rPr lang="fr-FR" altLang="fr-FR" dirty="0"/>
            </a:br>
            <a:r>
              <a:rPr lang="fr-FR" altLang="fr-FR" dirty="0"/>
              <a:t>The new </a:t>
            </a:r>
            <a:r>
              <a:rPr lang="fr-FR" altLang="fr-FR" dirty="0" err="1"/>
              <a:t>institutional</a:t>
            </a:r>
            <a:r>
              <a:rPr lang="fr-FR" altLang="fr-FR" dirty="0"/>
              <a:t> structure</a:t>
            </a: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endParaRPr lang="fr-FR" altLang="fr-FR" sz="3298" dirty="0"/>
          </a:p>
        </p:txBody>
      </p:sp>
      <p:sp>
        <p:nvSpPr>
          <p:cNvPr id="66563" name="Espace réservé du numéro de diapositive 2">
            <a:extLst>
              <a:ext uri="{FF2B5EF4-FFF2-40B4-BE49-F238E27FC236}">
                <a16:creationId xmlns:a16="http://schemas.microsoft.com/office/drawing/2014/main" id="{2DD026D6-9906-4939-9307-F4FCD328A401}"/>
              </a:ext>
            </a:extLst>
          </p:cNvPr>
          <p:cNvSpPr>
            <a:spLocks noGrp="1"/>
          </p:cNvSpPr>
          <p:nvPr>
            <p:ph type="sldNum" sz="quarter" idx="11"/>
          </p:nvPr>
        </p:nvSpPr>
        <p:spPr>
          <a:xfrm>
            <a:off x="57506409" y="28602301"/>
            <a:ext cx="16764903" cy="2283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7EE8EE0C-9294-447C-A3D9-3C433AD2BE7B}" type="slidenum">
              <a:rPr lang="fr-FR" altLang="fr-FR" sz="1484"/>
              <a:pPr>
                <a:lnSpc>
                  <a:spcPct val="100000"/>
                </a:lnSpc>
                <a:spcBef>
                  <a:spcPct val="0"/>
                </a:spcBef>
                <a:buFontTx/>
                <a:buNone/>
              </a:pPr>
              <a:t>9</a:t>
            </a:fld>
            <a:endParaRPr lang="fr-FR" altLang="fr-FR" sz="2309" b="0">
              <a:latin typeface="Times" panose="02020603050405020304" pitchFamily="18" charset="0"/>
            </a:endParaRPr>
          </a:p>
        </p:txBody>
      </p:sp>
      <p:graphicFrame>
        <p:nvGraphicFramePr>
          <p:cNvPr id="4" name="Diagramme 3">
            <a:extLst>
              <a:ext uri="{FF2B5EF4-FFF2-40B4-BE49-F238E27FC236}">
                <a16:creationId xmlns:a16="http://schemas.microsoft.com/office/drawing/2014/main" id="{10191A2A-3D5A-47A0-ABD0-003C43C17217}"/>
              </a:ext>
            </a:extLst>
          </p:cNvPr>
          <p:cNvGraphicFramePr/>
          <p:nvPr/>
        </p:nvGraphicFramePr>
        <p:xfrm>
          <a:off x="4868562" y="2591705"/>
          <a:ext cx="10445479" cy="4175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5" name="Espace réservé du contenu 4"/>
          <p:cNvGraphicFramePr>
            <a:graphicFrameLocks noGrp="1"/>
          </p:cNvGraphicFramePr>
          <p:nvPr>
            <p:ph idx="1"/>
          </p:nvPr>
        </p:nvGraphicFramePr>
        <p:xfrm>
          <a:off x="3758485" y="1764671"/>
          <a:ext cx="12160965" cy="8462004"/>
        </p:xfrm>
        <a:graphic>
          <a:graphicData uri="http://schemas.openxmlformats.org/drawingml/2006/table">
            <a:tbl>
              <a:tblPr>
                <a:tableStyleId>{5C22544A-7EE6-4342-B048-85BDC9FD1C3A}</a:tableStyleId>
              </a:tblPr>
              <a:tblGrid>
                <a:gridCol w="3463430">
                  <a:extLst>
                    <a:ext uri="{9D8B030D-6E8A-4147-A177-3AD203B41FA5}">
                      <a16:colId xmlns:a16="http://schemas.microsoft.com/office/drawing/2014/main" val="20000"/>
                    </a:ext>
                  </a:extLst>
                </a:gridCol>
                <a:gridCol w="5236790">
                  <a:extLst>
                    <a:ext uri="{9D8B030D-6E8A-4147-A177-3AD203B41FA5}">
                      <a16:colId xmlns:a16="http://schemas.microsoft.com/office/drawing/2014/main" val="20001"/>
                    </a:ext>
                  </a:extLst>
                </a:gridCol>
                <a:gridCol w="3460745">
                  <a:extLst>
                    <a:ext uri="{9D8B030D-6E8A-4147-A177-3AD203B41FA5}">
                      <a16:colId xmlns:a16="http://schemas.microsoft.com/office/drawing/2014/main" val="20002"/>
                    </a:ext>
                  </a:extLst>
                </a:gridCol>
              </a:tblGrid>
              <a:tr h="1217888">
                <a:tc gridSpan="3">
                  <a:txBody>
                    <a:bodyPr/>
                    <a:lstStyle/>
                    <a:p>
                      <a:pPr>
                        <a:lnSpc>
                          <a:spcPct val="115000"/>
                        </a:lnSpc>
                        <a:spcAft>
                          <a:spcPts val="0"/>
                        </a:spcAft>
                      </a:pPr>
                      <a:r>
                        <a:rPr lang="fr-FR" sz="3300" b="1" dirty="0">
                          <a:effectLst/>
                        </a:rPr>
                        <a:t>Elle 1945-2011 – French </a:t>
                      </a:r>
                      <a:r>
                        <a:rPr lang="fr-FR" sz="3300" b="1" dirty="0" err="1">
                          <a:effectLst/>
                        </a:rPr>
                        <a:t>edition</a:t>
                      </a:r>
                      <a:r>
                        <a:rPr lang="fr-FR" sz="3300" b="1" dirty="0">
                          <a:effectLst/>
                        </a:rPr>
                        <a:t> – </a:t>
                      </a:r>
                      <a:r>
                        <a:rPr lang="fr-FR" sz="3300" b="1" dirty="0" err="1">
                          <a:effectLst/>
                        </a:rPr>
                        <a:t>most</a:t>
                      </a:r>
                      <a:r>
                        <a:rPr lang="fr-FR" sz="3300" b="1" dirty="0">
                          <a:effectLst/>
                        </a:rPr>
                        <a:t> </a:t>
                      </a:r>
                      <a:r>
                        <a:rPr lang="fr-FR" sz="3300" b="1" dirty="0" err="1">
                          <a:effectLst/>
                        </a:rPr>
                        <a:t>quoted</a:t>
                      </a:r>
                      <a:r>
                        <a:rPr lang="fr-FR" sz="3300" b="1" dirty="0">
                          <a:effectLst/>
                        </a:rPr>
                        <a:t> brands on the </a:t>
                      </a:r>
                      <a:r>
                        <a:rPr lang="fr-FR" sz="3300" b="1" dirty="0" err="1">
                          <a:effectLst/>
                        </a:rPr>
                        <a:t>covers</a:t>
                      </a:r>
                      <a:endParaRPr lang="fr-FR" sz="3300" b="1" dirty="0">
                        <a:effectLst/>
                        <a:latin typeface="Calibri"/>
                        <a:ea typeface="Calibri"/>
                        <a:cs typeface="Times New Roman"/>
                      </a:endParaRPr>
                    </a:p>
                  </a:txBody>
                  <a:tcPr marL="31415" marR="31415" marT="0" marB="0"/>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58556">
                <a:tc>
                  <a:txBody>
                    <a:bodyPr/>
                    <a:lstStyle/>
                    <a:p>
                      <a:pPr algn="l">
                        <a:lnSpc>
                          <a:spcPct val="115000"/>
                        </a:lnSpc>
                        <a:spcAft>
                          <a:spcPts val="0"/>
                        </a:spcAft>
                      </a:pPr>
                      <a:r>
                        <a:rPr lang="fr-FR" sz="2600" b="1" dirty="0" err="1">
                          <a:effectLst/>
                        </a:rPr>
                        <a:t>Ranking</a:t>
                      </a:r>
                      <a:endParaRPr lang="fr-FR" sz="2600" b="1"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b="1" dirty="0">
                          <a:effectLst/>
                          <a:latin typeface="Calibri"/>
                          <a:ea typeface="Calibri"/>
                          <a:cs typeface="Times New Roman"/>
                        </a:rPr>
                        <a:t>Brand</a:t>
                      </a:r>
                    </a:p>
                  </a:txBody>
                  <a:tcPr marL="31415" marR="31415" marT="0" marB="0"/>
                </a:tc>
                <a:tc>
                  <a:txBody>
                    <a:bodyPr/>
                    <a:lstStyle/>
                    <a:p>
                      <a:pPr algn="ctr">
                        <a:lnSpc>
                          <a:spcPct val="115000"/>
                        </a:lnSpc>
                        <a:spcAft>
                          <a:spcPts val="0"/>
                        </a:spcAft>
                      </a:pPr>
                      <a:r>
                        <a:rPr lang="fr-FR" sz="2600" b="1" dirty="0" err="1">
                          <a:effectLst/>
                          <a:latin typeface="Calibri"/>
                          <a:ea typeface="Calibri"/>
                          <a:cs typeface="Times New Roman"/>
                        </a:rPr>
                        <a:t>Quotations</a:t>
                      </a:r>
                      <a:endParaRPr lang="fr-FR" sz="2600" b="1" dirty="0">
                        <a:effectLst/>
                        <a:latin typeface="Calibri"/>
                        <a:ea typeface="Calibri"/>
                        <a:cs typeface="Times New Roman"/>
                      </a:endParaRPr>
                    </a:p>
                  </a:txBody>
                  <a:tcPr marL="31415" marR="31415" marT="0" marB="0"/>
                </a:tc>
                <a:extLst>
                  <a:ext uri="{0D108BD9-81ED-4DB2-BD59-A6C34878D82A}">
                    <a16:rowId xmlns:a16="http://schemas.microsoft.com/office/drawing/2014/main" val="10001"/>
                  </a:ext>
                </a:extLst>
              </a:tr>
              <a:tr h="658556">
                <a:tc>
                  <a:txBody>
                    <a:bodyPr/>
                    <a:lstStyle/>
                    <a:p>
                      <a:pPr algn="l">
                        <a:lnSpc>
                          <a:spcPct val="115000"/>
                        </a:lnSpc>
                        <a:spcAft>
                          <a:spcPts val="0"/>
                        </a:spcAft>
                      </a:pPr>
                      <a:r>
                        <a:rPr lang="fr-FR" sz="2600" dirty="0">
                          <a:effectLst/>
                        </a:rPr>
                        <a:t>1</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Dior</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177</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2"/>
                  </a:ext>
                </a:extLst>
              </a:tr>
              <a:tr h="658556">
                <a:tc>
                  <a:txBody>
                    <a:bodyPr/>
                    <a:lstStyle/>
                    <a:p>
                      <a:pPr algn="l">
                        <a:lnSpc>
                          <a:spcPct val="115000"/>
                        </a:lnSpc>
                        <a:spcAft>
                          <a:spcPts val="0"/>
                        </a:spcAft>
                      </a:pPr>
                      <a:r>
                        <a:rPr lang="fr-FR" sz="2600" dirty="0">
                          <a:effectLst/>
                        </a:rPr>
                        <a:t>2</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Saint Laurent</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112</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3"/>
                  </a:ext>
                </a:extLst>
              </a:tr>
              <a:tr h="658556">
                <a:tc>
                  <a:txBody>
                    <a:bodyPr/>
                    <a:lstStyle/>
                    <a:p>
                      <a:pPr algn="l">
                        <a:lnSpc>
                          <a:spcPct val="115000"/>
                        </a:lnSpc>
                        <a:spcAft>
                          <a:spcPts val="0"/>
                        </a:spcAft>
                      </a:pPr>
                      <a:r>
                        <a:rPr lang="fr-FR" sz="2600" dirty="0">
                          <a:effectLst/>
                        </a:rPr>
                        <a:t>3</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Chanel</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105</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4"/>
                  </a:ext>
                </a:extLst>
              </a:tr>
              <a:tr h="658556">
                <a:tc>
                  <a:txBody>
                    <a:bodyPr/>
                    <a:lstStyle/>
                    <a:p>
                      <a:pPr algn="l">
                        <a:lnSpc>
                          <a:spcPct val="115000"/>
                        </a:lnSpc>
                        <a:spcAft>
                          <a:spcPts val="0"/>
                        </a:spcAft>
                      </a:pPr>
                      <a:r>
                        <a:rPr lang="fr-FR" sz="2600" dirty="0">
                          <a:effectLst/>
                        </a:rPr>
                        <a:t>4</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Agnès B</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5"/>
                  </a:ext>
                </a:extLst>
              </a:tr>
              <a:tr h="658556">
                <a:tc>
                  <a:txBody>
                    <a:bodyPr/>
                    <a:lstStyle/>
                    <a:p>
                      <a:pPr algn="l">
                        <a:lnSpc>
                          <a:spcPct val="115000"/>
                        </a:lnSpc>
                        <a:spcAft>
                          <a:spcPts val="0"/>
                        </a:spcAft>
                      </a:pPr>
                      <a:r>
                        <a:rPr lang="fr-FR" sz="2600" dirty="0">
                          <a:effectLst/>
                        </a:rPr>
                        <a:t>5</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err="1">
                          <a:effectLst/>
                        </a:rPr>
                        <a:t>Alaïa</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58</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6"/>
                  </a:ext>
                </a:extLst>
              </a:tr>
              <a:tr h="658556">
                <a:tc>
                  <a:txBody>
                    <a:bodyPr/>
                    <a:lstStyle/>
                    <a:p>
                      <a:pPr algn="l">
                        <a:lnSpc>
                          <a:spcPct val="115000"/>
                        </a:lnSpc>
                        <a:spcAft>
                          <a:spcPts val="0"/>
                        </a:spcAft>
                      </a:pPr>
                      <a:r>
                        <a:rPr lang="fr-FR" sz="2600" dirty="0">
                          <a:effectLst/>
                        </a:rPr>
                        <a:t>6</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Gaultier</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54</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7"/>
                  </a:ext>
                </a:extLst>
              </a:tr>
              <a:tr h="658556">
                <a:tc>
                  <a:txBody>
                    <a:bodyPr/>
                    <a:lstStyle/>
                    <a:p>
                      <a:pPr algn="l">
                        <a:lnSpc>
                          <a:spcPct val="115000"/>
                        </a:lnSpc>
                        <a:spcAft>
                          <a:spcPts val="0"/>
                        </a:spcAft>
                      </a:pPr>
                      <a:r>
                        <a:rPr lang="fr-FR" sz="2600" dirty="0">
                          <a:effectLst/>
                        </a:rPr>
                        <a:t>7</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Fath</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8"/>
                  </a:ext>
                </a:extLst>
              </a:tr>
              <a:tr h="658556">
                <a:tc>
                  <a:txBody>
                    <a:bodyPr/>
                    <a:lstStyle/>
                    <a:p>
                      <a:pPr algn="l">
                        <a:lnSpc>
                          <a:spcPct val="115000"/>
                        </a:lnSpc>
                        <a:spcAft>
                          <a:spcPts val="0"/>
                        </a:spcAft>
                      </a:pPr>
                      <a:r>
                        <a:rPr lang="fr-FR" sz="2600" dirty="0">
                          <a:effectLst/>
                        </a:rPr>
                        <a:t>8</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Kenzo</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44</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9"/>
                  </a:ext>
                </a:extLst>
              </a:tr>
              <a:tr h="658556">
                <a:tc>
                  <a:txBody>
                    <a:bodyPr/>
                    <a:lstStyle/>
                    <a:p>
                      <a:pPr algn="l">
                        <a:lnSpc>
                          <a:spcPct val="115000"/>
                        </a:lnSpc>
                        <a:spcAft>
                          <a:spcPts val="0"/>
                        </a:spcAft>
                      </a:pPr>
                      <a:r>
                        <a:rPr lang="fr-FR" sz="2600" dirty="0">
                          <a:effectLst/>
                        </a:rPr>
                        <a:t>9</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Rykiel</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42</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10"/>
                  </a:ext>
                </a:extLst>
              </a:tr>
              <a:tr h="658556">
                <a:tc>
                  <a:txBody>
                    <a:bodyPr/>
                    <a:lstStyle/>
                    <a:p>
                      <a:pPr algn="l">
                        <a:lnSpc>
                          <a:spcPct val="115000"/>
                        </a:lnSpc>
                        <a:spcAft>
                          <a:spcPts val="0"/>
                        </a:spcAft>
                      </a:pPr>
                      <a:r>
                        <a:rPr lang="fr-FR" sz="2600" dirty="0">
                          <a:effectLst/>
                        </a:rPr>
                        <a:t>10</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Lanvin</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39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7677612" y="4001959"/>
            <a:ext cx="304592" cy="60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0791" tIns="75396" rIns="150791" bIns="75396" numCol="1" anchor="ctr" anchorCtr="0" compatLnSpc="1">
            <a:prstTxWarp prst="textNoShape">
              <a:avLst/>
            </a:prstTxWarp>
            <a:spAutoFit/>
          </a:bodyPr>
          <a:lstStyle/>
          <a:p>
            <a:pPr defTabSz="1507937" fontAlgn="base">
              <a:spcBef>
                <a:spcPct val="0"/>
              </a:spcBef>
              <a:spcAft>
                <a:spcPct val="0"/>
              </a:spcAft>
            </a:pPr>
            <a:endParaRPr lang="fr-FR" altLang="fr-FR" sz="2968">
              <a:latin typeface="Arial" pitchFamily="34" charset="0"/>
              <a:cs typeface="Arial" pitchFamily="34" charset="0"/>
            </a:endParaRPr>
          </a:p>
        </p:txBody>
      </p:sp>
    </p:spTree>
    <p:extLst>
      <p:ext uri="{BB962C8B-B14F-4D97-AF65-F5344CB8AC3E}">
        <p14:creationId xmlns:p14="http://schemas.microsoft.com/office/powerpoint/2010/main" val="442129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Examples</a:t>
            </a:r>
            <a:r>
              <a:rPr lang="fr-FR" dirty="0"/>
              <a:t> haute couture brands (Elle)</a:t>
            </a:r>
          </a:p>
        </p:txBody>
      </p:sp>
      <p:sp>
        <p:nvSpPr>
          <p:cNvPr id="3" name="Espace réservé du contenu 2"/>
          <p:cNvSpPr>
            <a:spLocks noGrp="1"/>
          </p:cNvSpPr>
          <p:nvPr>
            <p:ph idx="1"/>
          </p:nvPr>
        </p:nvSpPr>
        <p:spPr>
          <a:xfrm>
            <a:off x="3649307" y="7489421"/>
            <a:ext cx="30879499" cy="754053"/>
          </a:xfrm>
        </p:spPr>
        <p:txBody>
          <a:bodyPr/>
          <a:lstStyle/>
          <a:p>
            <a:endParaRPr lang="fr-FR" dirty="0"/>
          </a:p>
          <a:p>
            <a:endParaRPr lang="fr-FR" dirty="0"/>
          </a:p>
        </p:txBody>
      </p:sp>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fld id="{B065EB35-DBB1-4B50-9270-2AB05F810F63}" type="slidenum">
              <a:rPr lang="fr-FR" smtClean="0"/>
              <a:pPr>
                <a:defRPr/>
              </a:pPr>
              <a:t>11</a:t>
            </a:fld>
            <a:endParaRPr lang="fr-FR" sz="2309">
              <a:latin typeface="Times" pitchFamily="18" charset="0"/>
            </a:endParaRPr>
          </a:p>
        </p:txBody>
      </p:sp>
      <p:graphicFrame>
        <p:nvGraphicFramePr>
          <p:cNvPr id="5" name="Tableau 4"/>
          <p:cNvGraphicFramePr>
            <a:graphicFrameLocks noGrp="1"/>
          </p:cNvGraphicFramePr>
          <p:nvPr/>
        </p:nvGraphicFramePr>
        <p:xfrm>
          <a:off x="3520991" y="1854787"/>
          <a:ext cx="12824625" cy="6887309"/>
        </p:xfrm>
        <a:graphic>
          <a:graphicData uri="http://schemas.openxmlformats.org/drawingml/2006/table">
            <a:tbl>
              <a:tblPr firstRow="1" firstCol="1" bandRow="1">
                <a:tableStyleId>{5C22544A-7EE6-4342-B048-85BDC9FD1C3A}</a:tableStyleId>
              </a:tblPr>
              <a:tblGrid>
                <a:gridCol w="3026036">
                  <a:extLst>
                    <a:ext uri="{9D8B030D-6E8A-4147-A177-3AD203B41FA5}">
                      <a16:colId xmlns:a16="http://schemas.microsoft.com/office/drawing/2014/main" val="20000"/>
                    </a:ext>
                  </a:extLst>
                </a:gridCol>
                <a:gridCol w="5928898">
                  <a:extLst>
                    <a:ext uri="{9D8B030D-6E8A-4147-A177-3AD203B41FA5}">
                      <a16:colId xmlns:a16="http://schemas.microsoft.com/office/drawing/2014/main" val="20001"/>
                    </a:ext>
                  </a:extLst>
                </a:gridCol>
                <a:gridCol w="3869691">
                  <a:extLst>
                    <a:ext uri="{9D8B030D-6E8A-4147-A177-3AD203B41FA5}">
                      <a16:colId xmlns:a16="http://schemas.microsoft.com/office/drawing/2014/main" val="20002"/>
                    </a:ext>
                  </a:extLst>
                </a:gridCol>
              </a:tblGrid>
              <a:tr h="626119">
                <a:tc gridSpan="3">
                  <a:txBody>
                    <a:bodyPr/>
                    <a:lstStyle/>
                    <a:p>
                      <a:pPr>
                        <a:lnSpc>
                          <a:spcPct val="115000"/>
                        </a:lnSpc>
                        <a:spcAft>
                          <a:spcPts val="0"/>
                        </a:spcAft>
                      </a:pPr>
                      <a:r>
                        <a:rPr lang="fr-FR" sz="3000" dirty="0" err="1">
                          <a:effectLst/>
                          <a:latin typeface="Times New Roman" panose="02020603050405020304" pitchFamily="18" charset="0"/>
                          <a:cs typeface="Times New Roman" panose="02020603050405020304" pitchFamily="18" charset="0"/>
                        </a:rPr>
                        <a:t>Covers</a:t>
                      </a:r>
                      <a:r>
                        <a:rPr lang="fr-FR" sz="3000" dirty="0">
                          <a:effectLst/>
                          <a:latin typeface="Times New Roman" panose="02020603050405020304" pitchFamily="18" charset="0"/>
                          <a:cs typeface="Times New Roman" panose="02020603050405020304" pitchFamily="18" charset="0"/>
                        </a:rPr>
                        <a:t> Elle – French </a:t>
                      </a:r>
                      <a:r>
                        <a:rPr lang="fr-FR" sz="3000" dirty="0" err="1">
                          <a:effectLst/>
                          <a:latin typeface="Times New Roman" panose="02020603050405020304" pitchFamily="18" charset="0"/>
                          <a:cs typeface="Times New Roman" panose="02020603050405020304" pitchFamily="18" charset="0"/>
                        </a:rPr>
                        <a:t>edition</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26119">
                <a:tc gridSpan="3">
                  <a:txBody>
                    <a:bodyPr/>
                    <a:lstStyle/>
                    <a:p>
                      <a:pPr>
                        <a:lnSpc>
                          <a:spcPct val="115000"/>
                        </a:lnSpc>
                        <a:spcAft>
                          <a:spcPts val="0"/>
                        </a:spcAft>
                      </a:pPr>
                      <a:r>
                        <a:rPr lang="fr-FR" sz="3000" dirty="0">
                          <a:effectLst/>
                          <a:latin typeface="Times New Roman" panose="02020603050405020304" pitchFamily="18" charset="0"/>
                          <a:cs typeface="Times New Roman" panose="02020603050405020304" pitchFamily="18" charset="0"/>
                        </a:rPr>
                        <a:t>Most </a:t>
                      </a:r>
                      <a:r>
                        <a:rPr lang="fr-FR" sz="3000" dirty="0" err="1">
                          <a:effectLst/>
                          <a:latin typeface="Times New Roman" panose="02020603050405020304" pitchFamily="18" charset="0"/>
                          <a:cs typeface="Times New Roman" panose="02020603050405020304" pitchFamily="18" charset="0"/>
                        </a:rPr>
                        <a:t>quoted</a:t>
                      </a:r>
                      <a:r>
                        <a:rPr lang="fr-FR" sz="3000" dirty="0">
                          <a:effectLst/>
                          <a:latin typeface="Times New Roman" panose="02020603050405020304" pitchFamily="18" charset="0"/>
                          <a:cs typeface="Times New Roman" panose="02020603050405020304" pitchFamily="18" charset="0"/>
                        </a:rPr>
                        <a:t> brand per </a:t>
                      </a:r>
                      <a:r>
                        <a:rPr lang="fr-FR" sz="3000" dirty="0" err="1">
                          <a:effectLst/>
                          <a:latin typeface="Times New Roman" panose="02020603050405020304" pitchFamily="18" charset="0"/>
                          <a:cs typeface="Times New Roman" panose="02020603050405020304" pitchFamily="18" charset="0"/>
                        </a:rPr>
                        <a:t>period</a:t>
                      </a:r>
                      <a:r>
                        <a:rPr lang="fr-FR" sz="3000" dirty="0">
                          <a:effectLst/>
                          <a:latin typeface="Times New Roman" panose="02020603050405020304" pitchFamily="18" charset="0"/>
                          <a:cs typeface="Times New Roman" panose="02020603050405020304" pitchFamily="18" charset="0"/>
                        </a:rPr>
                        <a:t> (</a:t>
                      </a:r>
                      <a:r>
                        <a:rPr lang="fr-FR" sz="3000" dirty="0" err="1">
                          <a:effectLst/>
                          <a:latin typeface="Times New Roman" panose="02020603050405020304" pitchFamily="18" charset="0"/>
                          <a:cs typeface="Times New Roman" panose="02020603050405020304" pitchFamily="18" charset="0"/>
                        </a:rPr>
                        <a:t>from</a:t>
                      </a:r>
                      <a:r>
                        <a:rPr lang="fr-FR" sz="3000" dirty="0">
                          <a:effectLst/>
                          <a:latin typeface="Times New Roman" panose="02020603050405020304" pitchFamily="18" charset="0"/>
                          <a:cs typeface="Times New Roman" panose="02020603050405020304" pitchFamily="18" charset="0"/>
                        </a:rPr>
                        <a:t> 3 </a:t>
                      </a:r>
                      <a:r>
                        <a:rPr lang="fr-FR" sz="3000" dirty="0" err="1">
                          <a:effectLst/>
                          <a:latin typeface="Times New Roman" panose="02020603050405020304" pitchFamily="18" charset="0"/>
                          <a:cs typeface="Times New Roman" panose="02020603050405020304" pitchFamily="18" charset="0"/>
                        </a:rPr>
                        <a:t>quotations</a:t>
                      </a:r>
                      <a:r>
                        <a:rPr lang="fr-FR" sz="3000" dirty="0">
                          <a:effectLst/>
                          <a:latin typeface="Times New Roman" panose="02020603050405020304" pitchFamily="18" charset="0"/>
                          <a:cs typeface="Times New Roman" panose="02020603050405020304" pitchFamily="18" charset="0"/>
                        </a:rPr>
                        <a:t>)</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626119">
                <a:tc>
                  <a:txBody>
                    <a:bodyPr/>
                    <a:lstStyle/>
                    <a:p>
                      <a:pPr>
                        <a:lnSpc>
                          <a:spcPct val="115000"/>
                        </a:lnSpc>
                        <a:spcAft>
                          <a:spcPts val="0"/>
                        </a:spcAft>
                      </a:pPr>
                      <a:r>
                        <a:rPr lang="fr-FR" sz="3000" b="1" dirty="0" err="1">
                          <a:effectLst/>
                          <a:latin typeface="Times New Roman" panose="02020603050405020304" pitchFamily="18" charset="0"/>
                          <a:cs typeface="Times New Roman" panose="02020603050405020304" pitchFamily="18" charset="0"/>
                        </a:rPr>
                        <a:t>Period</a:t>
                      </a:r>
                      <a:endParaRPr lang="fr-FR" sz="3000" b="1" dirty="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b="1">
                          <a:effectLst/>
                          <a:latin typeface="Times New Roman" panose="02020603050405020304" pitchFamily="18" charset="0"/>
                          <a:cs typeface="Times New Roman" panose="02020603050405020304" pitchFamily="18" charset="0"/>
                        </a:rPr>
                        <a:t>Chanel</a:t>
                      </a:r>
                      <a:endParaRPr lang="fr-FR" sz="3000" b="1">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b="1" dirty="0">
                          <a:effectLst/>
                          <a:latin typeface="Times New Roman" panose="02020603050405020304" pitchFamily="18" charset="0"/>
                          <a:cs typeface="Times New Roman" panose="02020603050405020304" pitchFamily="18" charset="0"/>
                        </a:rPr>
                        <a:t>Dior</a:t>
                      </a:r>
                      <a:endParaRPr lang="fr-FR" sz="3000" b="1" dirty="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2"/>
                  </a:ext>
                </a:extLst>
              </a:tr>
              <a:tr h="626119">
                <a:tc>
                  <a:txBody>
                    <a:bodyPr/>
                    <a:lstStyle/>
                    <a:p>
                      <a:pPr>
                        <a:lnSpc>
                          <a:spcPct val="115000"/>
                        </a:lnSpc>
                        <a:spcAft>
                          <a:spcPts val="0"/>
                        </a:spcAft>
                      </a:pPr>
                      <a:r>
                        <a:rPr lang="fr-FR" sz="3000" dirty="0">
                          <a:effectLst/>
                          <a:latin typeface="Times New Roman" panose="02020603050405020304" pitchFamily="18" charset="0"/>
                          <a:cs typeface="Times New Roman" panose="02020603050405020304" pitchFamily="18" charset="0"/>
                        </a:rPr>
                        <a:t>1945-1954</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dirty="0">
                          <a:effectLst/>
                          <a:latin typeface="Times New Roman" panose="02020603050405020304" pitchFamily="18" charset="0"/>
                          <a:ea typeface="+mn-ea"/>
                          <a:cs typeface="Times New Roman" panose="02020603050405020304" pitchFamily="18" charset="0"/>
                        </a:rPr>
                        <a:t>N.S.</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5</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3"/>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1955-1964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dirty="0">
                          <a:effectLst/>
                          <a:latin typeface="Times New Roman" panose="02020603050405020304" pitchFamily="18" charset="0"/>
                          <a:cs typeface="Times New Roman" panose="02020603050405020304" pitchFamily="18" charset="0"/>
                        </a:rPr>
                        <a:t>2</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6</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4"/>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1965-1974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5"/>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1975-1984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6"/>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1985-1994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0</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7"/>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1995-2004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3</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8"/>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2005-2011</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2</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4</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09"/>
                  </a:ext>
                </a:extLst>
              </a:tr>
              <a:tr h="626119">
                <a:tc>
                  <a:txBody>
                    <a:bodyPr/>
                    <a:lstStyle/>
                    <a:p>
                      <a:pPr>
                        <a:lnSpc>
                          <a:spcPct val="115000"/>
                        </a:lnSpc>
                        <a:spcAft>
                          <a:spcPts val="0"/>
                        </a:spcAft>
                      </a:pPr>
                      <a:r>
                        <a:rPr lang="fr-FR" sz="3000">
                          <a:effectLst/>
                          <a:latin typeface="Times New Roman" panose="02020603050405020304" pitchFamily="18" charset="0"/>
                          <a:cs typeface="Times New Roman" panose="02020603050405020304" pitchFamily="18" charset="0"/>
                        </a:rPr>
                        <a:t>Total</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a:effectLst/>
                          <a:latin typeface="Times New Roman" panose="02020603050405020304" pitchFamily="18" charset="0"/>
                          <a:cs typeface="Times New Roman" panose="02020603050405020304" pitchFamily="18" charset="0"/>
                        </a:rPr>
                        <a:t>8</a:t>
                      </a:r>
                      <a:endParaRPr lang="fr-FR" sz="3000">
                        <a:effectLst/>
                        <a:latin typeface="Times New Roman" panose="02020603050405020304" pitchFamily="18" charset="0"/>
                        <a:ea typeface="Calibri"/>
                        <a:cs typeface="Times New Roman" panose="02020603050405020304" pitchFamily="18" charset="0"/>
                      </a:endParaRPr>
                    </a:p>
                  </a:txBody>
                  <a:tcPr marL="73301" marR="73301" marT="0" marB="0" anchor="b"/>
                </a:tc>
                <a:tc>
                  <a:txBody>
                    <a:bodyPr/>
                    <a:lstStyle/>
                    <a:p>
                      <a:pPr algn="ctr">
                        <a:lnSpc>
                          <a:spcPct val="115000"/>
                        </a:lnSpc>
                        <a:spcAft>
                          <a:spcPts val="0"/>
                        </a:spcAft>
                      </a:pPr>
                      <a:r>
                        <a:rPr lang="fr-FR" sz="3000" dirty="0">
                          <a:effectLst/>
                          <a:latin typeface="Times New Roman" panose="02020603050405020304" pitchFamily="18" charset="0"/>
                          <a:cs typeface="Times New Roman" panose="02020603050405020304" pitchFamily="18" charset="0"/>
                        </a:rPr>
                        <a:t>18</a:t>
                      </a:r>
                      <a:endParaRPr lang="fr-FR" sz="3000" dirty="0">
                        <a:effectLst/>
                        <a:latin typeface="Times New Roman" panose="02020603050405020304" pitchFamily="18" charset="0"/>
                        <a:ea typeface="Calibri"/>
                        <a:cs typeface="Times New Roman" panose="02020603050405020304" pitchFamily="18" charset="0"/>
                      </a:endParaRPr>
                    </a:p>
                  </a:txBody>
                  <a:tcPr marL="73301" marR="73301" marT="0" marB="0" anchor="b"/>
                </a:tc>
                <a:extLst>
                  <a:ext uri="{0D108BD9-81ED-4DB2-BD59-A6C34878D82A}">
                    <a16:rowId xmlns:a16="http://schemas.microsoft.com/office/drawing/2014/main" val="10010"/>
                  </a:ext>
                </a:extLst>
              </a:tr>
            </a:tbl>
          </a:graphicData>
        </a:graphic>
      </p:graphicFrame>
      <p:sp>
        <p:nvSpPr>
          <p:cNvPr id="6" name="Rectangle 1"/>
          <p:cNvSpPr>
            <a:spLocks noChangeArrowheads="1"/>
          </p:cNvSpPr>
          <p:nvPr/>
        </p:nvSpPr>
        <p:spPr bwMode="auto">
          <a:xfrm>
            <a:off x="7387023" y="4347523"/>
            <a:ext cx="304592" cy="60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0791" tIns="75396" rIns="150791" bIns="75396" numCol="1" anchor="ctr" anchorCtr="0" compatLnSpc="1">
            <a:prstTxWarp prst="textNoShape">
              <a:avLst/>
            </a:prstTxWarp>
            <a:spAutoFit/>
          </a:bodyPr>
          <a:lstStyle/>
          <a:p>
            <a:pPr defTabSz="1507937" fontAlgn="base">
              <a:spcBef>
                <a:spcPct val="0"/>
              </a:spcBef>
              <a:spcAft>
                <a:spcPct val="0"/>
              </a:spcAft>
            </a:pPr>
            <a:endParaRPr lang="fr-FR" altLang="fr-FR" sz="2968">
              <a:latin typeface="Arial" pitchFamily="34" charset="0"/>
              <a:cs typeface="Arial" pitchFamily="34" charset="0"/>
            </a:endParaRPr>
          </a:p>
        </p:txBody>
      </p:sp>
    </p:spTree>
    <p:extLst>
      <p:ext uri="{BB962C8B-B14F-4D97-AF65-F5344CB8AC3E}">
        <p14:creationId xmlns:p14="http://schemas.microsoft.com/office/powerpoint/2010/main" val="2819068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27264" y="738799"/>
            <a:ext cx="31123585" cy="2030684"/>
          </a:xfrm>
        </p:spPr>
        <p:txBody>
          <a:bodyPr/>
          <a:lstStyle/>
          <a:p>
            <a:pPr lvl="0" algn="l"/>
            <a:r>
              <a:rPr lang="fr-FR" altLang="fr-FR" sz="3298" b="1" dirty="0">
                <a:latin typeface="Times New Roman" pitchFamily="18" charset="0"/>
                <a:ea typeface="Calibri" pitchFamily="34" charset="0"/>
                <a:cs typeface="Times New Roman" pitchFamily="18" charset="0"/>
              </a:rPr>
              <a:t>Vogue 1965-1974 – French </a:t>
            </a:r>
            <a:r>
              <a:rPr lang="fr-FR" altLang="fr-FR" sz="3298" b="1" dirty="0" err="1">
                <a:latin typeface="Times New Roman" pitchFamily="18" charset="0"/>
                <a:ea typeface="Calibri" pitchFamily="34" charset="0"/>
                <a:cs typeface="Times New Roman" pitchFamily="18" charset="0"/>
              </a:rPr>
              <a:t>edition</a:t>
            </a:r>
            <a:r>
              <a:rPr lang="fr-FR" altLang="fr-FR" sz="3298" b="1" dirty="0">
                <a:latin typeface="Times New Roman" pitchFamily="18" charset="0"/>
                <a:ea typeface="Calibri" pitchFamily="34" charset="0"/>
                <a:cs typeface="Times New Roman" pitchFamily="18" charset="0"/>
              </a:rPr>
              <a:t>  </a:t>
            </a:r>
            <a:br>
              <a:rPr lang="fr-FR" altLang="fr-FR" sz="3298" b="1" dirty="0">
                <a:latin typeface="Times New Roman" pitchFamily="18" charset="0"/>
                <a:ea typeface="Calibri" pitchFamily="34" charset="0"/>
                <a:cs typeface="Times New Roman" pitchFamily="18" charset="0"/>
              </a:rPr>
            </a:br>
            <a:r>
              <a:rPr lang="fr-FR" altLang="fr-FR" sz="3298" b="1" dirty="0">
                <a:latin typeface="Times New Roman" pitchFamily="18" charset="0"/>
                <a:ea typeface="Calibri" pitchFamily="34" charset="0"/>
                <a:cs typeface="Times New Roman" pitchFamily="18" charset="0"/>
              </a:rPr>
              <a:t>Most </a:t>
            </a:r>
            <a:r>
              <a:rPr lang="fr-FR" altLang="fr-FR" sz="3298" b="1" dirty="0" err="1">
                <a:latin typeface="Times New Roman" pitchFamily="18" charset="0"/>
                <a:ea typeface="Calibri" pitchFamily="34" charset="0"/>
                <a:cs typeface="Times New Roman" pitchFamily="18" charset="0"/>
              </a:rPr>
              <a:t>quoted</a:t>
            </a:r>
            <a:r>
              <a:rPr lang="fr-FR" altLang="fr-FR" sz="3298" b="1" dirty="0">
                <a:latin typeface="Times New Roman" pitchFamily="18" charset="0"/>
                <a:ea typeface="Calibri" pitchFamily="34" charset="0"/>
                <a:cs typeface="Times New Roman" pitchFamily="18" charset="0"/>
              </a:rPr>
              <a:t> brands on the cover</a:t>
            </a:r>
            <a:br>
              <a:rPr lang="fr-FR" altLang="fr-FR" sz="4617" dirty="0">
                <a:latin typeface="Arial" pitchFamily="34" charset="0"/>
                <a:cs typeface="Arial" pitchFamily="34" charset="0"/>
              </a:rPr>
            </a:br>
            <a:endParaRPr lang="fr-FR" dirty="0"/>
          </a:p>
        </p:txBody>
      </p:sp>
      <p:graphicFrame>
        <p:nvGraphicFramePr>
          <p:cNvPr id="5" name="Espace réservé du contenu 4"/>
          <p:cNvGraphicFramePr>
            <a:graphicFrameLocks noGrp="1"/>
          </p:cNvGraphicFramePr>
          <p:nvPr>
            <p:ph idx="1"/>
          </p:nvPr>
        </p:nvGraphicFramePr>
        <p:xfrm>
          <a:off x="3877232" y="1973537"/>
          <a:ext cx="12270817" cy="7567335"/>
        </p:xfrm>
        <a:graphic>
          <a:graphicData uri="http://schemas.openxmlformats.org/drawingml/2006/table">
            <a:tbl>
              <a:tblPr>
                <a:tableStyleId>{5C22544A-7EE6-4342-B048-85BDC9FD1C3A}</a:tableStyleId>
              </a:tblPr>
              <a:tblGrid>
                <a:gridCol w="3155017">
                  <a:extLst>
                    <a:ext uri="{9D8B030D-6E8A-4147-A177-3AD203B41FA5}">
                      <a16:colId xmlns:a16="http://schemas.microsoft.com/office/drawing/2014/main" val="20000"/>
                    </a:ext>
                  </a:extLst>
                </a:gridCol>
                <a:gridCol w="3155017">
                  <a:extLst>
                    <a:ext uri="{9D8B030D-6E8A-4147-A177-3AD203B41FA5}">
                      <a16:colId xmlns:a16="http://schemas.microsoft.com/office/drawing/2014/main" val="20001"/>
                    </a:ext>
                  </a:extLst>
                </a:gridCol>
                <a:gridCol w="5960783">
                  <a:extLst>
                    <a:ext uri="{9D8B030D-6E8A-4147-A177-3AD203B41FA5}">
                      <a16:colId xmlns:a16="http://schemas.microsoft.com/office/drawing/2014/main" val="20002"/>
                    </a:ext>
                  </a:extLst>
                </a:gridCol>
              </a:tblGrid>
              <a:tr h="840815">
                <a:tc>
                  <a:txBody>
                    <a:bodyPr/>
                    <a:lstStyle/>
                    <a:p>
                      <a:pPr>
                        <a:lnSpc>
                          <a:spcPct val="115000"/>
                        </a:lnSpc>
                        <a:spcAft>
                          <a:spcPts val="0"/>
                        </a:spcAft>
                      </a:pPr>
                      <a:endParaRPr lang="fr-FR" sz="3300" b="1" dirty="0">
                        <a:effectLst/>
                        <a:latin typeface="Times New Roman" panose="02020603050405020304" pitchFamily="18" charset="0"/>
                        <a:cs typeface="Times New Roman" panose="02020603050405020304" pitchFamily="18" charset="0"/>
                      </a:endParaRPr>
                    </a:p>
                  </a:txBody>
                  <a:tcPr marL="31415" marR="31415" marT="0" marB="0"/>
                </a:tc>
                <a:tc>
                  <a:txBody>
                    <a:bodyPr/>
                    <a:lstStyle/>
                    <a:p>
                      <a:pPr>
                        <a:lnSpc>
                          <a:spcPct val="115000"/>
                        </a:lnSpc>
                        <a:spcAft>
                          <a:spcPts val="0"/>
                        </a:spcAft>
                      </a:pPr>
                      <a:r>
                        <a:rPr lang="fr-FR" sz="3300" b="1" dirty="0">
                          <a:effectLst/>
                          <a:latin typeface="Times New Roman" panose="02020603050405020304" pitchFamily="18" charset="0"/>
                          <a:ea typeface="Calibri"/>
                          <a:cs typeface="Times New Roman" panose="02020603050405020304" pitchFamily="18" charset="0"/>
                        </a:rPr>
                        <a:t>Brand</a:t>
                      </a:r>
                    </a:p>
                  </a:txBody>
                  <a:tcPr marL="31415" marR="31415" marT="0" marB="0" anchor="b"/>
                </a:tc>
                <a:tc>
                  <a:txBody>
                    <a:bodyPr/>
                    <a:lstStyle/>
                    <a:p>
                      <a:pPr algn="ctr">
                        <a:lnSpc>
                          <a:spcPct val="115000"/>
                        </a:lnSpc>
                        <a:spcAft>
                          <a:spcPts val="0"/>
                        </a:spcAft>
                      </a:pPr>
                      <a:r>
                        <a:rPr lang="fr-FR" sz="3300" b="1" dirty="0" err="1">
                          <a:effectLst/>
                          <a:latin typeface="Times New Roman" panose="02020603050405020304" pitchFamily="18" charset="0"/>
                          <a:cs typeface="Times New Roman" panose="02020603050405020304" pitchFamily="18" charset="0"/>
                        </a:rPr>
                        <a:t>Quotations</a:t>
                      </a:r>
                      <a:endParaRPr lang="fr-FR" sz="3300" b="1" dirty="0">
                        <a:effectLst/>
                        <a:latin typeface="Times New Roman" panose="02020603050405020304" pitchFamily="18" charset="0"/>
                        <a:ea typeface="Calibri"/>
                        <a:cs typeface="Times New Roman" panose="02020603050405020304" pitchFamily="18" charset="0"/>
                      </a:endParaRPr>
                    </a:p>
                  </a:txBody>
                  <a:tcPr marL="31415" marR="31415" marT="0" marB="0" anchor="b"/>
                </a:tc>
                <a:extLst>
                  <a:ext uri="{0D108BD9-81ED-4DB2-BD59-A6C34878D82A}">
                    <a16:rowId xmlns:a16="http://schemas.microsoft.com/office/drawing/2014/main" val="10000"/>
                  </a:ext>
                </a:extLst>
              </a:tr>
              <a:tr h="840815">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1</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Saint Laurent</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a:effectLst/>
                          <a:latin typeface="Times New Roman" panose="02020603050405020304" pitchFamily="18" charset="0"/>
                          <a:cs typeface="Times New Roman" panose="02020603050405020304" pitchFamily="18" charset="0"/>
                        </a:rPr>
                        <a:t>20</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1"/>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2</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Dior</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13</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2"/>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3</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Cardin</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8</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3"/>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4</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Ungaro</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6</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4"/>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5</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Chloé</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4</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5"/>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6</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Courrèges</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4</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6"/>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7</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Dorothée Bis</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3</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7"/>
                  </a:ext>
                </a:extLst>
              </a:tr>
              <a:tr h="84081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8</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Lagerfeld</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3</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8"/>
                  </a:ext>
                </a:extLst>
              </a:tr>
            </a:tbl>
          </a:graphicData>
        </a:graphic>
      </p:graphicFrame>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endParaRPr lang="fr-FR" sz="2309" dirty="0">
              <a:latin typeface="Times" pitchFamily="18" charset="0"/>
            </a:endParaRPr>
          </a:p>
        </p:txBody>
      </p:sp>
    </p:spTree>
    <p:extLst>
      <p:ext uri="{BB962C8B-B14F-4D97-AF65-F5344CB8AC3E}">
        <p14:creationId xmlns:p14="http://schemas.microsoft.com/office/powerpoint/2010/main" val="326343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38183" y="740869"/>
            <a:ext cx="12819882" cy="1015663"/>
          </a:xfrm>
        </p:spPr>
        <p:txBody>
          <a:bodyPr/>
          <a:lstStyle/>
          <a:p>
            <a:endParaRPr lang="fr-FR" dirty="0"/>
          </a:p>
        </p:txBody>
      </p:sp>
      <p:sp>
        <p:nvSpPr>
          <p:cNvPr id="3" name="Espace réservé du contenu 2"/>
          <p:cNvSpPr>
            <a:spLocks noGrp="1"/>
          </p:cNvSpPr>
          <p:nvPr>
            <p:ph idx="1"/>
          </p:nvPr>
        </p:nvSpPr>
        <p:spPr>
          <a:xfrm>
            <a:off x="3649307" y="7489421"/>
            <a:ext cx="30879499" cy="754053"/>
          </a:xfrm>
        </p:spPr>
        <p:txBody>
          <a:bodyPr/>
          <a:lstStyle/>
          <a:p>
            <a:endParaRPr lang="fr-FR" dirty="0"/>
          </a:p>
          <a:p>
            <a:endParaRPr lang="fr-FR" dirty="0"/>
          </a:p>
        </p:txBody>
      </p:sp>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fld id="{B065EB35-DBB1-4B50-9270-2AB05F810F63}" type="slidenum">
              <a:rPr lang="fr-FR" smtClean="0"/>
              <a:pPr>
                <a:defRPr/>
              </a:pPr>
              <a:t>13</a:t>
            </a:fld>
            <a:endParaRPr lang="fr-FR" sz="2309">
              <a:latin typeface="Times" pitchFamily="18" charset="0"/>
            </a:endParaRPr>
          </a:p>
        </p:txBody>
      </p:sp>
      <p:graphicFrame>
        <p:nvGraphicFramePr>
          <p:cNvPr id="5" name="Tableau 4"/>
          <p:cNvGraphicFramePr>
            <a:graphicFrameLocks noGrp="1"/>
          </p:cNvGraphicFramePr>
          <p:nvPr/>
        </p:nvGraphicFramePr>
        <p:xfrm>
          <a:off x="4233471" y="2329772"/>
          <a:ext cx="11459042" cy="6384036"/>
        </p:xfrm>
        <a:graphic>
          <a:graphicData uri="http://schemas.openxmlformats.org/drawingml/2006/table">
            <a:tbl>
              <a:tblPr>
                <a:tableStyleId>{5C22544A-7EE6-4342-B048-85BDC9FD1C3A}</a:tableStyleId>
              </a:tblPr>
              <a:tblGrid>
                <a:gridCol w="1840571">
                  <a:extLst>
                    <a:ext uri="{9D8B030D-6E8A-4147-A177-3AD203B41FA5}">
                      <a16:colId xmlns:a16="http://schemas.microsoft.com/office/drawing/2014/main" val="20000"/>
                    </a:ext>
                  </a:extLst>
                </a:gridCol>
                <a:gridCol w="3324903">
                  <a:extLst>
                    <a:ext uri="{9D8B030D-6E8A-4147-A177-3AD203B41FA5}">
                      <a16:colId xmlns:a16="http://schemas.microsoft.com/office/drawing/2014/main" val="20001"/>
                    </a:ext>
                  </a:extLst>
                </a:gridCol>
                <a:gridCol w="6293568">
                  <a:extLst>
                    <a:ext uri="{9D8B030D-6E8A-4147-A177-3AD203B41FA5}">
                      <a16:colId xmlns:a16="http://schemas.microsoft.com/office/drawing/2014/main" val="20002"/>
                    </a:ext>
                  </a:extLst>
                </a:gridCol>
              </a:tblGrid>
              <a:tr h="531645">
                <a:tc>
                  <a:txBody>
                    <a:bodyPr/>
                    <a:lstStyle/>
                    <a:p>
                      <a:pPr>
                        <a:lnSpc>
                          <a:spcPct val="115000"/>
                        </a:lnSpc>
                        <a:spcAft>
                          <a:spcPts val="0"/>
                        </a:spcAft>
                      </a:pPr>
                      <a:r>
                        <a:rPr lang="fr-FR" sz="3300" b="1" dirty="0" err="1">
                          <a:effectLst/>
                          <a:latin typeface="Times New Roman" panose="02020603050405020304" pitchFamily="18" charset="0"/>
                          <a:cs typeface="Times New Roman" panose="02020603050405020304" pitchFamily="18" charset="0"/>
                        </a:rPr>
                        <a:t>Ranking</a:t>
                      </a:r>
                      <a:endParaRPr lang="fr-FR" sz="3300" b="1"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b="1" dirty="0">
                          <a:effectLst/>
                          <a:latin typeface="Times New Roman" panose="02020603050405020304" pitchFamily="18" charset="0"/>
                          <a:ea typeface="Calibri"/>
                          <a:cs typeface="Times New Roman" panose="02020603050405020304" pitchFamily="18" charset="0"/>
                        </a:rPr>
                        <a:t>Brand</a:t>
                      </a:r>
                    </a:p>
                  </a:txBody>
                  <a:tcPr marL="31415" marR="31415" marT="0" marB="0" anchor="b"/>
                </a:tc>
                <a:tc>
                  <a:txBody>
                    <a:bodyPr/>
                    <a:lstStyle/>
                    <a:p>
                      <a:pPr algn="ctr">
                        <a:lnSpc>
                          <a:spcPct val="115000"/>
                        </a:lnSpc>
                        <a:spcAft>
                          <a:spcPts val="0"/>
                        </a:spcAft>
                      </a:pPr>
                      <a:r>
                        <a:rPr lang="fr-FR" sz="3300" b="1" dirty="0">
                          <a:effectLst/>
                          <a:latin typeface="Times New Roman" panose="02020603050405020304" pitchFamily="18" charset="0"/>
                          <a:ea typeface="Calibri"/>
                          <a:cs typeface="Times New Roman" panose="02020603050405020304" pitchFamily="18" charset="0"/>
                        </a:rPr>
                        <a:t>Quotation</a:t>
                      </a:r>
                    </a:p>
                  </a:txBody>
                  <a:tcPr marL="31415" marR="31415" marT="0" marB="0" anchor="b"/>
                </a:tc>
                <a:extLst>
                  <a:ext uri="{0D108BD9-81ED-4DB2-BD59-A6C34878D82A}">
                    <a16:rowId xmlns:a16="http://schemas.microsoft.com/office/drawing/2014/main" val="10000"/>
                  </a:ext>
                </a:extLst>
              </a:tr>
              <a:tr h="531645">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1</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Agnès B.</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26</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1"/>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2</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Saint Laurent</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24</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2"/>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3</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dirty="0">
                          <a:effectLst/>
                          <a:latin typeface="Times New Roman" panose="02020603050405020304" pitchFamily="18" charset="0"/>
                          <a:cs typeface="Times New Roman" panose="02020603050405020304" pitchFamily="18" charset="0"/>
                        </a:rPr>
                        <a:t>Dorothée Bis</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20</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3"/>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4</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Kenzo</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17</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4"/>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5</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Castelbajac</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14</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5"/>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6</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Rykiel</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12</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6"/>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6</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Thomass</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a:effectLst/>
                          <a:latin typeface="Times New Roman" panose="02020603050405020304" pitchFamily="18" charset="0"/>
                          <a:cs typeface="Times New Roman" panose="02020603050405020304" pitchFamily="18" charset="0"/>
                        </a:rPr>
                        <a:t>12</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7"/>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8</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Mugler</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10</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8"/>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9</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Rech</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9</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09"/>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10</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Missoni</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8</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10"/>
                  </a:ext>
                </a:extLst>
              </a:tr>
              <a:tr h="531645">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10</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nSpc>
                          <a:spcPct val="115000"/>
                        </a:lnSpc>
                        <a:spcAft>
                          <a:spcPts val="0"/>
                        </a:spcAft>
                      </a:pPr>
                      <a:r>
                        <a:rPr lang="fr-FR" sz="3300">
                          <a:effectLst/>
                          <a:latin typeface="Times New Roman" panose="02020603050405020304" pitchFamily="18" charset="0"/>
                          <a:cs typeface="Times New Roman" panose="02020603050405020304" pitchFamily="18" charset="0"/>
                        </a:rPr>
                        <a:t>Monica</a:t>
                      </a:r>
                      <a:endParaRPr lang="fr-FR" sz="3300">
                        <a:effectLst/>
                        <a:latin typeface="Times New Roman" panose="02020603050405020304" pitchFamily="18" charset="0"/>
                        <a:ea typeface="Calibri"/>
                        <a:cs typeface="Times New Roman" panose="02020603050405020304" pitchFamily="18" charset="0"/>
                      </a:endParaRPr>
                    </a:p>
                  </a:txBody>
                  <a:tcPr marL="31415" marR="31415" marT="0" marB="0"/>
                </a:tc>
                <a:tc>
                  <a:txBody>
                    <a:bodyPr/>
                    <a:lstStyle/>
                    <a:p>
                      <a:pPr algn="ctr">
                        <a:lnSpc>
                          <a:spcPct val="115000"/>
                        </a:lnSpc>
                        <a:spcAft>
                          <a:spcPts val="0"/>
                        </a:spcAft>
                      </a:pPr>
                      <a:r>
                        <a:rPr lang="fr-FR" sz="3300" dirty="0">
                          <a:effectLst/>
                          <a:latin typeface="Times New Roman" panose="02020603050405020304" pitchFamily="18" charset="0"/>
                          <a:cs typeface="Times New Roman" panose="02020603050405020304" pitchFamily="18" charset="0"/>
                        </a:rPr>
                        <a:t>8</a:t>
                      </a:r>
                      <a:endParaRPr lang="fr-FR" sz="3300" dirty="0">
                        <a:effectLst/>
                        <a:latin typeface="Times New Roman" panose="02020603050405020304" pitchFamily="18" charset="0"/>
                        <a:ea typeface="Calibri"/>
                        <a:cs typeface="Times New Roman" panose="02020603050405020304" pitchFamily="18" charset="0"/>
                      </a:endParaRPr>
                    </a:p>
                  </a:txBody>
                  <a:tcPr marL="31415" marR="31415" marT="0" marB="0"/>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6388410" y="549585"/>
            <a:ext cx="7327283" cy="167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0791" tIns="75396" rIns="150791" bIns="75396" numCol="1" anchor="ctr" anchorCtr="0" compatLnSpc="1">
            <a:prstTxWarp prst="textNoShape">
              <a:avLst/>
            </a:prstTxWarp>
            <a:spAutoFit/>
          </a:bodyPr>
          <a:lstStyle/>
          <a:p>
            <a:pPr lvl="0" algn="ctr"/>
            <a:r>
              <a:rPr lang="fr-FR" altLang="fr-FR" sz="3298" b="1" dirty="0">
                <a:solidFill>
                  <a:srgbClr val="000000"/>
                </a:solidFill>
                <a:latin typeface="Times New Roman" pitchFamily="18" charset="0"/>
                <a:ea typeface="Calibri" pitchFamily="34" charset="0"/>
                <a:cs typeface="Times New Roman" pitchFamily="18" charset="0"/>
              </a:rPr>
              <a:t>Elle 1975-1984 – </a:t>
            </a:r>
            <a:r>
              <a:rPr lang="fr-FR" altLang="fr-FR" sz="3298" b="1" dirty="0">
                <a:latin typeface="Times New Roman" pitchFamily="18" charset="0"/>
                <a:ea typeface="Calibri" pitchFamily="34" charset="0"/>
                <a:cs typeface="Times New Roman" pitchFamily="18" charset="0"/>
              </a:rPr>
              <a:t>French </a:t>
            </a:r>
            <a:r>
              <a:rPr lang="fr-FR" altLang="fr-FR" sz="3298" b="1" dirty="0" err="1">
                <a:latin typeface="Times New Roman" pitchFamily="18" charset="0"/>
                <a:ea typeface="Calibri" pitchFamily="34" charset="0"/>
                <a:cs typeface="Times New Roman" pitchFamily="18" charset="0"/>
              </a:rPr>
              <a:t>edition</a:t>
            </a:r>
            <a:r>
              <a:rPr lang="fr-FR" altLang="fr-FR" sz="3298" b="1" dirty="0">
                <a:latin typeface="Times New Roman" pitchFamily="18" charset="0"/>
                <a:ea typeface="Calibri" pitchFamily="34" charset="0"/>
                <a:cs typeface="Times New Roman" pitchFamily="18" charset="0"/>
              </a:rPr>
              <a:t>  </a:t>
            </a:r>
            <a:br>
              <a:rPr lang="fr-FR" altLang="fr-FR" sz="3298" b="1" dirty="0">
                <a:latin typeface="Times New Roman" pitchFamily="18" charset="0"/>
                <a:ea typeface="Calibri" pitchFamily="34" charset="0"/>
                <a:cs typeface="Times New Roman" pitchFamily="18" charset="0"/>
              </a:rPr>
            </a:br>
            <a:r>
              <a:rPr lang="fr-FR" altLang="fr-FR" sz="3298" b="1" dirty="0">
                <a:latin typeface="Times New Roman" pitchFamily="18" charset="0"/>
                <a:ea typeface="Calibri" pitchFamily="34" charset="0"/>
                <a:cs typeface="Times New Roman" pitchFamily="18" charset="0"/>
              </a:rPr>
              <a:t>Most </a:t>
            </a:r>
            <a:r>
              <a:rPr lang="fr-FR" altLang="fr-FR" sz="3298" b="1" dirty="0" err="1">
                <a:latin typeface="Times New Roman" pitchFamily="18" charset="0"/>
                <a:ea typeface="Calibri" pitchFamily="34" charset="0"/>
                <a:cs typeface="Times New Roman" pitchFamily="18" charset="0"/>
              </a:rPr>
              <a:t>quoted</a:t>
            </a:r>
            <a:r>
              <a:rPr lang="fr-FR" altLang="fr-FR" sz="3298" b="1" dirty="0">
                <a:latin typeface="Times New Roman" pitchFamily="18" charset="0"/>
                <a:ea typeface="Calibri" pitchFamily="34" charset="0"/>
                <a:cs typeface="Times New Roman" pitchFamily="18" charset="0"/>
              </a:rPr>
              <a:t> brands on the cover</a:t>
            </a:r>
            <a:endParaRPr lang="fr-FR" altLang="fr-FR" sz="3298" dirty="0">
              <a:latin typeface="Arial" pitchFamily="34" charset="0"/>
              <a:cs typeface="Arial" pitchFamily="34" charset="0"/>
            </a:endParaRPr>
          </a:p>
          <a:p>
            <a:pPr defTabSz="1507937" eaLnBrk="0" fontAlgn="base" hangingPunct="0">
              <a:spcBef>
                <a:spcPct val="0"/>
              </a:spcBef>
              <a:spcAft>
                <a:spcPct val="0"/>
              </a:spcAft>
            </a:pPr>
            <a:endParaRPr lang="fr-FR" altLang="fr-FR" sz="3298" dirty="0">
              <a:latin typeface="Arial" pitchFamily="34" charset="0"/>
              <a:cs typeface="Arial" pitchFamily="34" charset="0"/>
            </a:endParaRPr>
          </a:p>
        </p:txBody>
      </p:sp>
    </p:spTree>
    <p:extLst>
      <p:ext uri="{BB962C8B-B14F-4D97-AF65-F5344CB8AC3E}">
        <p14:creationId xmlns:p14="http://schemas.microsoft.com/office/powerpoint/2010/main" val="285520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FBD47B2C-EB80-4588-A94B-E07F31DC3BE7}"/>
              </a:ext>
            </a:extLst>
          </p:cNvPr>
          <p:cNvSpPr txBox="1"/>
          <p:nvPr/>
        </p:nvSpPr>
        <p:spPr>
          <a:xfrm>
            <a:off x="1060450" y="2987675"/>
            <a:ext cx="13716000" cy="707886"/>
          </a:xfrm>
          <a:prstGeom prst="rect">
            <a:avLst/>
          </a:prstGeom>
          <a:noFill/>
        </p:spPr>
        <p:txBody>
          <a:bodyPr wrap="square" rtlCol="0">
            <a:spAutoFit/>
          </a:bodyPr>
          <a:lstStyle/>
          <a:p>
            <a:r>
              <a:rPr lang="fr-FR" sz="4000" b="1" dirty="0"/>
              <a:t>Kenzo</a:t>
            </a:r>
          </a:p>
        </p:txBody>
      </p:sp>
      <p:sp>
        <p:nvSpPr>
          <p:cNvPr id="7" name="ZoneTexte 6">
            <a:extLst>
              <a:ext uri="{FF2B5EF4-FFF2-40B4-BE49-F238E27FC236}">
                <a16:creationId xmlns:a16="http://schemas.microsoft.com/office/drawing/2014/main" id="{504BFE50-0AAD-4C83-9683-40DED3D880DD}"/>
              </a:ext>
            </a:extLst>
          </p:cNvPr>
          <p:cNvSpPr txBox="1"/>
          <p:nvPr/>
        </p:nvSpPr>
        <p:spPr>
          <a:xfrm>
            <a:off x="1365250" y="4511675"/>
            <a:ext cx="16002000" cy="4524315"/>
          </a:xfrm>
          <a:prstGeom prst="rect">
            <a:avLst/>
          </a:prstGeom>
          <a:noFill/>
        </p:spPr>
        <p:txBody>
          <a:bodyPr wrap="square" rtlCol="0">
            <a:spAutoFit/>
          </a:bodyPr>
          <a:lstStyle/>
          <a:p>
            <a:r>
              <a:rPr lang="fr-FR" sz="3600" dirty="0"/>
              <a:t>‘in 1980 the turnover </a:t>
            </a:r>
            <a:r>
              <a:rPr lang="fr-FR" sz="3600" dirty="0" err="1"/>
              <a:t>reached</a:t>
            </a:r>
            <a:r>
              <a:rPr lang="fr-FR" sz="3600" dirty="0"/>
              <a:t> 19 million French francs.</a:t>
            </a:r>
          </a:p>
          <a:p>
            <a:r>
              <a:rPr lang="fr-FR" sz="3600" dirty="0"/>
              <a:t>1981: 28</a:t>
            </a:r>
          </a:p>
          <a:p>
            <a:r>
              <a:rPr lang="fr-FR" sz="3600" dirty="0"/>
              <a:t>1982: 38</a:t>
            </a:r>
          </a:p>
          <a:p>
            <a:r>
              <a:rPr lang="fr-FR" sz="3600" dirty="0"/>
              <a:t>1983: 67</a:t>
            </a:r>
          </a:p>
          <a:p>
            <a:r>
              <a:rPr lang="fr-FR" sz="3600" dirty="0"/>
              <a:t>1984: 135</a:t>
            </a:r>
          </a:p>
          <a:p>
            <a:r>
              <a:rPr lang="fr-FR" sz="3600" dirty="0"/>
              <a:t>1985: 185</a:t>
            </a:r>
          </a:p>
          <a:p>
            <a:r>
              <a:rPr lang="fr-FR" sz="3600" dirty="0"/>
              <a:t>1986: 243’ (François </a:t>
            </a:r>
            <a:r>
              <a:rPr lang="fr-FR" sz="3600" dirty="0" err="1"/>
              <a:t>Baufumé</a:t>
            </a:r>
            <a:r>
              <a:rPr lang="fr-FR" sz="3600" dirty="0"/>
              <a:t>, </a:t>
            </a:r>
            <a:r>
              <a:rPr lang="fr-FR" sz="3600" dirty="0" err="1"/>
              <a:t>Kenzo’s</a:t>
            </a:r>
            <a:r>
              <a:rPr lang="fr-FR" sz="3600" dirty="0"/>
              <a:t> CEO)</a:t>
            </a:r>
          </a:p>
          <a:p>
            <a:r>
              <a:rPr lang="fr-FR" sz="3600" dirty="0"/>
              <a:t> </a:t>
            </a:r>
          </a:p>
        </p:txBody>
      </p:sp>
    </p:spTree>
    <p:extLst>
      <p:ext uri="{BB962C8B-B14F-4D97-AF65-F5344CB8AC3E}">
        <p14:creationId xmlns:p14="http://schemas.microsoft.com/office/powerpoint/2010/main" val="2849702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FBD47B2C-EB80-4588-A94B-E07F31DC3BE7}"/>
              </a:ext>
            </a:extLst>
          </p:cNvPr>
          <p:cNvSpPr txBox="1"/>
          <p:nvPr/>
        </p:nvSpPr>
        <p:spPr>
          <a:xfrm>
            <a:off x="1060450" y="2987675"/>
            <a:ext cx="13716000" cy="707886"/>
          </a:xfrm>
          <a:prstGeom prst="rect">
            <a:avLst/>
          </a:prstGeom>
          <a:noFill/>
        </p:spPr>
        <p:txBody>
          <a:bodyPr wrap="square" rtlCol="0">
            <a:spAutoFit/>
          </a:bodyPr>
          <a:lstStyle/>
          <a:p>
            <a:r>
              <a:rPr lang="fr-FR" sz="4000" b="1" dirty="0"/>
              <a:t>Kenzo</a:t>
            </a:r>
          </a:p>
        </p:txBody>
      </p:sp>
      <p:sp>
        <p:nvSpPr>
          <p:cNvPr id="7" name="ZoneTexte 6">
            <a:extLst>
              <a:ext uri="{FF2B5EF4-FFF2-40B4-BE49-F238E27FC236}">
                <a16:creationId xmlns:a16="http://schemas.microsoft.com/office/drawing/2014/main" id="{504BFE50-0AAD-4C83-9683-40DED3D880DD}"/>
              </a:ext>
            </a:extLst>
          </p:cNvPr>
          <p:cNvSpPr txBox="1"/>
          <p:nvPr/>
        </p:nvSpPr>
        <p:spPr>
          <a:xfrm>
            <a:off x="1365250" y="4511675"/>
            <a:ext cx="16002000" cy="4524315"/>
          </a:xfrm>
          <a:prstGeom prst="rect">
            <a:avLst/>
          </a:prstGeom>
          <a:noFill/>
        </p:spPr>
        <p:txBody>
          <a:bodyPr wrap="square" rtlCol="0">
            <a:spAutoFit/>
          </a:bodyPr>
          <a:lstStyle/>
          <a:p>
            <a:r>
              <a:rPr lang="en-US" sz="3600" dirty="0"/>
              <a:t>‘I buy, if it doesn't sell, it doesn't matter (...)</a:t>
            </a:r>
          </a:p>
          <a:p>
            <a:endParaRPr lang="en-US" sz="3600" dirty="0"/>
          </a:p>
          <a:p>
            <a:r>
              <a:rPr lang="en-US" sz="3600" dirty="0"/>
              <a:t>And so the possibility of selling when you had talent, you were known, and you had 250 or 300 or 400 shops in the world, who were people who were trendy, who knew their trade etc., who came to Paris. </a:t>
            </a:r>
          </a:p>
          <a:p>
            <a:endParaRPr lang="en-US" sz="3600" dirty="0"/>
          </a:p>
          <a:p>
            <a:r>
              <a:rPr lang="en-US" sz="3600" dirty="0"/>
              <a:t>They were the ones who did the ready-to-wear, the fashion shows (...). We had half of them, we had 200 customers in the world (...) I'm talking about top-of-the-range.’</a:t>
            </a:r>
            <a:endParaRPr lang="fr-FR" sz="3600" dirty="0"/>
          </a:p>
        </p:txBody>
      </p:sp>
    </p:spTree>
    <p:extLst>
      <p:ext uri="{BB962C8B-B14F-4D97-AF65-F5344CB8AC3E}">
        <p14:creationId xmlns:p14="http://schemas.microsoft.com/office/powerpoint/2010/main" val="281275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créateurs de mode</a:t>
            </a:r>
            <a:endParaRPr sz="6600"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FBD47B2C-EB80-4588-A94B-E07F31DC3BE7}"/>
              </a:ext>
            </a:extLst>
          </p:cNvPr>
          <p:cNvSpPr txBox="1"/>
          <p:nvPr/>
        </p:nvSpPr>
        <p:spPr>
          <a:xfrm>
            <a:off x="1060450" y="2987675"/>
            <a:ext cx="13716000" cy="707886"/>
          </a:xfrm>
          <a:prstGeom prst="rect">
            <a:avLst/>
          </a:prstGeom>
          <a:noFill/>
        </p:spPr>
        <p:txBody>
          <a:bodyPr wrap="square" rtlCol="0">
            <a:spAutoFit/>
          </a:bodyPr>
          <a:lstStyle/>
          <a:p>
            <a:r>
              <a:rPr lang="fr-FR" sz="4000" b="1" dirty="0"/>
              <a:t>Kenzo</a:t>
            </a:r>
          </a:p>
        </p:txBody>
      </p:sp>
      <p:sp>
        <p:nvSpPr>
          <p:cNvPr id="7" name="ZoneTexte 6">
            <a:extLst>
              <a:ext uri="{FF2B5EF4-FFF2-40B4-BE49-F238E27FC236}">
                <a16:creationId xmlns:a16="http://schemas.microsoft.com/office/drawing/2014/main" id="{504BFE50-0AAD-4C83-9683-40DED3D880DD}"/>
              </a:ext>
            </a:extLst>
          </p:cNvPr>
          <p:cNvSpPr txBox="1"/>
          <p:nvPr/>
        </p:nvSpPr>
        <p:spPr>
          <a:xfrm>
            <a:off x="1365250" y="4511675"/>
            <a:ext cx="16002000" cy="5632311"/>
          </a:xfrm>
          <a:prstGeom prst="rect">
            <a:avLst/>
          </a:prstGeom>
          <a:noFill/>
        </p:spPr>
        <p:txBody>
          <a:bodyPr wrap="square" rtlCol="0">
            <a:spAutoFit/>
          </a:bodyPr>
          <a:lstStyle/>
          <a:p>
            <a:r>
              <a:rPr lang="en-US" sz="3600" dirty="0"/>
              <a:t>‘You had a lot of them, about fifty in Italy, you had about twenty in France, etc., etc., etc.. (…)</a:t>
            </a:r>
          </a:p>
          <a:p>
            <a:endParaRPr lang="en-US" sz="3600" dirty="0"/>
          </a:p>
          <a:p>
            <a:r>
              <a:rPr lang="en-US" sz="3600" dirty="0"/>
              <a:t>These people, for various and varied reasons, one because they held the market, they were the best in the city, two because they had a taste for it, (...) they were real (...) specialists who knew their trade and who were of a certain level, came, bought, trusted (...).</a:t>
            </a:r>
          </a:p>
          <a:p>
            <a:endParaRPr lang="en-US" sz="3600" dirty="0"/>
          </a:p>
          <a:p>
            <a:r>
              <a:rPr lang="en-US" sz="3600" dirty="0"/>
              <a:t>The campaign credits have arrived’.</a:t>
            </a:r>
          </a:p>
          <a:p>
            <a:endParaRPr lang="fr-FR" sz="3600" dirty="0"/>
          </a:p>
        </p:txBody>
      </p:sp>
    </p:spTree>
    <p:extLst>
      <p:ext uri="{BB962C8B-B14F-4D97-AF65-F5344CB8AC3E}">
        <p14:creationId xmlns:p14="http://schemas.microsoft.com/office/powerpoint/2010/main" val="2959647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34A07E40-051A-4119-AC44-2AEB373EAEAA}"/>
              </a:ext>
            </a:extLst>
          </p:cNvPr>
          <p:cNvSpPr txBox="1"/>
          <p:nvPr/>
        </p:nvSpPr>
        <p:spPr>
          <a:xfrm>
            <a:off x="615364" y="2987675"/>
            <a:ext cx="16447086" cy="707886"/>
          </a:xfrm>
          <a:prstGeom prst="rect">
            <a:avLst/>
          </a:prstGeom>
          <a:noFill/>
        </p:spPr>
        <p:txBody>
          <a:bodyPr wrap="square" rtlCol="0">
            <a:spAutoFit/>
          </a:bodyPr>
          <a:lstStyle/>
          <a:p>
            <a:r>
              <a:rPr lang="fr-FR" sz="4000" b="1" dirty="0"/>
              <a:t>Thierry Mugler</a:t>
            </a:r>
          </a:p>
        </p:txBody>
      </p:sp>
      <p:sp>
        <p:nvSpPr>
          <p:cNvPr id="7" name="ZoneTexte 6">
            <a:extLst>
              <a:ext uri="{FF2B5EF4-FFF2-40B4-BE49-F238E27FC236}">
                <a16:creationId xmlns:a16="http://schemas.microsoft.com/office/drawing/2014/main" id="{2817B85A-596A-4871-9A13-B0749618B639}"/>
              </a:ext>
            </a:extLst>
          </p:cNvPr>
          <p:cNvSpPr txBox="1"/>
          <p:nvPr/>
        </p:nvSpPr>
        <p:spPr>
          <a:xfrm>
            <a:off x="615364" y="4403638"/>
            <a:ext cx="18869313" cy="5078313"/>
          </a:xfrm>
          <a:prstGeom prst="rect">
            <a:avLst/>
          </a:prstGeom>
          <a:noFill/>
        </p:spPr>
        <p:txBody>
          <a:bodyPr wrap="square" rtlCol="0">
            <a:spAutoFit/>
          </a:bodyPr>
          <a:lstStyle/>
          <a:p>
            <a:r>
              <a:rPr lang="en-US" sz="3600" dirty="0"/>
              <a:t>‘At the beginning of 1976 (...) So the first question you asked me (...): why a designer, why not a great couturier? </a:t>
            </a:r>
          </a:p>
          <a:p>
            <a:endParaRPr lang="en-US" sz="3600" dirty="0"/>
          </a:p>
          <a:p>
            <a:r>
              <a:rPr lang="en-US" sz="3600" dirty="0"/>
              <a:t>I would say that there are two fundamental reasons: the first is obvious and is a reason of means. </a:t>
            </a:r>
          </a:p>
          <a:p>
            <a:endParaRPr lang="en-US" sz="3600" dirty="0"/>
          </a:p>
          <a:p>
            <a:r>
              <a:rPr lang="en-US" sz="3600" dirty="0"/>
              <a:t>Because sewing with rules, structure, workshop, the house of Haute Couture was unthinkable for a house like ours.’</a:t>
            </a:r>
            <a:endParaRPr lang="fr-FR" sz="3600" dirty="0"/>
          </a:p>
          <a:p>
            <a:endParaRPr lang="fr-FR" sz="3600" dirty="0"/>
          </a:p>
          <a:p>
            <a:r>
              <a:rPr lang="fr-FR" sz="3600" dirty="0"/>
              <a:t> </a:t>
            </a:r>
          </a:p>
        </p:txBody>
      </p:sp>
    </p:spTree>
    <p:extLst>
      <p:ext uri="{BB962C8B-B14F-4D97-AF65-F5344CB8AC3E}">
        <p14:creationId xmlns:p14="http://schemas.microsoft.com/office/powerpoint/2010/main" val="2913055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créateurs de mode</a:t>
            </a:r>
            <a:endParaRPr sz="6600"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34A07E40-051A-4119-AC44-2AEB373EAEAA}"/>
              </a:ext>
            </a:extLst>
          </p:cNvPr>
          <p:cNvSpPr txBox="1"/>
          <p:nvPr/>
        </p:nvSpPr>
        <p:spPr>
          <a:xfrm>
            <a:off x="615364" y="2987675"/>
            <a:ext cx="16447086" cy="707886"/>
          </a:xfrm>
          <a:prstGeom prst="rect">
            <a:avLst/>
          </a:prstGeom>
          <a:noFill/>
        </p:spPr>
        <p:txBody>
          <a:bodyPr wrap="square" rtlCol="0">
            <a:spAutoFit/>
          </a:bodyPr>
          <a:lstStyle/>
          <a:p>
            <a:r>
              <a:rPr lang="fr-FR" sz="4000" b="1" dirty="0"/>
              <a:t>Thierry Mugler</a:t>
            </a:r>
          </a:p>
        </p:txBody>
      </p:sp>
      <p:sp>
        <p:nvSpPr>
          <p:cNvPr id="7" name="ZoneTexte 6">
            <a:extLst>
              <a:ext uri="{FF2B5EF4-FFF2-40B4-BE49-F238E27FC236}">
                <a16:creationId xmlns:a16="http://schemas.microsoft.com/office/drawing/2014/main" id="{2817B85A-596A-4871-9A13-B0749618B639}"/>
              </a:ext>
            </a:extLst>
          </p:cNvPr>
          <p:cNvSpPr txBox="1"/>
          <p:nvPr/>
        </p:nvSpPr>
        <p:spPr>
          <a:xfrm>
            <a:off x="615364" y="4403638"/>
            <a:ext cx="18869313" cy="3416320"/>
          </a:xfrm>
          <a:prstGeom prst="rect">
            <a:avLst/>
          </a:prstGeom>
          <a:noFill/>
        </p:spPr>
        <p:txBody>
          <a:bodyPr wrap="square" rtlCol="0">
            <a:spAutoFit/>
          </a:bodyPr>
          <a:lstStyle/>
          <a:p>
            <a:r>
              <a:rPr lang="en-US" sz="3600" dirty="0"/>
              <a:t>‘We started out, we were extremely poorly </a:t>
            </a:r>
            <a:r>
              <a:rPr lang="en-US" sz="3600" dirty="0" err="1"/>
              <a:t>capitalised</a:t>
            </a:r>
            <a:r>
              <a:rPr lang="en-US" sz="3600" dirty="0"/>
              <a:t>, we started out with (...) €100,000 today (...). It was ridiculous. So the first reason, obviously this financial capacity (...)</a:t>
            </a:r>
          </a:p>
          <a:p>
            <a:endParaRPr lang="en-US" sz="3600" dirty="0"/>
          </a:p>
          <a:p>
            <a:r>
              <a:rPr lang="en-US" sz="3600" dirty="0"/>
              <a:t>We knew that Haute Couture would be very difficult to finance, that it would be difficult to find funds (...).’</a:t>
            </a:r>
            <a:endParaRPr lang="fr-FR" sz="3600" dirty="0"/>
          </a:p>
          <a:p>
            <a:r>
              <a:rPr lang="fr-FR" sz="3600" dirty="0"/>
              <a:t> </a:t>
            </a:r>
          </a:p>
        </p:txBody>
      </p:sp>
    </p:spTree>
    <p:extLst>
      <p:ext uri="{BB962C8B-B14F-4D97-AF65-F5344CB8AC3E}">
        <p14:creationId xmlns:p14="http://schemas.microsoft.com/office/powerpoint/2010/main" val="2321799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34A07E40-051A-4119-AC44-2AEB373EAEAA}"/>
              </a:ext>
            </a:extLst>
          </p:cNvPr>
          <p:cNvSpPr txBox="1"/>
          <p:nvPr/>
        </p:nvSpPr>
        <p:spPr>
          <a:xfrm>
            <a:off x="615364" y="2987675"/>
            <a:ext cx="16447086" cy="707886"/>
          </a:xfrm>
          <a:prstGeom prst="rect">
            <a:avLst/>
          </a:prstGeom>
          <a:noFill/>
        </p:spPr>
        <p:txBody>
          <a:bodyPr wrap="square" rtlCol="0">
            <a:spAutoFit/>
          </a:bodyPr>
          <a:lstStyle/>
          <a:p>
            <a:r>
              <a:rPr lang="fr-FR" sz="4000" b="1" dirty="0"/>
              <a:t>Thierry Mugler</a:t>
            </a:r>
          </a:p>
        </p:txBody>
      </p:sp>
      <p:sp>
        <p:nvSpPr>
          <p:cNvPr id="7" name="ZoneTexte 6">
            <a:extLst>
              <a:ext uri="{FF2B5EF4-FFF2-40B4-BE49-F238E27FC236}">
                <a16:creationId xmlns:a16="http://schemas.microsoft.com/office/drawing/2014/main" id="{2817B85A-596A-4871-9A13-B0749618B639}"/>
              </a:ext>
            </a:extLst>
          </p:cNvPr>
          <p:cNvSpPr txBox="1"/>
          <p:nvPr/>
        </p:nvSpPr>
        <p:spPr>
          <a:xfrm>
            <a:off x="615364" y="4403638"/>
            <a:ext cx="18869313" cy="6740307"/>
          </a:xfrm>
          <a:prstGeom prst="rect">
            <a:avLst/>
          </a:prstGeom>
          <a:noFill/>
        </p:spPr>
        <p:txBody>
          <a:bodyPr wrap="square" rtlCol="0">
            <a:spAutoFit/>
          </a:bodyPr>
          <a:lstStyle/>
          <a:p>
            <a:r>
              <a:rPr lang="en-US" sz="3600" dirty="0"/>
              <a:t>‘If the designer wants to assert himself, in this movement, we say: we're not ready to wear (...) </a:t>
            </a:r>
          </a:p>
          <a:p>
            <a:endParaRPr lang="en-US" sz="3600" dirty="0"/>
          </a:p>
          <a:p>
            <a:r>
              <a:rPr lang="en-US" sz="3600" dirty="0"/>
              <a:t>But we are not Dior, Chanel or Saint Laurent either. </a:t>
            </a:r>
          </a:p>
          <a:p>
            <a:endParaRPr lang="en-US" sz="3600" dirty="0"/>
          </a:p>
          <a:p>
            <a:r>
              <a:rPr lang="en-US" sz="3600" dirty="0"/>
              <a:t>We're somewhere in between, we're different, we're very creative, we're independent. </a:t>
            </a:r>
          </a:p>
          <a:p>
            <a:endParaRPr lang="en-US" sz="3600" dirty="0"/>
          </a:p>
          <a:p>
            <a:r>
              <a:rPr lang="en-US" sz="3600" dirty="0"/>
              <a:t>And we work and we are capable of attracting the press and the large clientele eager for novelty and creation, without falling into the classic scheme of Haute Couture’.</a:t>
            </a:r>
            <a:endParaRPr lang="fr-FR" sz="3600" dirty="0"/>
          </a:p>
          <a:p>
            <a:endParaRPr lang="fr-FR" sz="3600" dirty="0"/>
          </a:p>
          <a:p>
            <a:endParaRPr lang="fr-FR" sz="3600" dirty="0"/>
          </a:p>
          <a:p>
            <a:endParaRPr lang="fr-FR" sz="3600" dirty="0"/>
          </a:p>
          <a:p>
            <a:r>
              <a:rPr lang="fr-FR" sz="3600" dirty="0"/>
              <a:t> </a:t>
            </a:r>
          </a:p>
        </p:txBody>
      </p:sp>
    </p:spTree>
    <p:extLst>
      <p:ext uri="{BB962C8B-B14F-4D97-AF65-F5344CB8AC3E}">
        <p14:creationId xmlns:p14="http://schemas.microsoft.com/office/powerpoint/2010/main" val="261288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2662212"/>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404959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2947015" cy="1041311"/>
          </a:xfrm>
          <a:prstGeom prst="rect">
            <a:avLst/>
          </a:prstGeom>
        </p:spPr>
        <p:txBody>
          <a:bodyPr vert="horz" wrap="square" lIns="0" tIns="179705" rIns="0" bIns="0" rtlCol="0">
            <a:spAutoFit/>
          </a:bodyPr>
          <a:lstStyle/>
          <a:p>
            <a:pPr marL="12700" marR="5080">
              <a:lnSpc>
                <a:spcPts val="6600"/>
              </a:lnSpc>
              <a:spcBef>
                <a:spcPts val="1415"/>
              </a:spcBef>
            </a:pPr>
            <a:r>
              <a:rPr lang="fr-FR" sz="6600" spc="-10" dirty="0">
                <a:latin typeface="Fakt-Normal"/>
                <a:cs typeface="Fakt-Normal"/>
              </a:rPr>
              <a:t>The </a:t>
            </a:r>
            <a:r>
              <a:rPr lang="fr-FR" sz="6600" i="1" spc="-10" dirty="0">
                <a:latin typeface="Fakt-Normal"/>
                <a:cs typeface="Fakt-Normal"/>
              </a:rPr>
              <a:t>créateurs de mode</a:t>
            </a:r>
            <a:endParaRPr sz="6600" i="1" dirty="0">
              <a:latin typeface="IFMParis-Normal"/>
              <a:cs typeface="IFMParis-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sp>
        <p:nvSpPr>
          <p:cNvPr id="2" name="ZoneTexte 1">
            <a:extLst>
              <a:ext uri="{FF2B5EF4-FFF2-40B4-BE49-F238E27FC236}">
                <a16:creationId xmlns:a16="http://schemas.microsoft.com/office/drawing/2014/main" id="{34A07E40-051A-4119-AC44-2AEB373EAEAA}"/>
              </a:ext>
            </a:extLst>
          </p:cNvPr>
          <p:cNvSpPr txBox="1"/>
          <p:nvPr/>
        </p:nvSpPr>
        <p:spPr>
          <a:xfrm>
            <a:off x="615364" y="2987675"/>
            <a:ext cx="16447086" cy="707886"/>
          </a:xfrm>
          <a:prstGeom prst="rect">
            <a:avLst/>
          </a:prstGeom>
          <a:noFill/>
        </p:spPr>
        <p:txBody>
          <a:bodyPr wrap="square" rtlCol="0">
            <a:spAutoFit/>
          </a:bodyPr>
          <a:lstStyle/>
          <a:p>
            <a:r>
              <a:rPr lang="fr-FR" sz="4000" b="1" dirty="0"/>
              <a:t>Thierry Mugler</a:t>
            </a:r>
          </a:p>
        </p:txBody>
      </p:sp>
      <p:sp>
        <p:nvSpPr>
          <p:cNvPr id="7" name="ZoneTexte 6">
            <a:extLst>
              <a:ext uri="{FF2B5EF4-FFF2-40B4-BE49-F238E27FC236}">
                <a16:creationId xmlns:a16="http://schemas.microsoft.com/office/drawing/2014/main" id="{2817B85A-596A-4871-9A13-B0749618B639}"/>
              </a:ext>
            </a:extLst>
          </p:cNvPr>
          <p:cNvSpPr txBox="1"/>
          <p:nvPr/>
        </p:nvSpPr>
        <p:spPr>
          <a:xfrm>
            <a:off x="615364" y="4403638"/>
            <a:ext cx="18869313" cy="4524315"/>
          </a:xfrm>
          <a:prstGeom prst="rect">
            <a:avLst/>
          </a:prstGeom>
          <a:noFill/>
        </p:spPr>
        <p:txBody>
          <a:bodyPr wrap="square" rtlCol="0">
            <a:spAutoFit/>
          </a:bodyPr>
          <a:lstStyle/>
          <a:p>
            <a:r>
              <a:rPr lang="en-US" sz="3600" dirty="0"/>
              <a:t>‘It was a risky gamble (...) because at the time, women's ready-to-wear who wanted us, especially at the women's ready-to-wear fair at Porte de Versailles.</a:t>
            </a:r>
          </a:p>
          <a:p>
            <a:endParaRPr lang="en-US" sz="3600" dirty="0"/>
          </a:p>
          <a:p>
            <a:r>
              <a:rPr lang="en-US" sz="3600" dirty="0"/>
              <a:t>And on the other, there was Haute Couture’.</a:t>
            </a:r>
            <a:endParaRPr lang="fr-FR" sz="3600" dirty="0"/>
          </a:p>
          <a:p>
            <a:endParaRPr lang="fr-FR" sz="3600" dirty="0"/>
          </a:p>
          <a:p>
            <a:endParaRPr lang="fr-FR" sz="3600" dirty="0"/>
          </a:p>
          <a:p>
            <a:endParaRPr lang="fr-FR" sz="3600" dirty="0"/>
          </a:p>
          <a:p>
            <a:r>
              <a:rPr lang="fr-FR" sz="3600" dirty="0"/>
              <a:t> </a:t>
            </a:r>
          </a:p>
        </p:txBody>
      </p:sp>
    </p:spTree>
    <p:extLst>
      <p:ext uri="{BB962C8B-B14F-4D97-AF65-F5344CB8AC3E}">
        <p14:creationId xmlns:p14="http://schemas.microsoft.com/office/powerpoint/2010/main" val="3126333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Evolutions</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99064569"/>
              </p:ext>
            </p:extLst>
          </p:nvPr>
        </p:nvGraphicFramePr>
        <p:xfrm>
          <a:off x="3877231" y="2092279"/>
          <a:ext cx="12468383" cy="7727976"/>
        </p:xfrm>
        <a:graphic>
          <a:graphicData uri="http://schemas.openxmlformats.org/drawingml/2006/table">
            <a:tbl>
              <a:tblPr firstRow="1" firstCol="1" bandRow="1">
                <a:tableStyleId>{5C22544A-7EE6-4342-B048-85BDC9FD1C3A}</a:tableStyleId>
              </a:tblPr>
              <a:tblGrid>
                <a:gridCol w="3792489">
                  <a:extLst>
                    <a:ext uri="{9D8B030D-6E8A-4147-A177-3AD203B41FA5}">
                      <a16:colId xmlns:a16="http://schemas.microsoft.com/office/drawing/2014/main" val="20000"/>
                    </a:ext>
                  </a:extLst>
                </a:gridCol>
                <a:gridCol w="8675894">
                  <a:extLst>
                    <a:ext uri="{9D8B030D-6E8A-4147-A177-3AD203B41FA5}">
                      <a16:colId xmlns:a16="http://schemas.microsoft.com/office/drawing/2014/main" val="20001"/>
                    </a:ext>
                  </a:extLst>
                </a:gridCol>
              </a:tblGrid>
              <a:tr h="1662451">
                <a:tc>
                  <a:txBody>
                    <a:bodyPr/>
                    <a:lstStyle/>
                    <a:p>
                      <a:pPr algn="just">
                        <a:lnSpc>
                          <a:spcPct val="115000"/>
                        </a:lnSpc>
                        <a:spcAft>
                          <a:spcPts val="1000"/>
                        </a:spcAft>
                      </a:pPr>
                      <a:r>
                        <a:rPr lang="fr-FR" sz="2600" dirty="0">
                          <a:effectLst/>
                        </a:rPr>
                        <a:t>1973</a:t>
                      </a:r>
                      <a:endParaRPr lang="fr-FR" sz="2600" dirty="0">
                        <a:effectLst/>
                        <a:latin typeface="Calibri"/>
                        <a:ea typeface="Calibri"/>
                        <a:cs typeface="Times New Roman"/>
                      </a:endParaRPr>
                    </a:p>
                  </a:txBody>
                  <a:tcPr marL="113094" marR="113094" marT="0" marB="0"/>
                </a:tc>
                <a:tc>
                  <a:txBody>
                    <a:bodyPr/>
                    <a:lstStyle/>
                    <a:p>
                      <a:pPr algn="just">
                        <a:lnSpc>
                          <a:spcPct val="115000"/>
                        </a:lnSpc>
                        <a:spcAft>
                          <a:spcPts val="1000"/>
                        </a:spcAft>
                      </a:pPr>
                      <a:r>
                        <a:rPr lang="fr-FR" sz="2600" dirty="0" err="1">
                          <a:effectLst/>
                        </a:rPr>
                        <a:t>Creation</a:t>
                      </a:r>
                      <a:r>
                        <a:rPr lang="fr-FR" sz="2600" dirty="0">
                          <a:effectLst/>
                        </a:rPr>
                        <a:t> of the Fédération de la couture, du prêt-à-porter des couturiers et des créateurs de mode</a:t>
                      </a:r>
                      <a:endParaRPr lang="fr-FR" sz="2600" dirty="0">
                        <a:effectLst/>
                        <a:latin typeface="Calibri"/>
                        <a:ea typeface="Calibri"/>
                        <a:cs typeface="Times New Roman"/>
                      </a:endParaRPr>
                    </a:p>
                  </a:txBody>
                  <a:tcPr marL="113094" marR="113094" marT="0" marB="0"/>
                </a:tc>
                <a:extLst>
                  <a:ext uri="{0D108BD9-81ED-4DB2-BD59-A6C34878D82A}">
                    <a16:rowId xmlns:a16="http://schemas.microsoft.com/office/drawing/2014/main" val="10000"/>
                  </a:ext>
                </a:extLst>
              </a:tr>
              <a:tr h="1213105">
                <a:tc>
                  <a:txBody>
                    <a:bodyPr/>
                    <a:lstStyle/>
                    <a:p>
                      <a:pPr algn="just">
                        <a:lnSpc>
                          <a:spcPct val="115000"/>
                        </a:lnSpc>
                        <a:spcAft>
                          <a:spcPts val="1000"/>
                        </a:spcAft>
                      </a:pPr>
                      <a:r>
                        <a:rPr lang="fr-FR" sz="2600" dirty="0">
                          <a:effectLst/>
                        </a:rPr>
                        <a:t>1983</a:t>
                      </a:r>
                      <a:endParaRPr lang="fr-FR" sz="2600" dirty="0">
                        <a:effectLst/>
                        <a:latin typeface="Calibri"/>
                        <a:ea typeface="Calibri"/>
                        <a:cs typeface="Times New Roman"/>
                      </a:endParaRPr>
                    </a:p>
                  </a:txBody>
                  <a:tcPr marL="113094" marR="113094" marT="0" marB="0"/>
                </a:tc>
                <a:tc>
                  <a:txBody>
                    <a:bodyPr/>
                    <a:lstStyle/>
                    <a:p>
                      <a:pPr algn="just">
                        <a:lnSpc>
                          <a:spcPct val="115000"/>
                        </a:lnSpc>
                        <a:spcAft>
                          <a:spcPts val="1000"/>
                        </a:spcAft>
                      </a:pPr>
                      <a:r>
                        <a:rPr lang="fr-FR" sz="2600" dirty="0" err="1">
                          <a:effectLst/>
                        </a:rPr>
                        <a:t>Opening</a:t>
                      </a:r>
                      <a:r>
                        <a:rPr lang="fr-FR" sz="2600" dirty="0">
                          <a:effectLst/>
                        </a:rPr>
                        <a:t> of the palais du Louvre to the </a:t>
                      </a:r>
                      <a:r>
                        <a:rPr lang="fr-FR" sz="2600" dirty="0" err="1">
                          <a:effectLst/>
                        </a:rPr>
                        <a:t>presentations</a:t>
                      </a:r>
                      <a:r>
                        <a:rPr lang="fr-FR" sz="2600" dirty="0">
                          <a:effectLst/>
                        </a:rPr>
                        <a:t> of collection</a:t>
                      </a:r>
                      <a:endParaRPr lang="fr-FR" sz="2600" dirty="0">
                        <a:effectLst/>
                        <a:latin typeface="Calibri"/>
                        <a:ea typeface="Calibri"/>
                        <a:cs typeface="Times New Roman"/>
                      </a:endParaRPr>
                    </a:p>
                  </a:txBody>
                  <a:tcPr marL="113094" marR="113094" marT="0" marB="0"/>
                </a:tc>
                <a:extLst>
                  <a:ext uri="{0D108BD9-81ED-4DB2-BD59-A6C34878D82A}">
                    <a16:rowId xmlns:a16="http://schemas.microsoft.com/office/drawing/2014/main" val="10001"/>
                  </a:ext>
                </a:extLst>
              </a:tr>
              <a:tr h="1213105">
                <a:tc>
                  <a:txBody>
                    <a:bodyPr/>
                    <a:lstStyle/>
                    <a:p>
                      <a:pPr algn="just">
                        <a:lnSpc>
                          <a:spcPct val="115000"/>
                        </a:lnSpc>
                        <a:spcAft>
                          <a:spcPts val="1000"/>
                        </a:spcAft>
                      </a:pPr>
                      <a:r>
                        <a:rPr lang="fr-FR" sz="2600" dirty="0">
                          <a:effectLst/>
                        </a:rPr>
                        <a:t>1997</a:t>
                      </a:r>
                      <a:endParaRPr lang="fr-FR" sz="2600" dirty="0">
                        <a:effectLst/>
                        <a:latin typeface="Calibri"/>
                        <a:ea typeface="Calibri"/>
                        <a:cs typeface="Times New Roman"/>
                      </a:endParaRPr>
                    </a:p>
                  </a:txBody>
                  <a:tcPr marL="113094" marR="113094" marT="0" marB="0"/>
                </a:tc>
                <a:tc>
                  <a:txBody>
                    <a:bodyPr/>
                    <a:lstStyle/>
                    <a:p>
                      <a:pPr algn="just">
                        <a:lnSpc>
                          <a:spcPct val="115000"/>
                        </a:lnSpc>
                        <a:spcAft>
                          <a:spcPts val="1000"/>
                        </a:spcAft>
                      </a:pPr>
                      <a:r>
                        <a:rPr lang="fr-FR" sz="2600" dirty="0" err="1">
                          <a:effectLst/>
                        </a:rPr>
                        <a:t>Creation</a:t>
                      </a:r>
                      <a:r>
                        <a:rPr lang="fr-FR" sz="2600" dirty="0">
                          <a:effectLst/>
                        </a:rPr>
                        <a:t> of the </a:t>
                      </a:r>
                      <a:r>
                        <a:rPr lang="fr-FR" sz="2600" dirty="0" err="1">
                          <a:effectLst/>
                        </a:rPr>
                        <a:t>guest</a:t>
                      </a:r>
                      <a:r>
                        <a:rPr lang="fr-FR" sz="2600" dirty="0">
                          <a:effectLst/>
                        </a:rPr>
                        <a:t> </a:t>
                      </a:r>
                      <a:r>
                        <a:rPr lang="fr-FR" sz="2600" dirty="0" err="1">
                          <a:effectLst/>
                        </a:rPr>
                        <a:t>member</a:t>
                      </a:r>
                      <a:r>
                        <a:rPr lang="fr-FR" sz="2600" dirty="0">
                          <a:effectLst/>
                        </a:rPr>
                        <a:t> </a:t>
                      </a:r>
                      <a:r>
                        <a:rPr lang="fr-FR" sz="2600" dirty="0" err="1">
                          <a:effectLst/>
                        </a:rPr>
                        <a:t>status</a:t>
                      </a:r>
                      <a:r>
                        <a:rPr lang="fr-FR" sz="2600" dirty="0">
                          <a:effectLst/>
                        </a:rPr>
                        <a:t> in the Haute Couture </a:t>
                      </a:r>
                      <a:r>
                        <a:rPr lang="fr-FR" sz="2600" dirty="0" err="1">
                          <a:effectLst/>
                        </a:rPr>
                        <a:t>category</a:t>
                      </a:r>
                      <a:endParaRPr lang="fr-FR" sz="2600" dirty="0">
                        <a:effectLst/>
                        <a:latin typeface="Calibri"/>
                        <a:ea typeface="Calibri"/>
                        <a:cs typeface="Times New Roman"/>
                      </a:endParaRPr>
                    </a:p>
                  </a:txBody>
                  <a:tcPr marL="113094" marR="113094" marT="0" marB="0"/>
                </a:tc>
                <a:extLst>
                  <a:ext uri="{0D108BD9-81ED-4DB2-BD59-A6C34878D82A}">
                    <a16:rowId xmlns:a16="http://schemas.microsoft.com/office/drawing/2014/main" val="10002"/>
                  </a:ext>
                </a:extLst>
              </a:tr>
              <a:tr h="1213105">
                <a:tc>
                  <a:txBody>
                    <a:bodyPr/>
                    <a:lstStyle/>
                    <a:p>
                      <a:pPr algn="just">
                        <a:lnSpc>
                          <a:spcPct val="115000"/>
                        </a:lnSpc>
                        <a:spcAft>
                          <a:spcPts val="1000"/>
                        </a:spcAft>
                      </a:pPr>
                      <a:r>
                        <a:rPr lang="fr-FR" sz="2600" dirty="0">
                          <a:effectLst/>
                          <a:latin typeface="Calibri"/>
                          <a:ea typeface="Calibri"/>
                          <a:cs typeface="Times New Roman"/>
                        </a:rPr>
                        <a:t>1998</a:t>
                      </a:r>
                    </a:p>
                  </a:txBody>
                  <a:tcPr marL="113094" marR="113094" marT="0" marB="0"/>
                </a:tc>
                <a:tc>
                  <a:txBody>
                    <a:bodyPr/>
                    <a:lstStyle/>
                    <a:p>
                      <a:pPr algn="just">
                        <a:lnSpc>
                          <a:spcPct val="115000"/>
                        </a:lnSpc>
                        <a:spcAft>
                          <a:spcPts val="1000"/>
                        </a:spcAft>
                      </a:pPr>
                      <a:r>
                        <a:rPr lang="fr-FR" sz="2600" dirty="0">
                          <a:effectLst/>
                          <a:latin typeface="+mn-lt"/>
                          <a:ea typeface="Calibri"/>
                          <a:cs typeface="Times New Roman"/>
                        </a:rPr>
                        <a:t>Couture: exclusive and national</a:t>
                      </a:r>
                    </a:p>
                    <a:p>
                      <a:pPr algn="just">
                        <a:lnSpc>
                          <a:spcPct val="115000"/>
                        </a:lnSpc>
                        <a:spcAft>
                          <a:spcPts val="1000"/>
                        </a:spcAft>
                      </a:pPr>
                      <a:r>
                        <a:rPr lang="fr-FR" sz="2600" dirty="0">
                          <a:effectLst/>
                          <a:latin typeface="+mn-lt"/>
                          <a:ea typeface="Calibri"/>
                          <a:cs typeface="Times New Roman"/>
                        </a:rPr>
                        <a:t>Prêt-à-porter: inclusive</a:t>
                      </a:r>
                      <a:r>
                        <a:rPr lang="fr-FR" sz="2600" baseline="0" dirty="0">
                          <a:effectLst/>
                          <a:latin typeface="+mn-lt"/>
                          <a:ea typeface="Calibri"/>
                          <a:cs typeface="Times New Roman"/>
                        </a:rPr>
                        <a:t> and international</a:t>
                      </a:r>
                      <a:endParaRPr lang="fr-FR" sz="2600" dirty="0">
                        <a:effectLst/>
                        <a:latin typeface="+mn-lt"/>
                        <a:ea typeface="Calibri"/>
                        <a:cs typeface="Times New Roman"/>
                      </a:endParaRPr>
                    </a:p>
                  </a:txBody>
                  <a:tcPr marL="113094" marR="113094" marT="0" marB="0"/>
                </a:tc>
                <a:extLst>
                  <a:ext uri="{0D108BD9-81ED-4DB2-BD59-A6C34878D82A}">
                    <a16:rowId xmlns:a16="http://schemas.microsoft.com/office/drawing/2014/main" val="10003"/>
                  </a:ext>
                </a:extLst>
              </a:tr>
              <a:tr h="1213105">
                <a:tc>
                  <a:txBody>
                    <a:bodyPr/>
                    <a:lstStyle/>
                    <a:p>
                      <a:pPr algn="just">
                        <a:lnSpc>
                          <a:spcPct val="115000"/>
                        </a:lnSpc>
                        <a:spcAft>
                          <a:spcPts val="1000"/>
                        </a:spcAft>
                      </a:pPr>
                      <a:r>
                        <a:rPr lang="fr-FR" sz="2600">
                          <a:effectLst/>
                        </a:rPr>
                        <a:t>2001</a:t>
                      </a:r>
                      <a:endParaRPr lang="fr-FR" sz="2600">
                        <a:effectLst/>
                        <a:latin typeface="Calibri"/>
                        <a:ea typeface="Calibri"/>
                        <a:cs typeface="Times New Roman"/>
                      </a:endParaRPr>
                    </a:p>
                  </a:txBody>
                  <a:tcPr marL="113094" marR="113094" marT="0" marB="0"/>
                </a:tc>
                <a:tc>
                  <a:txBody>
                    <a:bodyPr/>
                    <a:lstStyle/>
                    <a:p>
                      <a:pPr algn="just">
                        <a:lnSpc>
                          <a:spcPct val="115000"/>
                        </a:lnSpc>
                        <a:spcAft>
                          <a:spcPts val="1000"/>
                        </a:spcAft>
                      </a:pPr>
                      <a:r>
                        <a:rPr lang="fr-FR" sz="2600" dirty="0">
                          <a:effectLst/>
                        </a:rPr>
                        <a:t>Reformation of the Haute Couture </a:t>
                      </a:r>
                      <a:r>
                        <a:rPr lang="fr-FR" sz="2600" dirty="0" err="1">
                          <a:effectLst/>
                        </a:rPr>
                        <a:t>regulations</a:t>
                      </a:r>
                      <a:endParaRPr lang="fr-FR" sz="2600" dirty="0">
                        <a:effectLst/>
                        <a:latin typeface="Calibri"/>
                        <a:ea typeface="Calibri"/>
                        <a:cs typeface="Times New Roman"/>
                      </a:endParaRPr>
                    </a:p>
                  </a:txBody>
                  <a:tcPr marL="113094" marR="113094" marT="0" marB="0"/>
                </a:tc>
                <a:extLst>
                  <a:ext uri="{0D108BD9-81ED-4DB2-BD59-A6C34878D82A}">
                    <a16:rowId xmlns:a16="http://schemas.microsoft.com/office/drawing/2014/main" val="10004"/>
                  </a:ext>
                </a:extLst>
              </a:tr>
              <a:tr h="1213105">
                <a:tc>
                  <a:txBody>
                    <a:bodyPr/>
                    <a:lstStyle/>
                    <a:p>
                      <a:pPr algn="just">
                        <a:lnSpc>
                          <a:spcPct val="115000"/>
                        </a:lnSpc>
                        <a:spcAft>
                          <a:spcPts val="1000"/>
                        </a:spcAft>
                      </a:pPr>
                      <a:r>
                        <a:rPr lang="fr-FR" sz="2600">
                          <a:effectLst/>
                        </a:rPr>
                        <a:t>2011</a:t>
                      </a:r>
                      <a:endParaRPr lang="fr-FR" sz="2600">
                        <a:effectLst/>
                        <a:latin typeface="Calibri"/>
                        <a:ea typeface="Calibri"/>
                        <a:cs typeface="Times New Roman"/>
                      </a:endParaRPr>
                    </a:p>
                  </a:txBody>
                  <a:tcPr marL="113094" marR="113094" marT="0" marB="0"/>
                </a:tc>
                <a:tc>
                  <a:txBody>
                    <a:bodyPr/>
                    <a:lstStyle/>
                    <a:p>
                      <a:pPr algn="just">
                        <a:lnSpc>
                          <a:spcPct val="115000"/>
                        </a:lnSpc>
                        <a:spcAft>
                          <a:spcPts val="1000"/>
                        </a:spcAft>
                      </a:pPr>
                      <a:r>
                        <a:rPr lang="fr-FR" sz="2600" dirty="0" err="1">
                          <a:effectLst/>
                        </a:rPr>
                        <a:t>Opening</a:t>
                      </a:r>
                      <a:r>
                        <a:rPr lang="fr-FR" sz="2600" dirty="0">
                          <a:effectLst/>
                        </a:rPr>
                        <a:t> of the couture </a:t>
                      </a:r>
                      <a:r>
                        <a:rPr lang="fr-FR" sz="2600" dirty="0" err="1">
                          <a:effectLst/>
                        </a:rPr>
                        <a:t>week</a:t>
                      </a:r>
                      <a:r>
                        <a:rPr lang="fr-FR" sz="2600" dirty="0">
                          <a:effectLst/>
                        </a:rPr>
                        <a:t> to the high </a:t>
                      </a:r>
                      <a:r>
                        <a:rPr lang="fr-FR" sz="2600" dirty="0" err="1">
                          <a:effectLst/>
                        </a:rPr>
                        <a:t>jewelry</a:t>
                      </a:r>
                      <a:r>
                        <a:rPr lang="fr-FR" sz="2600" dirty="0">
                          <a:effectLst/>
                        </a:rPr>
                        <a:t> </a:t>
                      </a:r>
                      <a:r>
                        <a:rPr lang="fr-FR" sz="2600" dirty="0" err="1">
                          <a:effectLst/>
                        </a:rPr>
                        <a:t>houses</a:t>
                      </a:r>
                      <a:endParaRPr lang="fr-FR" sz="2600" dirty="0">
                        <a:effectLst/>
                        <a:latin typeface="Calibri"/>
                        <a:ea typeface="Calibri"/>
                        <a:cs typeface="Times New Roman"/>
                      </a:endParaRPr>
                    </a:p>
                  </a:txBody>
                  <a:tcPr marL="113094" marR="113094" marT="0" marB="0"/>
                </a:tc>
                <a:extLst>
                  <a:ext uri="{0D108BD9-81ED-4DB2-BD59-A6C34878D82A}">
                    <a16:rowId xmlns:a16="http://schemas.microsoft.com/office/drawing/2014/main" val="10005"/>
                  </a:ext>
                </a:extLst>
              </a:tr>
            </a:tbl>
          </a:graphicData>
        </a:graphic>
      </p:graphicFrame>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endParaRPr lang="fr-FR" sz="2309" dirty="0">
              <a:latin typeface="Times" pitchFamily="18" charset="0"/>
            </a:endParaRPr>
          </a:p>
        </p:txBody>
      </p:sp>
    </p:spTree>
    <p:extLst>
      <p:ext uri="{BB962C8B-B14F-4D97-AF65-F5344CB8AC3E}">
        <p14:creationId xmlns:p14="http://schemas.microsoft.com/office/powerpoint/2010/main" val="4067009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a:t>
            </a:r>
            <a:r>
              <a:rPr lang="fr-FR" dirty="0" err="1"/>
              <a:t>succesful</a:t>
            </a:r>
            <a:r>
              <a:rPr lang="fr-FR" dirty="0"/>
              <a:t> adaptation</a:t>
            </a:r>
          </a:p>
        </p:txBody>
      </p:sp>
      <p:sp>
        <p:nvSpPr>
          <p:cNvPr id="3" name="Espace réservé du contenu 2"/>
          <p:cNvSpPr>
            <a:spLocks noGrp="1"/>
          </p:cNvSpPr>
          <p:nvPr>
            <p:ph idx="1"/>
          </p:nvPr>
        </p:nvSpPr>
        <p:spPr>
          <a:xfrm>
            <a:off x="1212850" y="1844675"/>
            <a:ext cx="15246770" cy="8756243"/>
          </a:xfrm>
        </p:spPr>
        <p:txBody>
          <a:bodyPr/>
          <a:lstStyle/>
          <a:p>
            <a:r>
              <a:rPr lang="en-US" sz="4000" dirty="0"/>
              <a:t>2005: ‘The amended statutes allowed a controlled evolution of the federal </a:t>
            </a:r>
            <a:r>
              <a:rPr lang="en-US" sz="4000" dirty="0" err="1"/>
              <a:t>organisation</a:t>
            </a:r>
            <a:r>
              <a:rPr lang="en-US" sz="4000" dirty="0"/>
              <a:t>. </a:t>
            </a:r>
          </a:p>
          <a:p>
            <a:endParaRPr lang="en-US" sz="4000" dirty="0"/>
          </a:p>
          <a:p>
            <a:r>
              <a:rPr lang="en-US" sz="4000" dirty="0"/>
              <a:t>The </a:t>
            </a:r>
            <a:r>
              <a:rPr lang="en-US" sz="4000" dirty="0" err="1"/>
              <a:t>Chambre</a:t>
            </a:r>
            <a:r>
              <a:rPr lang="en-US" sz="4000" dirty="0"/>
              <a:t> </a:t>
            </a:r>
            <a:r>
              <a:rPr lang="en-US" sz="4000" dirty="0" err="1"/>
              <a:t>syndicale</a:t>
            </a:r>
            <a:r>
              <a:rPr lang="en-US" sz="4000" dirty="0"/>
              <a:t> de la haute couture remained exclusive and Parisian. </a:t>
            </a:r>
          </a:p>
          <a:p>
            <a:endParaRPr lang="en-US" sz="4000" dirty="0"/>
          </a:p>
          <a:p>
            <a:r>
              <a:rPr lang="en-US" sz="4000" dirty="0"/>
              <a:t>However, the new procedure for "invited members" has made it possible to expand the calendar and integrate new brands. </a:t>
            </a:r>
          </a:p>
          <a:p>
            <a:endParaRPr lang="en-US" sz="4000" dirty="0"/>
          </a:p>
          <a:p>
            <a:r>
              <a:rPr lang="en-US" sz="4000" dirty="0"/>
              <a:t>The 1945 decree was revised in 2001 so that the old qualitative criteria (sponsorship, election) once again took precedence in the establishment of the "haute couture classification" over the quantitative criteria laid down at the Liberation.’</a:t>
            </a:r>
            <a:endParaRPr lang="fr-FR" sz="4000" dirty="0"/>
          </a:p>
          <a:p>
            <a:endParaRPr lang="fr-FR" dirty="0"/>
          </a:p>
          <a:p>
            <a:endParaRPr lang="fr-FR" dirty="0"/>
          </a:p>
        </p:txBody>
      </p:sp>
      <p:sp>
        <p:nvSpPr>
          <p:cNvPr id="4" name="Espace réservé du numéro de diapositive 3"/>
          <p:cNvSpPr>
            <a:spLocks noGrp="1"/>
          </p:cNvSpPr>
          <p:nvPr>
            <p:ph type="sldNum" sz="quarter" idx="11"/>
          </p:nvPr>
        </p:nvSpPr>
        <p:spPr bwMode="auto">
          <a:xfrm>
            <a:off x="8267700" y="6183313"/>
            <a:ext cx="33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fr-FR"/>
            </a:defPPr>
            <a:lvl1pPr algn="r" rtl="0" eaLnBrk="0" fontAlgn="base" hangingPunct="0">
              <a:spcBef>
                <a:spcPct val="0"/>
              </a:spcBef>
              <a:spcAft>
                <a:spcPct val="0"/>
              </a:spcAft>
              <a:defRPr sz="9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pPr>
              <a:defRPr/>
            </a:pPr>
            <a:endParaRPr lang="fr-FR" sz="2309" dirty="0">
              <a:latin typeface="Times" pitchFamily="18" charset="0"/>
            </a:endParaRPr>
          </a:p>
        </p:txBody>
      </p:sp>
    </p:spTree>
    <p:extLst>
      <p:ext uri="{BB962C8B-B14F-4D97-AF65-F5344CB8AC3E}">
        <p14:creationId xmlns:p14="http://schemas.microsoft.com/office/powerpoint/2010/main" val="1374583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5" name="Espace réservé du contenu 4"/>
          <p:cNvGraphicFramePr>
            <a:graphicFrameLocks noGrp="1"/>
          </p:cNvGraphicFramePr>
          <p:nvPr>
            <p:ph idx="1"/>
          </p:nvPr>
        </p:nvGraphicFramePr>
        <p:xfrm>
          <a:off x="3758485" y="1764671"/>
          <a:ext cx="12160965" cy="8462004"/>
        </p:xfrm>
        <a:graphic>
          <a:graphicData uri="http://schemas.openxmlformats.org/drawingml/2006/table">
            <a:tbl>
              <a:tblPr>
                <a:tableStyleId>{5C22544A-7EE6-4342-B048-85BDC9FD1C3A}</a:tableStyleId>
              </a:tblPr>
              <a:tblGrid>
                <a:gridCol w="3463430">
                  <a:extLst>
                    <a:ext uri="{9D8B030D-6E8A-4147-A177-3AD203B41FA5}">
                      <a16:colId xmlns:a16="http://schemas.microsoft.com/office/drawing/2014/main" val="20000"/>
                    </a:ext>
                  </a:extLst>
                </a:gridCol>
                <a:gridCol w="5236790">
                  <a:extLst>
                    <a:ext uri="{9D8B030D-6E8A-4147-A177-3AD203B41FA5}">
                      <a16:colId xmlns:a16="http://schemas.microsoft.com/office/drawing/2014/main" val="20001"/>
                    </a:ext>
                  </a:extLst>
                </a:gridCol>
                <a:gridCol w="3460745">
                  <a:extLst>
                    <a:ext uri="{9D8B030D-6E8A-4147-A177-3AD203B41FA5}">
                      <a16:colId xmlns:a16="http://schemas.microsoft.com/office/drawing/2014/main" val="20002"/>
                    </a:ext>
                  </a:extLst>
                </a:gridCol>
              </a:tblGrid>
              <a:tr h="1217888">
                <a:tc gridSpan="3">
                  <a:txBody>
                    <a:bodyPr/>
                    <a:lstStyle/>
                    <a:p>
                      <a:pPr>
                        <a:lnSpc>
                          <a:spcPct val="115000"/>
                        </a:lnSpc>
                        <a:spcAft>
                          <a:spcPts val="0"/>
                        </a:spcAft>
                      </a:pPr>
                      <a:r>
                        <a:rPr lang="fr-FR" sz="3300" b="1" dirty="0">
                          <a:effectLst/>
                        </a:rPr>
                        <a:t>Elle 1945-2011 – French </a:t>
                      </a:r>
                      <a:r>
                        <a:rPr lang="fr-FR" sz="3300" b="1" dirty="0" err="1">
                          <a:effectLst/>
                        </a:rPr>
                        <a:t>edition</a:t>
                      </a:r>
                      <a:r>
                        <a:rPr lang="fr-FR" sz="3300" b="1" dirty="0">
                          <a:effectLst/>
                        </a:rPr>
                        <a:t> – </a:t>
                      </a:r>
                      <a:r>
                        <a:rPr lang="fr-FR" sz="3300" b="1" dirty="0" err="1">
                          <a:effectLst/>
                        </a:rPr>
                        <a:t>most</a:t>
                      </a:r>
                      <a:r>
                        <a:rPr lang="fr-FR" sz="3300" b="1" dirty="0">
                          <a:effectLst/>
                        </a:rPr>
                        <a:t> </a:t>
                      </a:r>
                      <a:r>
                        <a:rPr lang="fr-FR" sz="3300" b="1" dirty="0" err="1">
                          <a:effectLst/>
                        </a:rPr>
                        <a:t>quoted</a:t>
                      </a:r>
                      <a:r>
                        <a:rPr lang="fr-FR" sz="3300" b="1" dirty="0">
                          <a:effectLst/>
                        </a:rPr>
                        <a:t> brands on the </a:t>
                      </a:r>
                      <a:r>
                        <a:rPr lang="fr-FR" sz="3300" b="1" dirty="0" err="1">
                          <a:effectLst/>
                        </a:rPr>
                        <a:t>covers</a:t>
                      </a:r>
                      <a:endParaRPr lang="fr-FR" sz="3300" b="1" dirty="0">
                        <a:effectLst/>
                        <a:latin typeface="Calibri"/>
                        <a:ea typeface="Calibri"/>
                        <a:cs typeface="Times New Roman"/>
                      </a:endParaRPr>
                    </a:p>
                  </a:txBody>
                  <a:tcPr marL="31415" marR="31415" marT="0" marB="0"/>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658556">
                <a:tc>
                  <a:txBody>
                    <a:bodyPr/>
                    <a:lstStyle/>
                    <a:p>
                      <a:pPr algn="l">
                        <a:lnSpc>
                          <a:spcPct val="115000"/>
                        </a:lnSpc>
                        <a:spcAft>
                          <a:spcPts val="0"/>
                        </a:spcAft>
                      </a:pPr>
                      <a:r>
                        <a:rPr lang="fr-FR" sz="2600" b="1" dirty="0" err="1">
                          <a:effectLst/>
                        </a:rPr>
                        <a:t>Ranking</a:t>
                      </a:r>
                      <a:endParaRPr lang="fr-FR" sz="2600" b="1"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b="1" dirty="0">
                          <a:effectLst/>
                          <a:latin typeface="Calibri"/>
                          <a:ea typeface="Calibri"/>
                          <a:cs typeface="Times New Roman"/>
                        </a:rPr>
                        <a:t>Brand</a:t>
                      </a:r>
                    </a:p>
                  </a:txBody>
                  <a:tcPr marL="31415" marR="31415" marT="0" marB="0"/>
                </a:tc>
                <a:tc>
                  <a:txBody>
                    <a:bodyPr/>
                    <a:lstStyle/>
                    <a:p>
                      <a:pPr algn="ctr">
                        <a:lnSpc>
                          <a:spcPct val="115000"/>
                        </a:lnSpc>
                        <a:spcAft>
                          <a:spcPts val="0"/>
                        </a:spcAft>
                      </a:pPr>
                      <a:r>
                        <a:rPr lang="fr-FR" sz="2600" b="1" dirty="0" err="1">
                          <a:effectLst/>
                          <a:latin typeface="Calibri"/>
                          <a:ea typeface="Calibri"/>
                          <a:cs typeface="Times New Roman"/>
                        </a:rPr>
                        <a:t>Quotations</a:t>
                      </a:r>
                      <a:endParaRPr lang="fr-FR" sz="2600" b="1" dirty="0">
                        <a:effectLst/>
                        <a:latin typeface="Calibri"/>
                        <a:ea typeface="Calibri"/>
                        <a:cs typeface="Times New Roman"/>
                      </a:endParaRPr>
                    </a:p>
                  </a:txBody>
                  <a:tcPr marL="31415" marR="31415" marT="0" marB="0"/>
                </a:tc>
                <a:extLst>
                  <a:ext uri="{0D108BD9-81ED-4DB2-BD59-A6C34878D82A}">
                    <a16:rowId xmlns:a16="http://schemas.microsoft.com/office/drawing/2014/main" val="10001"/>
                  </a:ext>
                </a:extLst>
              </a:tr>
              <a:tr h="658556">
                <a:tc>
                  <a:txBody>
                    <a:bodyPr/>
                    <a:lstStyle/>
                    <a:p>
                      <a:pPr algn="l">
                        <a:lnSpc>
                          <a:spcPct val="115000"/>
                        </a:lnSpc>
                        <a:spcAft>
                          <a:spcPts val="0"/>
                        </a:spcAft>
                      </a:pPr>
                      <a:r>
                        <a:rPr lang="fr-FR" sz="2600" dirty="0">
                          <a:effectLst/>
                        </a:rPr>
                        <a:t>1</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Dior</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177</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2"/>
                  </a:ext>
                </a:extLst>
              </a:tr>
              <a:tr h="658556">
                <a:tc>
                  <a:txBody>
                    <a:bodyPr/>
                    <a:lstStyle/>
                    <a:p>
                      <a:pPr algn="l">
                        <a:lnSpc>
                          <a:spcPct val="115000"/>
                        </a:lnSpc>
                        <a:spcAft>
                          <a:spcPts val="0"/>
                        </a:spcAft>
                      </a:pPr>
                      <a:r>
                        <a:rPr lang="fr-FR" sz="2600" dirty="0">
                          <a:effectLst/>
                        </a:rPr>
                        <a:t>2</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Saint Laurent</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112</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3"/>
                  </a:ext>
                </a:extLst>
              </a:tr>
              <a:tr h="658556">
                <a:tc>
                  <a:txBody>
                    <a:bodyPr/>
                    <a:lstStyle/>
                    <a:p>
                      <a:pPr algn="l">
                        <a:lnSpc>
                          <a:spcPct val="115000"/>
                        </a:lnSpc>
                        <a:spcAft>
                          <a:spcPts val="0"/>
                        </a:spcAft>
                      </a:pPr>
                      <a:r>
                        <a:rPr lang="fr-FR" sz="2600" dirty="0">
                          <a:effectLst/>
                        </a:rPr>
                        <a:t>3</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Chanel</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105</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4"/>
                  </a:ext>
                </a:extLst>
              </a:tr>
              <a:tr h="658556">
                <a:tc>
                  <a:txBody>
                    <a:bodyPr/>
                    <a:lstStyle/>
                    <a:p>
                      <a:pPr algn="l">
                        <a:lnSpc>
                          <a:spcPct val="115000"/>
                        </a:lnSpc>
                        <a:spcAft>
                          <a:spcPts val="0"/>
                        </a:spcAft>
                      </a:pPr>
                      <a:r>
                        <a:rPr lang="fr-FR" sz="2600" dirty="0">
                          <a:effectLst/>
                        </a:rPr>
                        <a:t>4</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Agnès B</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5"/>
                  </a:ext>
                </a:extLst>
              </a:tr>
              <a:tr h="658556">
                <a:tc>
                  <a:txBody>
                    <a:bodyPr/>
                    <a:lstStyle/>
                    <a:p>
                      <a:pPr algn="l">
                        <a:lnSpc>
                          <a:spcPct val="115000"/>
                        </a:lnSpc>
                        <a:spcAft>
                          <a:spcPts val="0"/>
                        </a:spcAft>
                      </a:pPr>
                      <a:r>
                        <a:rPr lang="fr-FR" sz="2600" dirty="0">
                          <a:effectLst/>
                        </a:rPr>
                        <a:t>5</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err="1">
                          <a:effectLst/>
                        </a:rPr>
                        <a:t>Alaïa</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58</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6"/>
                  </a:ext>
                </a:extLst>
              </a:tr>
              <a:tr h="658556">
                <a:tc>
                  <a:txBody>
                    <a:bodyPr/>
                    <a:lstStyle/>
                    <a:p>
                      <a:pPr algn="l">
                        <a:lnSpc>
                          <a:spcPct val="115000"/>
                        </a:lnSpc>
                        <a:spcAft>
                          <a:spcPts val="0"/>
                        </a:spcAft>
                      </a:pPr>
                      <a:r>
                        <a:rPr lang="fr-FR" sz="2600" dirty="0">
                          <a:effectLst/>
                        </a:rPr>
                        <a:t>6</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Gaultier</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54</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7"/>
                  </a:ext>
                </a:extLst>
              </a:tr>
              <a:tr h="658556">
                <a:tc>
                  <a:txBody>
                    <a:bodyPr/>
                    <a:lstStyle/>
                    <a:p>
                      <a:pPr algn="l">
                        <a:lnSpc>
                          <a:spcPct val="115000"/>
                        </a:lnSpc>
                        <a:spcAft>
                          <a:spcPts val="0"/>
                        </a:spcAft>
                      </a:pPr>
                      <a:r>
                        <a:rPr lang="fr-FR" sz="2600" dirty="0">
                          <a:effectLst/>
                        </a:rPr>
                        <a:t>7</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dirty="0">
                          <a:effectLst/>
                        </a:rPr>
                        <a:t>Fath</a:t>
                      </a:r>
                      <a:endParaRPr lang="fr-FR" sz="2600" dirty="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8"/>
                  </a:ext>
                </a:extLst>
              </a:tr>
              <a:tr h="658556">
                <a:tc>
                  <a:txBody>
                    <a:bodyPr/>
                    <a:lstStyle/>
                    <a:p>
                      <a:pPr algn="l">
                        <a:lnSpc>
                          <a:spcPct val="115000"/>
                        </a:lnSpc>
                        <a:spcAft>
                          <a:spcPts val="0"/>
                        </a:spcAft>
                      </a:pPr>
                      <a:r>
                        <a:rPr lang="fr-FR" sz="2600" dirty="0">
                          <a:effectLst/>
                        </a:rPr>
                        <a:t>8</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Kenzo</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44</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09"/>
                  </a:ext>
                </a:extLst>
              </a:tr>
              <a:tr h="658556">
                <a:tc>
                  <a:txBody>
                    <a:bodyPr/>
                    <a:lstStyle/>
                    <a:p>
                      <a:pPr algn="l">
                        <a:lnSpc>
                          <a:spcPct val="115000"/>
                        </a:lnSpc>
                        <a:spcAft>
                          <a:spcPts val="0"/>
                        </a:spcAft>
                      </a:pPr>
                      <a:r>
                        <a:rPr lang="fr-FR" sz="2600" dirty="0">
                          <a:effectLst/>
                        </a:rPr>
                        <a:t>9</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Rykiel</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42</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10"/>
                  </a:ext>
                </a:extLst>
              </a:tr>
              <a:tr h="658556">
                <a:tc>
                  <a:txBody>
                    <a:bodyPr/>
                    <a:lstStyle/>
                    <a:p>
                      <a:pPr algn="l">
                        <a:lnSpc>
                          <a:spcPct val="115000"/>
                        </a:lnSpc>
                        <a:spcAft>
                          <a:spcPts val="0"/>
                        </a:spcAft>
                      </a:pPr>
                      <a:r>
                        <a:rPr lang="fr-FR" sz="2600" dirty="0">
                          <a:effectLst/>
                        </a:rPr>
                        <a:t>10</a:t>
                      </a:r>
                      <a:endParaRPr lang="fr-FR" sz="2600" dirty="0">
                        <a:effectLst/>
                        <a:latin typeface="Calibri"/>
                        <a:ea typeface="Calibri"/>
                        <a:cs typeface="Times New Roman"/>
                      </a:endParaRPr>
                    </a:p>
                  </a:txBody>
                  <a:tcPr marL="31415" marR="31415" marT="0" marB="0"/>
                </a:tc>
                <a:tc>
                  <a:txBody>
                    <a:bodyPr/>
                    <a:lstStyle/>
                    <a:p>
                      <a:pPr>
                        <a:lnSpc>
                          <a:spcPct val="115000"/>
                        </a:lnSpc>
                        <a:spcAft>
                          <a:spcPts val="0"/>
                        </a:spcAft>
                      </a:pPr>
                      <a:r>
                        <a:rPr lang="fr-FR" sz="2600">
                          <a:effectLst/>
                        </a:rPr>
                        <a:t>Lanvin</a:t>
                      </a:r>
                      <a:endParaRPr lang="fr-FR" sz="2600">
                        <a:effectLst/>
                        <a:latin typeface="Calibri"/>
                        <a:ea typeface="Calibri"/>
                        <a:cs typeface="Times New Roman"/>
                      </a:endParaRPr>
                    </a:p>
                  </a:txBody>
                  <a:tcPr marL="31415" marR="31415" marT="0" marB="0"/>
                </a:tc>
                <a:tc>
                  <a:txBody>
                    <a:bodyPr/>
                    <a:lstStyle/>
                    <a:p>
                      <a:pPr algn="ctr">
                        <a:lnSpc>
                          <a:spcPct val="115000"/>
                        </a:lnSpc>
                        <a:spcAft>
                          <a:spcPts val="0"/>
                        </a:spcAft>
                      </a:pPr>
                      <a:r>
                        <a:rPr lang="fr-FR" sz="2600" dirty="0">
                          <a:effectLst/>
                        </a:rPr>
                        <a:t>39</a:t>
                      </a:r>
                      <a:endParaRPr lang="fr-FR" sz="2600" dirty="0">
                        <a:effectLst/>
                        <a:latin typeface="Calibri"/>
                        <a:ea typeface="Calibri"/>
                        <a:cs typeface="Times New Roman"/>
                      </a:endParaRPr>
                    </a:p>
                  </a:txBody>
                  <a:tcPr marL="31415" marR="31415" marT="0" marB="0"/>
                </a:tc>
                <a:extLst>
                  <a:ext uri="{0D108BD9-81ED-4DB2-BD59-A6C34878D82A}">
                    <a16:rowId xmlns:a16="http://schemas.microsoft.com/office/drawing/2014/main" val="10011"/>
                  </a:ext>
                </a:extLst>
              </a:tr>
            </a:tbl>
          </a:graphicData>
        </a:graphic>
      </p:graphicFrame>
      <p:sp>
        <p:nvSpPr>
          <p:cNvPr id="6" name="Rectangle 1"/>
          <p:cNvSpPr>
            <a:spLocks noChangeArrowheads="1"/>
          </p:cNvSpPr>
          <p:nvPr/>
        </p:nvSpPr>
        <p:spPr bwMode="auto">
          <a:xfrm>
            <a:off x="7677612" y="4001959"/>
            <a:ext cx="304592" cy="60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0791" tIns="75396" rIns="150791" bIns="75396" numCol="1" anchor="ctr" anchorCtr="0" compatLnSpc="1">
            <a:prstTxWarp prst="textNoShape">
              <a:avLst/>
            </a:prstTxWarp>
            <a:spAutoFit/>
          </a:bodyPr>
          <a:lstStyle/>
          <a:p>
            <a:pPr defTabSz="1507937" fontAlgn="base">
              <a:spcBef>
                <a:spcPct val="0"/>
              </a:spcBef>
              <a:spcAft>
                <a:spcPct val="0"/>
              </a:spcAft>
            </a:pPr>
            <a:endParaRPr lang="fr-FR" altLang="fr-FR" sz="2968">
              <a:latin typeface="Arial" pitchFamily="34" charset="0"/>
              <a:cs typeface="Arial" pitchFamily="34" charset="0"/>
            </a:endParaRPr>
          </a:p>
        </p:txBody>
      </p:sp>
    </p:spTree>
    <p:extLst>
      <p:ext uri="{BB962C8B-B14F-4D97-AF65-F5344CB8AC3E}">
        <p14:creationId xmlns:p14="http://schemas.microsoft.com/office/powerpoint/2010/main" val="24968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a:extLst>
              <a:ext uri="{FF2B5EF4-FFF2-40B4-BE49-F238E27FC236}">
                <a16:creationId xmlns:a16="http://schemas.microsoft.com/office/drawing/2014/main" id="{0ADF8993-6FBB-42BE-B3A8-B61EF0BE5CC8}"/>
              </a:ext>
            </a:extLst>
          </p:cNvPr>
          <p:cNvSpPr>
            <a:spLocks noGrp="1"/>
          </p:cNvSpPr>
          <p:nvPr>
            <p:ph type="title"/>
          </p:nvPr>
        </p:nvSpPr>
        <p:spPr>
          <a:xfrm>
            <a:off x="615364" y="448008"/>
            <a:ext cx="18873370" cy="2031325"/>
          </a:xfrm>
        </p:spPr>
        <p:txBody>
          <a:bodyPr/>
          <a:lstStyle/>
          <a:p>
            <a:r>
              <a:rPr lang="fr-FR" altLang="fr-FR" dirty="0"/>
              <a:t>2000-2024</a:t>
            </a:r>
            <a:br>
              <a:rPr lang="fr-FR" altLang="fr-FR" dirty="0"/>
            </a:br>
            <a:endParaRPr lang="fr-FR" altLang="fr-FR" dirty="0"/>
          </a:p>
        </p:txBody>
      </p:sp>
      <p:sp>
        <p:nvSpPr>
          <p:cNvPr id="73731" name="Espace réservé du contenu 2">
            <a:extLst>
              <a:ext uri="{FF2B5EF4-FFF2-40B4-BE49-F238E27FC236}">
                <a16:creationId xmlns:a16="http://schemas.microsoft.com/office/drawing/2014/main" id="{A7A73804-CFF7-41F4-8A29-66F0EE7E912D}"/>
              </a:ext>
            </a:extLst>
          </p:cNvPr>
          <p:cNvSpPr>
            <a:spLocks noGrp="1"/>
          </p:cNvSpPr>
          <p:nvPr>
            <p:ph idx="1"/>
          </p:nvPr>
        </p:nvSpPr>
        <p:spPr>
          <a:xfrm>
            <a:off x="3649307" y="7489421"/>
            <a:ext cx="30879499" cy="609077"/>
          </a:xfrm>
        </p:spPr>
        <p:txBody>
          <a:bodyPr/>
          <a:lstStyle/>
          <a:p>
            <a:endParaRPr lang="fr-FR" altLang="fr-FR" sz="3958"/>
          </a:p>
        </p:txBody>
      </p:sp>
      <p:sp>
        <p:nvSpPr>
          <p:cNvPr id="73732" name="Espace réservé du numéro de diapositive 3">
            <a:extLst>
              <a:ext uri="{FF2B5EF4-FFF2-40B4-BE49-F238E27FC236}">
                <a16:creationId xmlns:a16="http://schemas.microsoft.com/office/drawing/2014/main" id="{1E0D14E0-812B-4B5B-B0BC-0692680882D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79FD6429-4925-414E-B43E-09615EB3487F}" type="slidenum">
              <a:rPr lang="fr-FR" altLang="fr-FR" sz="1484"/>
              <a:pPr>
                <a:lnSpc>
                  <a:spcPct val="100000"/>
                </a:lnSpc>
                <a:spcBef>
                  <a:spcPct val="0"/>
                </a:spcBef>
                <a:buFontTx/>
                <a:buNone/>
              </a:pPr>
              <a:t>24</a:t>
            </a:fld>
            <a:endParaRPr lang="fr-FR" altLang="fr-FR" sz="2309" b="0">
              <a:latin typeface="Times" panose="02020603050405020304" pitchFamily="18" charset="0"/>
            </a:endParaRPr>
          </a:p>
        </p:txBody>
      </p:sp>
      <p:sp>
        <p:nvSpPr>
          <p:cNvPr id="2" name="Rectangle 1">
            <a:extLst>
              <a:ext uri="{FF2B5EF4-FFF2-40B4-BE49-F238E27FC236}">
                <a16:creationId xmlns:a16="http://schemas.microsoft.com/office/drawing/2014/main" id="{BAED1C98-7E62-4AD7-ADE7-BC89B171CB69}"/>
              </a:ext>
            </a:extLst>
          </p:cNvPr>
          <p:cNvSpPr/>
          <p:nvPr/>
        </p:nvSpPr>
        <p:spPr>
          <a:xfrm>
            <a:off x="3270250" y="2241491"/>
            <a:ext cx="9982200" cy="2862322"/>
          </a:xfrm>
          <a:prstGeom prst="rect">
            <a:avLst/>
          </a:prstGeom>
        </p:spPr>
        <p:txBody>
          <a:bodyPr wrap="square">
            <a:spAutoFit/>
          </a:bodyPr>
          <a:lstStyle/>
          <a:p>
            <a:r>
              <a:rPr lang="fr-FR" altLang="fr-FR" sz="3600" dirty="0"/>
              <a:t>The Tokyo fashion </a:t>
            </a:r>
            <a:r>
              <a:rPr lang="fr-FR" altLang="fr-FR" sz="3600" dirty="0" err="1"/>
              <a:t>week</a:t>
            </a:r>
            <a:r>
              <a:rPr lang="fr-FR" altLang="fr-FR" sz="3600" dirty="0"/>
              <a:t>:</a:t>
            </a:r>
          </a:p>
          <a:p>
            <a:endParaRPr lang="fr-FR" altLang="fr-FR" sz="3600" dirty="0"/>
          </a:p>
          <a:p>
            <a:r>
              <a:rPr lang="fr-FR" sz="3600" dirty="0"/>
              <a:t>April 1985.</a:t>
            </a:r>
            <a:endParaRPr lang="fr-FR" altLang="fr-FR" sz="3600" dirty="0"/>
          </a:p>
          <a:p>
            <a:endParaRPr lang="fr-FR" altLang="fr-FR" sz="3600" dirty="0"/>
          </a:p>
          <a:p>
            <a:r>
              <a:rPr lang="fr-FR" altLang="fr-FR" sz="3600" dirty="0"/>
              <a:t> </a:t>
            </a:r>
          </a:p>
        </p:txBody>
      </p:sp>
    </p:spTree>
    <p:extLst>
      <p:ext uri="{BB962C8B-B14F-4D97-AF65-F5344CB8AC3E}">
        <p14:creationId xmlns:p14="http://schemas.microsoft.com/office/powerpoint/2010/main" val="678543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1">
            <a:extLst>
              <a:ext uri="{FF2B5EF4-FFF2-40B4-BE49-F238E27FC236}">
                <a16:creationId xmlns:a16="http://schemas.microsoft.com/office/drawing/2014/main" id="{66904464-C6ED-40E0-B027-96CA77922882}"/>
              </a:ext>
            </a:extLst>
          </p:cNvPr>
          <p:cNvSpPr>
            <a:spLocks noGrp="1"/>
          </p:cNvSpPr>
          <p:nvPr>
            <p:ph type="title"/>
          </p:nvPr>
        </p:nvSpPr>
        <p:spPr/>
        <p:txBody>
          <a:bodyPr/>
          <a:lstStyle/>
          <a:p>
            <a:r>
              <a:rPr lang="fr-FR" altLang="fr-FR"/>
              <a:t>1970s – 1980s: fashion shows and designers</a:t>
            </a:r>
          </a:p>
        </p:txBody>
      </p:sp>
      <p:sp>
        <p:nvSpPr>
          <p:cNvPr id="68611" name="Espace réservé du contenu 2">
            <a:extLst>
              <a:ext uri="{FF2B5EF4-FFF2-40B4-BE49-F238E27FC236}">
                <a16:creationId xmlns:a16="http://schemas.microsoft.com/office/drawing/2014/main" id="{FCACB4E2-D765-4857-8AEF-5FCD15A41BC5}"/>
              </a:ext>
            </a:extLst>
          </p:cNvPr>
          <p:cNvSpPr>
            <a:spLocks noGrp="1"/>
          </p:cNvSpPr>
          <p:nvPr>
            <p:ph idx="1"/>
          </p:nvPr>
        </p:nvSpPr>
        <p:spPr>
          <a:xfrm>
            <a:off x="3649307" y="7489421"/>
            <a:ext cx="30879499" cy="1827231"/>
          </a:xfrm>
        </p:spPr>
        <p:txBody>
          <a:bodyPr/>
          <a:lstStyle/>
          <a:p>
            <a:pPr>
              <a:buFontTx/>
              <a:buNone/>
            </a:pPr>
            <a:r>
              <a:rPr lang="fr-FR" altLang="fr-FR" sz="3958"/>
              <a:t>Fashion shows </a:t>
            </a:r>
            <a:r>
              <a:rPr lang="fr-FR" altLang="fr-FR" sz="3958" err="1"/>
              <a:t>become</a:t>
            </a:r>
            <a:r>
              <a:rPr lang="fr-FR" altLang="fr-FR" sz="3958"/>
              <a:t> </a:t>
            </a:r>
            <a:r>
              <a:rPr lang="fr-FR" altLang="fr-FR" sz="3958" err="1"/>
              <a:t>dramatic</a:t>
            </a:r>
            <a:endParaRPr lang="fr-FR" altLang="fr-FR" sz="3958"/>
          </a:p>
          <a:p>
            <a:pPr>
              <a:buFontTx/>
              <a:buNone/>
            </a:pPr>
            <a:endParaRPr lang="fr-FR" altLang="fr-FR" sz="3958"/>
          </a:p>
          <a:p>
            <a:pPr>
              <a:buFontTx/>
              <a:buNone/>
            </a:pPr>
            <a:r>
              <a:rPr lang="fr-FR" altLang="fr-FR" sz="3958"/>
              <a:t>The </a:t>
            </a:r>
            <a:r>
              <a:rPr lang="fr-FR" altLang="fr-FR" sz="3958" err="1"/>
              <a:t>frenzy</a:t>
            </a:r>
            <a:r>
              <a:rPr lang="fr-FR" altLang="fr-FR" sz="3958"/>
              <a:t> for designers: Kenzo, Thierry Mugler, Jean Paul Gaultier</a:t>
            </a:r>
          </a:p>
        </p:txBody>
      </p:sp>
      <p:sp>
        <p:nvSpPr>
          <p:cNvPr id="68612" name="Espace réservé du numéro de diapositive 3">
            <a:extLst>
              <a:ext uri="{FF2B5EF4-FFF2-40B4-BE49-F238E27FC236}">
                <a16:creationId xmlns:a16="http://schemas.microsoft.com/office/drawing/2014/main" id="{A3123FA3-04E0-4FF7-9C20-D2037D9E5B4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12D9A637-2403-448B-9C93-A9BABE8F0255}" type="slidenum">
              <a:rPr lang="fr-FR" altLang="fr-FR" sz="1484"/>
              <a:pPr>
                <a:lnSpc>
                  <a:spcPct val="100000"/>
                </a:lnSpc>
                <a:spcBef>
                  <a:spcPct val="0"/>
                </a:spcBef>
                <a:buFontTx/>
                <a:buNone/>
              </a:pPr>
              <a:t>25</a:t>
            </a:fld>
            <a:endParaRPr lang="fr-FR" altLang="fr-FR" sz="2309" b="0">
              <a:latin typeface="Times" panose="02020603050405020304" pitchFamily="18" charset="0"/>
            </a:endParaRPr>
          </a:p>
        </p:txBody>
      </p:sp>
      <p:pic>
        <p:nvPicPr>
          <p:cNvPr id="68613" name="Image 4" descr="Kenzo printemps-été 1979.png">
            <a:extLst>
              <a:ext uri="{FF2B5EF4-FFF2-40B4-BE49-F238E27FC236}">
                <a16:creationId xmlns:a16="http://schemas.microsoft.com/office/drawing/2014/main" id="{36F1073F-44F4-416B-A14E-05F7E39BF9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61250" y="1956954"/>
            <a:ext cx="4531593" cy="448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ZoneTexte 5">
            <a:extLst>
              <a:ext uri="{FF2B5EF4-FFF2-40B4-BE49-F238E27FC236}">
                <a16:creationId xmlns:a16="http://schemas.microsoft.com/office/drawing/2014/main" id="{224635D0-BC25-4E4F-ACF5-963420BF0E81}"/>
              </a:ext>
            </a:extLst>
          </p:cNvPr>
          <p:cNvSpPr txBox="1">
            <a:spLocks noChangeArrowheads="1"/>
          </p:cNvSpPr>
          <p:nvPr/>
        </p:nvSpPr>
        <p:spPr bwMode="auto">
          <a:xfrm>
            <a:off x="7766050" y="6569075"/>
            <a:ext cx="5728547" cy="49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2639" b="0">
                <a:latin typeface="Times" panose="02020603050405020304" pitchFamily="18" charset="0"/>
              </a:rPr>
              <a:t>Kenzo Spring-Summer1979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re 1">
            <a:extLst>
              <a:ext uri="{FF2B5EF4-FFF2-40B4-BE49-F238E27FC236}">
                <a16:creationId xmlns:a16="http://schemas.microsoft.com/office/drawing/2014/main" id="{E09F7E74-B80F-4F1C-94F9-E3DB2CBED3A9}"/>
              </a:ext>
            </a:extLst>
          </p:cNvPr>
          <p:cNvSpPr>
            <a:spLocks noGrp="1"/>
          </p:cNvSpPr>
          <p:nvPr>
            <p:ph type="title"/>
          </p:nvPr>
        </p:nvSpPr>
        <p:spPr/>
        <p:txBody>
          <a:bodyPr/>
          <a:lstStyle/>
          <a:p>
            <a:r>
              <a:rPr lang="fr-FR" altLang="fr-FR"/>
              <a:t>1980s and 1990s</a:t>
            </a:r>
          </a:p>
        </p:txBody>
      </p:sp>
      <p:sp>
        <p:nvSpPr>
          <p:cNvPr id="70659" name="Espace réservé du contenu 2">
            <a:extLst>
              <a:ext uri="{FF2B5EF4-FFF2-40B4-BE49-F238E27FC236}">
                <a16:creationId xmlns:a16="http://schemas.microsoft.com/office/drawing/2014/main" id="{E5A947D8-5574-4173-8E11-6D9FE34A27F9}"/>
              </a:ext>
            </a:extLst>
          </p:cNvPr>
          <p:cNvSpPr>
            <a:spLocks noGrp="1"/>
          </p:cNvSpPr>
          <p:nvPr>
            <p:ph idx="1"/>
          </p:nvPr>
        </p:nvSpPr>
        <p:spPr>
          <a:xfrm>
            <a:off x="3572737" y="2238311"/>
            <a:ext cx="12819880" cy="609077"/>
          </a:xfrm>
        </p:spPr>
        <p:txBody>
          <a:bodyPr/>
          <a:lstStyle/>
          <a:p>
            <a:r>
              <a:rPr lang="fr-FR" altLang="fr-FR" sz="3958"/>
              <a:t>Couture </a:t>
            </a:r>
            <a:r>
              <a:rPr lang="fr-FR" altLang="fr-FR" sz="3958" err="1"/>
              <a:t>houses</a:t>
            </a:r>
            <a:r>
              <a:rPr lang="fr-FR" altLang="fr-FR" sz="3958"/>
              <a:t> </a:t>
            </a:r>
            <a:r>
              <a:rPr lang="fr-FR" altLang="fr-FR" sz="3958" err="1"/>
              <a:t>hire</a:t>
            </a:r>
            <a:r>
              <a:rPr lang="fr-FR" altLang="fr-FR" sz="3958"/>
              <a:t> </a:t>
            </a:r>
            <a:r>
              <a:rPr lang="fr-FR" altLang="fr-FR" sz="3958" err="1"/>
              <a:t>artistic</a:t>
            </a:r>
            <a:r>
              <a:rPr lang="fr-FR" altLang="fr-FR" sz="3958"/>
              <a:t> </a:t>
            </a:r>
            <a:r>
              <a:rPr lang="fr-FR" altLang="fr-FR" sz="3958" err="1"/>
              <a:t>directors</a:t>
            </a:r>
            <a:endParaRPr lang="fr-FR" altLang="fr-FR" sz="3958"/>
          </a:p>
        </p:txBody>
      </p:sp>
      <p:sp>
        <p:nvSpPr>
          <p:cNvPr id="70660" name="Espace réservé du numéro de diapositive 3">
            <a:extLst>
              <a:ext uri="{FF2B5EF4-FFF2-40B4-BE49-F238E27FC236}">
                <a16:creationId xmlns:a16="http://schemas.microsoft.com/office/drawing/2014/main" id="{1AE15726-06EB-42F5-A248-02A57352700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C5408E65-DBCE-4ABA-94C7-07A6FA696DEF}" type="slidenum">
              <a:rPr lang="fr-FR" altLang="fr-FR" sz="1484"/>
              <a:pPr>
                <a:lnSpc>
                  <a:spcPct val="100000"/>
                </a:lnSpc>
                <a:spcBef>
                  <a:spcPct val="0"/>
                </a:spcBef>
                <a:buFontTx/>
                <a:buNone/>
              </a:pPr>
              <a:t>26</a:t>
            </a:fld>
            <a:endParaRPr lang="fr-FR" altLang="fr-FR" sz="2309" b="0">
              <a:latin typeface="Times" panose="02020603050405020304" pitchFamily="18" charset="0"/>
            </a:endParaRPr>
          </a:p>
        </p:txBody>
      </p:sp>
      <p:pic>
        <p:nvPicPr>
          <p:cNvPr id="70661" name="Image 4" descr="Lagerfeld.jpg">
            <a:extLst>
              <a:ext uri="{FF2B5EF4-FFF2-40B4-BE49-F238E27FC236}">
                <a16:creationId xmlns:a16="http://schemas.microsoft.com/office/drawing/2014/main" id="{DB8A7A4D-5D6B-4AF4-8A4F-D2361017D6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27910" y="3754077"/>
            <a:ext cx="4275040" cy="57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ZoneTexte 5">
            <a:extLst>
              <a:ext uri="{FF2B5EF4-FFF2-40B4-BE49-F238E27FC236}">
                <a16:creationId xmlns:a16="http://schemas.microsoft.com/office/drawing/2014/main" id="{E89D0017-FD7E-47CE-BF9E-9C8A6978640B}"/>
              </a:ext>
            </a:extLst>
          </p:cNvPr>
          <p:cNvSpPr txBox="1">
            <a:spLocks noChangeArrowheads="1"/>
          </p:cNvSpPr>
          <p:nvPr/>
        </p:nvSpPr>
        <p:spPr bwMode="auto">
          <a:xfrm>
            <a:off x="8638381" y="9542265"/>
            <a:ext cx="4157233" cy="4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2309" b="0">
                <a:latin typeface="Times" panose="02020603050405020304" pitchFamily="18" charset="0"/>
              </a:rPr>
              <a:t>Karl Lagerfeld 1995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Fashion designers and the media</a:t>
            </a:r>
          </a:p>
        </p:txBody>
      </p:sp>
      <p:sp>
        <p:nvSpPr>
          <p:cNvPr id="3" name="Espace réservé du contenu 2"/>
          <p:cNvSpPr>
            <a:spLocks noGrp="1"/>
          </p:cNvSpPr>
          <p:nvPr>
            <p:ph idx="1"/>
          </p:nvPr>
        </p:nvSpPr>
        <p:spPr>
          <a:xfrm>
            <a:off x="3520993" y="1854787"/>
            <a:ext cx="12937072" cy="1885131"/>
          </a:xfrm>
        </p:spPr>
        <p:txBody>
          <a:bodyPr/>
          <a:lstStyle/>
          <a:p>
            <a:r>
              <a:rPr lang="fr-FR"/>
              <a:t> </a:t>
            </a:r>
          </a:p>
          <a:p>
            <a:pPr algn="ctr"/>
            <a:r>
              <a:rPr lang="fr-FR">
                <a:latin typeface="Times New Roman" panose="02020603050405020304" pitchFamily="18" charset="0"/>
                <a:cs typeface="Times New Roman" panose="02020603050405020304" pitchFamily="18" charset="0"/>
              </a:rPr>
              <a:t>Kenzo &amp; </a:t>
            </a:r>
            <a:r>
              <a:rPr lang="fr-FR" err="1">
                <a:latin typeface="Times New Roman" panose="02020603050405020304" pitchFamily="18" charset="0"/>
                <a:cs typeface="Times New Roman" panose="02020603050405020304" pitchFamily="18" charset="0"/>
              </a:rPr>
              <a:t>Rykiel</a:t>
            </a:r>
            <a:endParaRPr lang="fr-FR">
              <a:latin typeface="Times New Roman" panose="02020603050405020304" pitchFamily="18" charset="0"/>
              <a:cs typeface="Times New Roman" panose="02020603050405020304" pitchFamily="18" charset="0"/>
            </a:endParaRPr>
          </a:p>
          <a:p>
            <a:pPr algn="ctr"/>
            <a:r>
              <a:rPr lang="fr-FR" err="1">
                <a:latin typeface="Times New Roman" panose="02020603050405020304" pitchFamily="18" charset="0"/>
                <a:cs typeface="Times New Roman" panose="02020603050405020304" pitchFamily="18" charset="0"/>
              </a:rPr>
              <a:t>covers</a:t>
            </a:r>
            <a:r>
              <a:rPr lang="fr-FR">
                <a:latin typeface="Times New Roman" panose="02020603050405020304" pitchFamily="18" charset="0"/>
                <a:cs typeface="Times New Roman" panose="02020603050405020304" pitchFamily="18" charset="0"/>
              </a:rPr>
              <a:t> Elle France – 1945-2011 </a:t>
            </a:r>
          </a:p>
          <a:p>
            <a:endParaRPr lang="fr-FR"/>
          </a:p>
          <a:p>
            <a:endParaRPr lang="fr-FR"/>
          </a:p>
        </p:txBody>
      </p:sp>
      <p:sp>
        <p:nvSpPr>
          <p:cNvPr id="4" name="Espace réservé du numéro de diapositive 3"/>
          <p:cNvSpPr>
            <a:spLocks noGrp="1"/>
          </p:cNvSpPr>
          <p:nvPr>
            <p:ph type="sldNum" sz="quarter" idx="11"/>
          </p:nvPr>
        </p:nvSpPr>
        <p:spPr/>
        <p:txBody>
          <a:bodyPr/>
          <a:lstStyle/>
          <a:p>
            <a:pPr>
              <a:defRPr/>
            </a:pPr>
            <a:fld id="{B065EB35-DBB1-4B50-9270-2AB05F810F63}" type="slidenum">
              <a:rPr lang="fr-FR" smtClean="0"/>
              <a:pPr>
                <a:defRPr/>
              </a:pPr>
              <a:t>27</a:t>
            </a:fld>
            <a:endParaRPr lang="fr-FR" sz="2309">
              <a:latin typeface="Times"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8671" y="3516252"/>
            <a:ext cx="10830734" cy="6516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9851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re 1">
            <a:extLst>
              <a:ext uri="{FF2B5EF4-FFF2-40B4-BE49-F238E27FC236}">
                <a16:creationId xmlns:a16="http://schemas.microsoft.com/office/drawing/2014/main" id="{CD37B75D-3256-42F7-B10B-C3519F725B39}"/>
              </a:ext>
            </a:extLst>
          </p:cNvPr>
          <p:cNvSpPr>
            <a:spLocks noGrp="1"/>
          </p:cNvSpPr>
          <p:nvPr>
            <p:ph type="title"/>
          </p:nvPr>
        </p:nvSpPr>
        <p:spPr/>
        <p:txBody>
          <a:bodyPr/>
          <a:lstStyle/>
          <a:p>
            <a:r>
              <a:rPr lang="fr-FR" altLang="fr-FR" err="1"/>
              <a:t>From</a:t>
            </a:r>
            <a:r>
              <a:rPr lang="fr-FR" altLang="fr-FR"/>
              <a:t> 1998</a:t>
            </a:r>
          </a:p>
        </p:txBody>
      </p:sp>
      <p:sp>
        <p:nvSpPr>
          <p:cNvPr id="72707" name="Espace réservé du contenu 2">
            <a:extLst>
              <a:ext uri="{FF2B5EF4-FFF2-40B4-BE49-F238E27FC236}">
                <a16:creationId xmlns:a16="http://schemas.microsoft.com/office/drawing/2014/main" id="{C8E14CBB-E93C-476F-924E-4DB210129873}"/>
              </a:ext>
            </a:extLst>
          </p:cNvPr>
          <p:cNvSpPr>
            <a:spLocks noGrp="1"/>
          </p:cNvSpPr>
          <p:nvPr>
            <p:ph idx="1"/>
          </p:nvPr>
        </p:nvSpPr>
        <p:spPr>
          <a:xfrm>
            <a:off x="3758607" y="2212131"/>
            <a:ext cx="12699458" cy="5481693"/>
          </a:xfrm>
        </p:spPr>
        <p:txBody>
          <a:bodyPr/>
          <a:lstStyle/>
          <a:p>
            <a:endParaRPr lang="fr-FR" altLang="fr-FR" sz="3958"/>
          </a:p>
          <a:p>
            <a:pPr>
              <a:buFontTx/>
              <a:buNone/>
            </a:pPr>
            <a:r>
              <a:rPr lang="fr-FR" altLang="fr-FR" sz="3958" err="1"/>
              <a:t>Systeme</a:t>
            </a:r>
            <a:r>
              <a:rPr lang="fr-FR" altLang="fr-FR" sz="3958"/>
              <a:t> </a:t>
            </a:r>
            <a:r>
              <a:rPr lang="fr-FR" altLang="fr-FR" sz="3958" err="1"/>
              <a:t>with</a:t>
            </a:r>
            <a:r>
              <a:rPr lang="fr-FR" altLang="fr-FR" sz="3958"/>
              <a:t> </a:t>
            </a:r>
            <a:r>
              <a:rPr lang="fr-FR" altLang="fr-FR" sz="3958" err="1"/>
              <a:t>two</a:t>
            </a:r>
            <a:r>
              <a:rPr lang="fr-FR" altLang="fr-FR" sz="3958"/>
              <a:t> </a:t>
            </a:r>
            <a:r>
              <a:rPr lang="fr-FR" altLang="fr-FR" sz="3958" err="1"/>
              <a:t>levels</a:t>
            </a:r>
            <a:r>
              <a:rPr lang="fr-FR" altLang="fr-FR" sz="3958"/>
              <a:t>:</a:t>
            </a:r>
          </a:p>
          <a:p>
            <a:pPr>
              <a:buFontTx/>
              <a:buNone/>
            </a:pPr>
            <a:endParaRPr lang="fr-FR" altLang="fr-FR" sz="3958"/>
          </a:p>
          <a:p>
            <a:r>
              <a:rPr lang="fr-FR" altLang="fr-FR" sz="3958"/>
              <a:t>   Haute Couture « exclusive &amp; national » </a:t>
            </a:r>
          </a:p>
          <a:p>
            <a:pPr lvl="1"/>
            <a:r>
              <a:rPr lang="fr-FR" altLang="fr-FR" sz="3958"/>
              <a:t>10 to 15 </a:t>
            </a:r>
            <a:r>
              <a:rPr lang="fr-FR" altLang="fr-FR" sz="3958" err="1"/>
              <a:t>companies</a:t>
            </a:r>
            <a:r>
              <a:rPr lang="fr-FR" altLang="fr-FR" sz="3958"/>
              <a:t> </a:t>
            </a:r>
          </a:p>
          <a:p>
            <a:endParaRPr lang="fr-FR" altLang="fr-FR" sz="3958"/>
          </a:p>
          <a:p>
            <a:r>
              <a:rPr lang="fr-FR" altLang="fr-FR" sz="3958"/>
              <a:t>  The Paris fashion </a:t>
            </a:r>
            <a:r>
              <a:rPr lang="fr-FR" altLang="fr-FR" sz="3958" err="1"/>
              <a:t>week</a:t>
            </a:r>
            <a:r>
              <a:rPr lang="fr-FR" altLang="fr-FR" sz="3958"/>
              <a:t> « inclusive &amp; international » </a:t>
            </a:r>
          </a:p>
          <a:p>
            <a:pPr lvl="1"/>
            <a:r>
              <a:rPr lang="fr-FR" altLang="fr-FR" sz="3958"/>
              <a:t>100 to 150 </a:t>
            </a:r>
            <a:r>
              <a:rPr lang="fr-FR" altLang="fr-FR" sz="3958" err="1"/>
              <a:t>companies</a:t>
            </a:r>
            <a:endParaRPr lang="fr-FR" altLang="fr-FR" sz="3958"/>
          </a:p>
          <a:p>
            <a:pPr>
              <a:buFontTx/>
              <a:buNone/>
            </a:pPr>
            <a:endParaRPr lang="fr-FR" altLang="fr-FR" sz="3958"/>
          </a:p>
        </p:txBody>
      </p:sp>
      <p:sp>
        <p:nvSpPr>
          <p:cNvPr id="72708" name="Espace réservé du numéro de diapositive 3">
            <a:extLst>
              <a:ext uri="{FF2B5EF4-FFF2-40B4-BE49-F238E27FC236}">
                <a16:creationId xmlns:a16="http://schemas.microsoft.com/office/drawing/2014/main" id="{9C8ABCAE-8397-4C58-B743-C6FBF31743E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DD908A57-24CC-4D53-8F76-DF9A08F3E679}" type="slidenum">
              <a:rPr lang="fr-FR" altLang="fr-FR" sz="1484"/>
              <a:pPr>
                <a:lnSpc>
                  <a:spcPct val="100000"/>
                </a:lnSpc>
                <a:spcBef>
                  <a:spcPct val="0"/>
                </a:spcBef>
                <a:buFontTx/>
                <a:buNone/>
              </a:pPr>
              <a:t>28</a:t>
            </a:fld>
            <a:endParaRPr lang="fr-FR" altLang="fr-FR" sz="2309" b="0">
              <a:latin typeface="Times"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a:extLst>
              <a:ext uri="{FF2B5EF4-FFF2-40B4-BE49-F238E27FC236}">
                <a16:creationId xmlns:a16="http://schemas.microsoft.com/office/drawing/2014/main" id="{0ADF8993-6FBB-42BE-B3A8-B61EF0BE5CC8}"/>
              </a:ext>
            </a:extLst>
          </p:cNvPr>
          <p:cNvSpPr>
            <a:spLocks noGrp="1"/>
          </p:cNvSpPr>
          <p:nvPr>
            <p:ph type="title"/>
          </p:nvPr>
        </p:nvSpPr>
        <p:spPr>
          <a:xfrm>
            <a:off x="615364" y="448008"/>
            <a:ext cx="18873370" cy="3046988"/>
          </a:xfrm>
        </p:spPr>
        <p:txBody>
          <a:bodyPr/>
          <a:lstStyle/>
          <a:p>
            <a:r>
              <a:rPr lang="fr-FR" altLang="fr-FR" dirty="0"/>
              <a:t>2000-2024</a:t>
            </a:r>
            <a:br>
              <a:rPr lang="fr-FR" altLang="fr-FR" dirty="0"/>
            </a:br>
            <a:br>
              <a:rPr lang="fr-FR" altLang="fr-FR" dirty="0"/>
            </a:br>
            <a:endParaRPr lang="fr-FR" altLang="fr-FR" dirty="0"/>
          </a:p>
        </p:txBody>
      </p:sp>
      <p:sp>
        <p:nvSpPr>
          <p:cNvPr id="73731" name="Espace réservé du contenu 2">
            <a:extLst>
              <a:ext uri="{FF2B5EF4-FFF2-40B4-BE49-F238E27FC236}">
                <a16:creationId xmlns:a16="http://schemas.microsoft.com/office/drawing/2014/main" id="{A7A73804-CFF7-41F4-8A29-66F0EE7E912D}"/>
              </a:ext>
            </a:extLst>
          </p:cNvPr>
          <p:cNvSpPr>
            <a:spLocks noGrp="1"/>
          </p:cNvSpPr>
          <p:nvPr>
            <p:ph idx="1"/>
          </p:nvPr>
        </p:nvSpPr>
        <p:spPr>
          <a:xfrm>
            <a:off x="3649307" y="7489421"/>
            <a:ext cx="30879499" cy="609077"/>
          </a:xfrm>
        </p:spPr>
        <p:txBody>
          <a:bodyPr/>
          <a:lstStyle/>
          <a:p>
            <a:endParaRPr lang="fr-FR" altLang="fr-FR" sz="3958"/>
          </a:p>
        </p:txBody>
      </p:sp>
      <p:sp>
        <p:nvSpPr>
          <p:cNvPr id="73732" name="Espace réservé du numéro de diapositive 3">
            <a:extLst>
              <a:ext uri="{FF2B5EF4-FFF2-40B4-BE49-F238E27FC236}">
                <a16:creationId xmlns:a16="http://schemas.microsoft.com/office/drawing/2014/main" id="{1E0D14E0-812B-4B5B-B0BC-0692680882D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79FD6429-4925-414E-B43E-09615EB3487F}" type="slidenum">
              <a:rPr lang="fr-FR" altLang="fr-FR" sz="1484"/>
              <a:pPr>
                <a:lnSpc>
                  <a:spcPct val="100000"/>
                </a:lnSpc>
                <a:spcBef>
                  <a:spcPct val="0"/>
                </a:spcBef>
                <a:buFontTx/>
                <a:buNone/>
              </a:pPr>
              <a:t>29</a:t>
            </a:fld>
            <a:endParaRPr lang="fr-FR" altLang="fr-FR" sz="2309" b="0">
              <a:latin typeface="Times" panose="02020603050405020304" pitchFamily="18" charset="0"/>
            </a:endParaRPr>
          </a:p>
        </p:txBody>
      </p:sp>
      <p:pic>
        <p:nvPicPr>
          <p:cNvPr id="73733" name="Image 4" descr="Shiatzy Chen Spring-Summer 2011.jpg">
            <a:extLst>
              <a:ext uri="{FF2B5EF4-FFF2-40B4-BE49-F238E27FC236}">
                <a16:creationId xmlns:a16="http://schemas.microsoft.com/office/drawing/2014/main" id="{7CFE6E8F-8ECC-475A-8A45-B6B6F7D970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69857" y="4110111"/>
            <a:ext cx="2345643" cy="351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ZoneTexte 5">
            <a:extLst>
              <a:ext uri="{FF2B5EF4-FFF2-40B4-BE49-F238E27FC236}">
                <a16:creationId xmlns:a16="http://schemas.microsoft.com/office/drawing/2014/main" id="{FD2B3158-9197-4D90-80B5-16DDF9B193CF}"/>
              </a:ext>
            </a:extLst>
          </p:cNvPr>
          <p:cNvSpPr txBox="1">
            <a:spLocks noChangeArrowheads="1"/>
          </p:cNvSpPr>
          <p:nvPr/>
        </p:nvSpPr>
        <p:spPr bwMode="auto">
          <a:xfrm>
            <a:off x="10290281" y="7790886"/>
            <a:ext cx="2256634" cy="4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2309" b="0">
                <a:latin typeface="Times" panose="02020603050405020304" pitchFamily="18" charset="0"/>
              </a:rPr>
              <a:t>Shiatzy Chen</a:t>
            </a:r>
          </a:p>
        </p:txBody>
      </p:sp>
      <p:pic>
        <p:nvPicPr>
          <p:cNvPr id="73735" name="Image 6" descr="Armani privé.bmp">
            <a:extLst>
              <a:ext uri="{FF2B5EF4-FFF2-40B4-BE49-F238E27FC236}">
                <a16:creationId xmlns:a16="http://schemas.microsoft.com/office/drawing/2014/main" id="{4C885C1F-57F7-47BB-B447-74AA2AB25D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14641" y="4110111"/>
            <a:ext cx="3877118" cy="239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ZoneTexte 7">
            <a:extLst>
              <a:ext uri="{FF2B5EF4-FFF2-40B4-BE49-F238E27FC236}">
                <a16:creationId xmlns:a16="http://schemas.microsoft.com/office/drawing/2014/main" id="{BA84A950-F257-4450-9BAC-1A3DFA34E9B4}"/>
              </a:ext>
            </a:extLst>
          </p:cNvPr>
          <p:cNvSpPr txBox="1">
            <a:spLocks noChangeArrowheads="1"/>
          </p:cNvSpPr>
          <p:nvPr/>
        </p:nvSpPr>
        <p:spPr bwMode="auto">
          <a:xfrm>
            <a:off x="4114642" y="6843204"/>
            <a:ext cx="3680775" cy="4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Char char="•"/>
              <a:defRPr sz="2000" b="1">
                <a:solidFill>
                  <a:schemeClr val="tx1"/>
                </a:solidFill>
                <a:latin typeface="Arial Narrow" panose="020B0606020202030204" pitchFamily="34" charset="0"/>
              </a:defRPr>
            </a:lvl1pPr>
            <a:lvl2pPr marL="742950" indent="-285750">
              <a:lnSpc>
                <a:spcPct val="90000"/>
              </a:lnSpc>
              <a:spcBef>
                <a:spcPct val="20000"/>
              </a:spcBef>
              <a:buChar char="–"/>
              <a:defRPr sz="2000">
                <a:solidFill>
                  <a:schemeClr val="tx1"/>
                </a:solidFill>
                <a:latin typeface="Arial Narrow" panose="020B0606020202030204" pitchFamily="34" charset="0"/>
              </a:defRPr>
            </a:lvl2pPr>
            <a:lvl3pPr marL="1143000" indent="-228600">
              <a:lnSpc>
                <a:spcPct val="90000"/>
              </a:lnSpc>
              <a:spcBef>
                <a:spcPct val="20000"/>
              </a:spcBef>
              <a:buChar char="•"/>
              <a:defRPr sz="1600">
                <a:solidFill>
                  <a:schemeClr val="tx1"/>
                </a:solidFill>
                <a:latin typeface="Arial Narrow" panose="020B0606020202030204" pitchFamily="34" charset="0"/>
              </a:defRPr>
            </a:lvl3pPr>
            <a:lvl4pPr marL="1600200" indent="-228600">
              <a:lnSpc>
                <a:spcPct val="90000"/>
              </a:lnSpc>
              <a:spcBef>
                <a:spcPct val="20000"/>
              </a:spcBef>
              <a:buChar char="–"/>
              <a:defRPr sz="1600">
                <a:solidFill>
                  <a:schemeClr val="tx1"/>
                </a:solidFill>
                <a:latin typeface="Arial Narrow" panose="020B0606020202030204" pitchFamily="34" charset="0"/>
              </a:defRPr>
            </a:lvl4pPr>
            <a:lvl5pPr marL="2057400" indent="-228600">
              <a:lnSpc>
                <a:spcPct val="90000"/>
              </a:lnSpc>
              <a:spcBef>
                <a:spcPct val="20000"/>
              </a:spcBef>
              <a:buChar char="»"/>
              <a:defRPr sz="1600">
                <a:solidFill>
                  <a:schemeClr val="tx1"/>
                </a:solidFill>
                <a:latin typeface="Arial Narrow" panose="020B0606020202030204" pitchFamily="34" charset="0"/>
              </a:defRPr>
            </a:lvl5pPr>
            <a:lvl6pPr marL="25146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6pPr>
            <a:lvl7pPr marL="29718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7pPr>
            <a:lvl8pPr marL="34290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8pPr>
            <a:lvl9pPr marL="3886200" indent="-228600" eaLnBrk="0" fontAlgn="base" hangingPunct="0">
              <a:lnSpc>
                <a:spcPct val="90000"/>
              </a:lnSpc>
              <a:spcBef>
                <a:spcPct val="20000"/>
              </a:spcBef>
              <a:spcAft>
                <a:spcPct val="0"/>
              </a:spcAft>
              <a:buChar char="»"/>
              <a:defRPr sz="1600">
                <a:solidFill>
                  <a:schemeClr val="tx1"/>
                </a:solidFill>
                <a:latin typeface="Arial Narrow" panose="020B0606020202030204" pitchFamily="34" charset="0"/>
              </a:defRPr>
            </a:lvl9pPr>
          </a:lstStyle>
          <a:p>
            <a:pPr>
              <a:lnSpc>
                <a:spcPct val="100000"/>
              </a:lnSpc>
              <a:spcBef>
                <a:spcPct val="0"/>
              </a:spcBef>
              <a:buFontTx/>
              <a:buNone/>
            </a:pPr>
            <a:r>
              <a:rPr lang="fr-FR" altLang="fr-FR" sz="2309" b="0">
                <a:latin typeface="Times" panose="02020603050405020304" pitchFamily="18" charset="0"/>
              </a:rPr>
              <a:t>              Armani privé</a:t>
            </a:r>
          </a:p>
        </p:txBody>
      </p:sp>
      <p:sp>
        <p:nvSpPr>
          <p:cNvPr id="2" name="Rectangle 1">
            <a:extLst>
              <a:ext uri="{FF2B5EF4-FFF2-40B4-BE49-F238E27FC236}">
                <a16:creationId xmlns:a16="http://schemas.microsoft.com/office/drawing/2014/main" id="{BAED1C98-7E62-4AD7-ADE7-BC89B171CB69}"/>
              </a:ext>
            </a:extLst>
          </p:cNvPr>
          <p:cNvSpPr/>
          <p:nvPr/>
        </p:nvSpPr>
        <p:spPr>
          <a:xfrm>
            <a:off x="3270250" y="2241491"/>
            <a:ext cx="9982200" cy="646331"/>
          </a:xfrm>
          <a:prstGeom prst="rect">
            <a:avLst/>
          </a:prstGeom>
        </p:spPr>
        <p:txBody>
          <a:bodyPr wrap="square">
            <a:spAutoFit/>
          </a:bodyPr>
          <a:lstStyle/>
          <a:p>
            <a:r>
              <a:rPr lang="fr-FR" altLang="fr-FR" sz="3600"/>
              <a:t>The internationalisation of </a:t>
            </a:r>
            <a:r>
              <a:rPr lang="fr-FR" altLang="fr-FR" sz="3600" err="1"/>
              <a:t>Parisian</a:t>
            </a:r>
            <a:r>
              <a:rPr lang="fr-FR" altLang="fr-FR" sz="3600"/>
              <a:t> fashion shows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re 1">
            <a:extLst>
              <a:ext uri="{FF2B5EF4-FFF2-40B4-BE49-F238E27FC236}">
                <a16:creationId xmlns:a16="http://schemas.microsoft.com/office/drawing/2014/main" id="{8B4861D5-CA97-472A-B0ED-AAE2EF4009B4}"/>
              </a:ext>
            </a:extLst>
          </p:cNvPr>
          <p:cNvSpPr>
            <a:spLocks noGrp="1"/>
          </p:cNvSpPr>
          <p:nvPr>
            <p:ph type="title"/>
          </p:nvPr>
        </p:nvSpPr>
        <p:spPr>
          <a:xfrm>
            <a:off x="3638184" y="740869"/>
            <a:ext cx="13010988" cy="12695463"/>
          </a:xfrm>
        </p:spPr>
        <p:txBody>
          <a:bodyPr/>
          <a:lstStyle/>
          <a:p>
            <a:pPr algn="ctr"/>
            <a:r>
              <a:rPr lang="fr-FR" altLang="fr-FR" dirty="0"/>
              <a:t>2017:</a:t>
            </a:r>
            <a:br>
              <a:rPr lang="fr-FR" altLang="fr-FR" dirty="0"/>
            </a:br>
            <a:r>
              <a:rPr lang="fr-FR" altLang="fr-FR" dirty="0"/>
              <a:t>The </a:t>
            </a:r>
            <a:r>
              <a:rPr lang="fr-FR" altLang="fr-FR" dirty="0" err="1"/>
              <a:t>institutional</a:t>
            </a:r>
            <a:r>
              <a:rPr lang="fr-FR" altLang="fr-FR" dirty="0"/>
              <a:t> structure institutionnelle</a:t>
            </a: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br>
              <a:rPr lang="fr-FR" altLang="fr-FR" dirty="0"/>
            </a:br>
            <a:endParaRPr lang="fr-FR" altLang="fr-FR" sz="3298" dirty="0"/>
          </a:p>
        </p:txBody>
      </p:sp>
      <p:sp>
        <p:nvSpPr>
          <p:cNvPr id="75779" name="Espace réservé du numéro de diapositive 2">
            <a:extLst>
              <a:ext uri="{FF2B5EF4-FFF2-40B4-BE49-F238E27FC236}">
                <a16:creationId xmlns:a16="http://schemas.microsoft.com/office/drawing/2014/main" id="{D1A91D82-7921-4F3C-97F5-5F1C932BFE48}"/>
              </a:ext>
            </a:extLst>
          </p:cNvPr>
          <p:cNvSpPr>
            <a:spLocks noGrp="1"/>
          </p:cNvSpPr>
          <p:nvPr>
            <p:ph type="sldNum" sz="quarter" idx="11"/>
          </p:nvPr>
        </p:nvSpPr>
        <p:spPr>
          <a:xfrm>
            <a:off x="57506409" y="28602301"/>
            <a:ext cx="16764903" cy="2283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6DA5C28B-EEB5-4A56-9D93-FC5D77E11508}" type="slidenum">
              <a:rPr lang="fr-FR" altLang="fr-FR" sz="1484"/>
              <a:pPr>
                <a:lnSpc>
                  <a:spcPct val="100000"/>
                </a:lnSpc>
                <a:spcBef>
                  <a:spcPct val="0"/>
                </a:spcBef>
                <a:buFontTx/>
                <a:buNone/>
              </a:pPr>
              <a:t>30</a:t>
            </a:fld>
            <a:endParaRPr lang="fr-FR" altLang="fr-FR" sz="2309" b="0">
              <a:latin typeface="Times" panose="02020603050405020304" pitchFamily="18" charset="0"/>
            </a:endParaRPr>
          </a:p>
        </p:txBody>
      </p:sp>
      <p:graphicFrame>
        <p:nvGraphicFramePr>
          <p:cNvPr id="4" name="Diagramme 3">
            <a:extLst>
              <a:ext uri="{FF2B5EF4-FFF2-40B4-BE49-F238E27FC236}">
                <a16:creationId xmlns:a16="http://schemas.microsoft.com/office/drawing/2014/main" id="{D346E5B1-710D-42D8-8AF4-841A06C4CD52}"/>
              </a:ext>
            </a:extLst>
          </p:cNvPr>
          <p:cNvGraphicFramePr/>
          <p:nvPr>
            <p:extLst>
              <p:ext uri="{D42A27DB-BD31-4B8C-83A1-F6EECF244321}">
                <p14:modId xmlns:p14="http://schemas.microsoft.com/office/powerpoint/2010/main" val="327744691"/>
              </p:ext>
            </p:extLst>
          </p:nvPr>
        </p:nvGraphicFramePr>
        <p:xfrm>
          <a:off x="4868562" y="2591705"/>
          <a:ext cx="10445479" cy="4175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70247" y="2006239"/>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4" name="object 4"/>
          <p:cNvSpPr/>
          <p:nvPr/>
        </p:nvSpPr>
        <p:spPr>
          <a:xfrm>
            <a:off x="0" y="1997075"/>
            <a:ext cx="20104100" cy="0"/>
          </a:xfrm>
          <a:custGeom>
            <a:avLst/>
            <a:gdLst/>
            <a:ahLst/>
            <a:cxnLst/>
            <a:rect l="l" t="t" r="r" b="b"/>
            <a:pathLst>
              <a:path w="20104100">
                <a:moveTo>
                  <a:pt x="0" y="0"/>
                </a:moveTo>
                <a:lnTo>
                  <a:pt x="20104099" y="0"/>
                </a:lnTo>
              </a:path>
            </a:pathLst>
          </a:custGeom>
          <a:ln w="5235">
            <a:solidFill>
              <a:srgbClr val="000000"/>
            </a:solidFill>
          </a:ln>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7816195">
              <a:lnSpc>
                <a:spcPct val="100000"/>
              </a:lnSpc>
              <a:spcBef>
                <a:spcPts val="95"/>
              </a:spcBef>
            </a:pPr>
            <a:endParaRPr spc="-5" dirty="0"/>
          </a:p>
        </p:txBody>
      </p:sp>
      <p:sp>
        <p:nvSpPr>
          <p:cNvPr id="6" name="object 6"/>
          <p:cNvSpPr txBox="1"/>
          <p:nvPr/>
        </p:nvSpPr>
        <p:spPr>
          <a:xfrm>
            <a:off x="615553" y="448008"/>
            <a:ext cx="16751697" cy="1027845"/>
          </a:xfrm>
          <a:prstGeom prst="rect">
            <a:avLst/>
          </a:prstGeom>
        </p:spPr>
        <p:txBody>
          <a:bodyPr vert="horz" wrap="square" lIns="0" tIns="179705" rIns="0" bIns="0" rtlCol="0">
            <a:spAutoFit/>
          </a:bodyPr>
          <a:lstStyle/>
          <a:p>
            <a:pPr marL="12700" marR="5080">
              <a:lnSpc>
                <a:spcPts val="6600"/>
              </a:lnSpc>
              <a:spcBef>
                <a:spcPts val="1415"/>
              </a:spcBef>
            </a:pPr>
            <a:r>
              <a:rPr lang="fr-FR" sz="6600" dirty="0">
                <a:latin typeface="IFMParis-Normal"/>
                <a:cs typeface="IFMParis-Normal"/>
              </a:rPr>
              <a:t>The </a:t>
            </a:r>
            <a:r>
              <a:rPr lang="fr-FR" sz="6600" dirty="0" err="1">
                <a:latin typeface="IFMParis-Normal"/>
                <a:cs typeface="IFMParis-Normal"/>
              </a:rPr>
              <a:t>evolution</a:t>
            </a:r>
            <a:r>
              <a:rPr lang="fr-FR" sz="6600" dirty="0">
                <a:latin typeface="IFMParis-Normal"/>
                <a:cs typeface="IFMParis-Normal"/>
              </a:rPr>
              <a:t> of the </a:t>
            </a:r>
            <a:r>
              <a:rPr lang="fr-FR" sz="6600" dirty="0" err="1">
                <a:latin typeface="IFMParis-Normal"/>
                <a:cs typeface="IFMParis-Normal"/>
              </a:rPr>
              <a:t>professional</a:t>
            </a:r>
            <a:r>
              <a:rPr lang="fr-FR" sz="6600" dirty="0">
                <a:latin typeface="IFMParis-Normal"/>
                <a:cs typeface="IFMParis-Normal"/>
              </a:rPr>
              <a:t> structures</a:t>
            </a:r>
            <a:endParaRPr sz="6600" dirty="0">
              <a:latin typeface="IFMParis-Normal"/>
              <a:cs typeface="IFMParis-Normal"/>
            </a:endParaRPr>
          </a:p>
        </p:txBody>
      </p:sp>
      <p:sp>
        <p:nvSpPr>
          <p:cNvPr id="7" name="object 7"/>
          <p:cNvSpPr txBox="1"/>
          <p:nvPr/>
        </p:nvSpPr>
        <p:spPr>
          <a:xfrm>
            <a:off x="615364" y="4206875"/>
            <a:ext cx="18869313" cy="3029099"/>
          </a:xfrm>
          <a:prstGeom prst="rect">
            <a:avLst/>
          </a:prstGeom>
        </p:spPr>
        <p:txBody>
          <a:bodyPr vert="horz" wrap="square" lIns="0" tIns="12065" rIns="0" bIns="0" rtlCol="0">
            <a:spAutoFit/>
          </a:bodyPr>
          <a:lstStyle/>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a:p>
            <a:pPr marL="12700" marR="1107440">
              <a:lnSpc>
                <a:spcPct val="112100"/>
              </a:lnSpc>
              <a:spcBef>
                <a:spcPts val="95"/>
              </a:spcBef>
            </a:pPr>
            <a:endParaRPr lang="fr-FR" sz="2450" dirty="0">
              <a:latin typeface="Fakt-Normal"/>
              <a:cs typeface="Fakt-Normal"/>
            </a:endParaRPr>
          </a:p>
        </p:txBody>
      </p:sp>
      <p:sp>
        <p:nvSpPr>
          <p:cNvPr id="9" name="object 9">
            <a:extLst>
              <a:ext uri="{FF2B5EF4-FFF2-40B4-BE49-F238E27FC236}">
                <a16:creationId xmlns:a16="http://schemas.microsoft.com/office/drawing/2014/main" id="{8CB32001-A682-FA4D-B89C-BE897955D483}"/>
              </a:ext>
            </a:extLst>
          </p:cNvPr>
          <p:cNvSpPr txBox="1"/>
          <p:nvPr/>
        </p:nvSpPr>
        <p:spPr>
          <a:xfrm>
            <a:off x="16911657" y="10458185"/>
            <a:ext cx="2573020" cy="276860"/>
          </a:xfrm>
          <a:prstGeom prst="rect">
            <a:avLst/>
          </a:prstGeom>
        </p:spPr>
        <p:txBody>
          <a:bodyPr vert="horz" wrap="square" lIns="0" tIns="12065" rIns="0" bIns="0" rtlCol="0">
            <a:spAutoFit/>
          </a:bodyPr>
          <a:lstStyle/>
          <a:p>
            <a:pPr marL="12700">
              <a:lnSpc>
                <a:spcPct val="100000"/>
              </a:lnSpc>
              <a:spcBef>
                <a:spcPts val="95"/>
              </a:spcBef>
            </a:pPr>
            <a:r>
              <a:rPr sz="1650" spc="-5" dirty="0">
                <a:latin typeface="Fakt-Normal"/>
                <a:cs typeface="Fakt-Normal"/>
              </a:rPr>
              <a:t>Institut </a:t>
            </a:r>
            <a:r>
              <a:rPr sz="1650" spc="-15" dirty="0">
                <a:latin typeface="Fakt-Normal"/>
                <a:cs typeface="Fakt-Normal"/>
              </a:rPr>
              <a:t>Français </a:t>
            </a:r>
            <a:r>
              <a:rPr sz="1650" spc="-5" dirty="0">
                <a:latin typeface="Fakt-Normal"/>
                <a:cs typeface="Fakt-Normal"/>
              </a:rPr>
              <a:t>de la</a:t>
            </a:r>
            <a:r>
              <a:rPr sz="1650" spc="-20" dirty="0">
                <a:latin typeface="Fakt-Normal"/>
                <a:cs typeface="Fakt-Normal"/>
              </a:rPr>
              <a:t> </a:t>
            </a:r>
            <a:r>
              <a:rPr sz="1650" dirty="0">
                <a:latin typeface="Fakt-Normal"/>
                <a:cs typeface="Fakt-Normal"/>
              </a:rPr>
              <a:t>Mode</a:t>
            </a:r>
          </a:p>
        </p:txBody>
      </p:sp>
      <p:graphicFrame>
        <p:nvGraphicFramePr>
          <p:cNvPr id="8" name="Tableau 7">
            <a:extLst>
              <a:ext uri="{FF2B5EF4-FFF2-40B4-BE49-F238E27FC236}">
                <a16:creationId xmlns:a16="http://schemas.microsoft.com/office/drawing/2014/main" id="{F89A8812-F76B-4A77-868E-0B42005D4C51}"/>
              </a:ext>
            </a:extLst>
          </p:cNvPr>
          <p:cNvGraphicFramePr>
            <a:graphicFrameLocks noGrp="1"/>
          </p:cNvGraphicFramePr>
          <p:nvPr/>
        </p:nvGraphicFramePr>
        <p:xfrm>
          <a:off x="1289050" y="1997075"/>
          <a:ext cx="16459200" cy="7707172"/>
        </p:xfrm>
        <a:graphic>
          <a:graphicData uri="http://schemas.openxmlformats.org/drawingml/2006/table">
            <a:tbl>
              <a:tblPr firstRow="1" firstCol="1" lastRow="1" lastCol="1" bandRow="1" bandCol="1">
                <a:tableStyleId>{5C22544A-7EE6-4342-B048-85BDC9FD1C3A}</a:tableStyleId>
              </a:tblPr>
              <a:tblGrid>
                <a:gridCol w="4043887">
                  <a:extLst>
                    <a:ext uri="{9D8B030D-6E8A-4147-A177-3AD203B41FA5}">
                      <a16:colId xmlns:a16="http://schemas.microsoft.com/office/drawing/2014/main" val="2596312341"/>
                    </a:ext>
                  </a:extLst>
                </a:gridCol>
                <a:gridCol w="12415313">
                  <a:extLst>
                    <a:ext uri="{9D8B030D-6E8A-4147-A177-3AD203B41FA5}">
                      <a16:colId xmlns:a16="http://schemas.microsoft.com/office/drawing/2014/main" val="2678738050"/>
                    </a:ext>
                  </a:extLst>
                </a:gridCol>
              </a:tblGrid>
              <a:tr h="1102690">
                <a:tc>
                  <a:txBody>
                    <a:bodyPr/>
                    <a:lstStyle/>
                    <a:p>
                      <a:pPr algn="just">
                        <a:spcAft>
                          <a:spcPts val="0"/>
                        </a:spcAft>
                      </a:pPr>
                      <a:r>
                        <a:rPr lang="fr-FR" sz="2800" dirty="0">
                          <a:effectLst/>
                        </a:rPr>
                        <a:t>Date</a:t>
                      </a:r>
                      <a:endParaRPr lang="fr-FR" sz="2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a:effectLst/>
                        </a:rPr>
                        <a:t>Event</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1458421"/>
                  </a:ext>
                </a:extLst>
              </a:tr>
              <a:tr h="1320898">
                <a:tc>
                  <a:txBody>
                    <a:bodyPr/>
                    <a:lstStyle/>
                    <a:p>
                      <a:pPr algn="just">
                        <a:spcAft>
                          <a:spcPts val="0"/>
                        </a:spcAft>
                      </a:pPr>
                      <a:r>
                        <a:rPr lang="fr-FR" sz="2800">
                          <a:effectLst/>
                        </a:rPr>
                        <a:t>1868</a:t>
                      </a:r>
                      <a:endParaRPr lang="fr-FR" sz="2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err="1">
                          <a:effectLst/>
                        </a:rPr>
                        <a:t>Creation</a:t>
                      </a:r>
                      <a:r>
                        <a:rPr lang="fr-FR" sz="2800" dirty="0">
                          <a:effectLst/>
                        </a:rPr>
                        <a:t> of the Chambre syndicale de la couture et de la confection pour dames et fillettes</a:t>
                      </a:r>
                    </a:p>
                    <a:p>
                      <a:pPr algn="just">
                        <a:spcAft>
                          <a:spcPts val="0"/>
                        </a:spcAft>
                      </a:pPr>
                      <a:r>
                        <a:rPr lang="fr-FR" sz="2800" dirty="0">
                          <a:effectLst/>
                        </a:rPr>
                        <a:t> </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12864020"/>
                  </a:ext>
                </a:extLst>
              </a:tr>
              <a:tr h="880596">
                <a:tc>
                  <a:txBody>
                    <a:bodyPr/>
                    <a:lstStyle/>
                    <a:p>
                      <a:pPr algn="just">
                        <a:spcAft>
                          <a:spcPts val="0"/>
                        </a:spcAft>
                      </a:pPr>
                      <a:r>
                        <a:rPr lang="fr-FR" sz="2800">
                          <a:effectLst/>
                        </a:rPr>
                        <a:t>1911</a:t>
                      </a:r>
                      <a:endParaRPr lang="fr-FR" sz="2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err="1">
                          <a:effectLst/>
                        </a:rPr>
                        <a:t>Creation</a:t>
                      </a:r>
                      <a:r>
                        <a:rPr lang="fr-FR" sz="2800" dirty="0">
                          <a:effectLst/>
                        </a:rPr>
                        <a:t> of the Chambre syndicale de la couture parisienne</a:t>
                      </a:r>
                    </a:p>
                    <a:p>
                      <a:pPr algn="just">
                        <a:spcAft>
                          <a:spcPts val="0"/>
                        </a:spcAft>
                      </a:pPr>
                      <a:r>
                        <a:rPr lang="fr-FR" sz="2800" dirty="0">
                          <a:effectLst/>
                        </a:rPr>
                        <a:t> </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62461167"/>
                  </a:ext>
                </a:extLst>
              </a:tr>
              <a:tr h="1320898">
                <a:tc>
                  <a:txBody>
                    <a:bodyPr/>
                    <a:lstStyle/>
                    <a:p>
                      <a:pPr algn="just">
                        <a:spcAft>
                          <a:spcPts val="0"/>
                        </a:spcAft>
                      </a:pPr>
                      <a:r>
                        <a:rPr lang="fr-FR" sz="2800" dirty="0">
                          <a:effectLst/>
                        </a:rPr>
                        <a:t>1945</a:t>
                      </a:r>
                      <a:endParaRPr lang="fr-FR" sz="2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a:effectLst/>
                        </a:rPr>
                        <a:t>The haute couture </a:t>
                      </a:r>
                      <a:r>
                        <a:rPr lang="fr-FR" sz="2800" dirty="0" err="1">
                          <a:effectLst/>
                        </a:rPr>
                        <a:t>houses</a:t>
                      </a:r>
                      <a:r>
                        <a:rPr lang="fr-FR" sz="2800" dirty="0">
                          <a:effectLst/>
                        </a:rPr>
                        <a:t> in a </a:t>
                      </a:r>
                      <a:r>
                        <a:rPr lang="fr-FR" sz="2800" dirty="0" err="1">
                          <a:effectLst/>
                        </a:rPr>
                        <a:t>list</a:t>
                      </a:r>
                      <a:r>
                        <a:rPr lang="fr-FR" sz="2800" dirty="0">
                          <a:effectLst/>
                        </a:rPr>
                        <a:t> </a:t>
                      </a:r>
                      <a:r>
                        <a:rPr lang="fr-FR" sz="2800" dirty="0" err="1">
                          <a:effectLst/>
                        </a:rPr>
                        <a:t>written</a:t>
                      </a:r>
                      <a:r>
                        <a:rPr lang="fr-FR" sz="2800" dirty="0">
                          <a:effectLst/>
                        </a:rPr>
                        <a:t> by the </a:t>
                      </a:r>
                      <a:r>
                        <a:rPr lang="fr-FR" sz="2800" dirty="0" err="1">
                          <a:effectLst/>
                        </a:rPr>
                        <a:t>minister</a:t>
                      </a:r>
                      <a:r>
                        <a:rPr lang="fr-FR" sz="2800" dirty="0">
                          <a:effectLst/>
                        </a:rPr>
                        <a:t> of </a:t>
                      </a:r>
                      <a:r>
                        <a:rPr lang="fr-FR" sz="2800" dirty="0" err="1">
                          <a:effectLst/>
                        </a:rPr>
                        <a:t>Industry</a:t>
                      </a:r>
                      <a:endParaRPr lang="fr-FR" sz="2800" dirty="0">
                        <a:effectLst/>
                      </a:endParaRPr>
                    </a:p>
                    <a:p>
                      <a:pPr algn="just">
                        <a:spcAft>
                          <a:spcPts val="0"/>
                        </a:spcAft>
                      </a:pPr>
                      <a:r>
                        <a:rPr lang="fr-FR" sz="2800" dirty="0">
                          <a:effectLst/>
                        </a:rPr>
                        <a:t> </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72128876"/>
                  </a:ext>
                </a:extLst>
              </a:tr>
              <a:tr h="1320898">
                <a:tc>
                  <a:txBody>
                    <a:bodyPr/>
                    <a:lstStyle/>
                    <a:p>
                      <a:pPr algn="just">
                        <a:spcAft>
                          <a:spcPts val="0"/>
                        </a:spcAft>
                      </a:pPr>
                      <a:r>
                        <a:rPr lang="fr-FR" sz="2800" dirty="0">
                          <a:effectLst/>
                        </a:rPr>
                        <a:t>1973</a:t>
                      </a:r>
                      <a:endParaRPr lang="fr-FR" sz="2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err="1">
                          <a:effectLst/>
                        </a:rPr>
                        <a:t>Creation</a:t>
                      </a:r>
                      <a:r>
                        <a:rPr lang="fr-FR" sz="2800" dirty="0">
                          <a:effectLst/>
                        </a:rPr>
                        <a:t> of the Fédération de la couture, du prêt-à-porter des couturiers et des créateurs de mode</a:t>
                      </a:r>
                    </a:p>
                    <a:p>
                      <a:pPr algn="just">
                        <a:spcAft>
                          <a:spcPts val="0"/>
                        </a:spcAft>
                      </a:pPr>
                      <a:r>
                        <a:rPr lang="fr-FR" sz="2800" dirty="0">
                          <a:effectLst/>
                        </a:rPr>
                        <a:t> </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41738013"/>
                  </a:ext>
                </a:extLst>
              </a:tr>
              <a:tr h="880596">
                <a:tc>
                  <a:txBody>
                    <a:bodyPr/>
                    <a:lstStyle/>
                    <a:p>
                      <a:pPr algn="just">
                        <a:spcAft>
                          <a:spcPts val="0"/>
                        </a:spcAft>
                      </a:pPr>
                      <a:r>
                        <a:rPr lang="fr-FR" sz="2800" dirty="0">
                          <a:effectLst/>
                        </a:rPr>
                        <a:t>2001</a:t>
                      </a:r>
                      <a:endParaRPr lang="fr-FR" sz="2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fr-FR" sz="2800" dirty="0">
                          <a:effectLst/>
                        </a:rPr>
                        <a:t>Reformation of the haute couture </a:t>
                      </a:r>
                      <a:r>
                        <a:rPr lang="fr-FR" sz="2800" dirty="0" err="1">
                          <a:effectLst/>
                        </a:rPr>
                        <a:t>status</a:t>
                      </a:r>
                      <a:endParaRPr lang="fr-FR" sz="2800" dirty="0">
                        <a:effectLst/>
                      </a:endParaRPr>
                    </a:p>
                    <a:p>
                      <a:pPr algn="just">
                        <a:spcAft>
                          <a:spcPts val="0"/>
                        </a:spcAft>
                      </a:pPr>
                      <a:r>
                        <a:rPr lang="fr-FR" sz="2800" dirty="0">
                          <a:effectLst/>
                        </a:rPr>
                        <a:t> </a:t>
                      </a: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90138263"/>
                  </a:ext>
                </a:extLst>
              </a:tr>
              <a:tr h="880596">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fr-FR" sz="2800" dirty="0">
                          <a:effectLst/>
                        </a:rPr>
                        <a:t>2017</a:t>
                      </a:r>
                      <a:endParaRPr lang="fr-FR" sz="2800" dirty="0">
                        <a:effectLst/>
                        <a:latin typeface="Times New Roman" panose="02020603050405020304" pitchFamily="18" charset="0"/>
                        <a:ea typeface="Times New Roman" panose="02020603050405020304" pitchFamily="18" charset="0"/>
                      </a:endParaRPr>
                    </a:p>
                    <a:p>
                      <a:pPr algn="just">
                        <a:spcAft>
                          <a:spcPts val="0"/>
                        </a:spcAft>
                      </a:pPr>
                      <a:endParaRPr lang="fr-FR" sz="2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fr-FR" sz="2800" dirty="0">
                          <a:effectLst/>
                        </a:rPr>
                        <a:t>Fédération de la Haute Couture et de la Mode (FHCM)</a:t>
                      </a:r>
                    </a:p>
                    <a:p>
                      <a:pPr marL="0" marR="0" lvl="0" indent="0" algn="just" defTabSz="914400" eaLnBrk="1" fontAlgn="auto" latinLnBrk="0" hangingPunct="1">
                        <a:lnSpc>
                          <a:spcPct val="100000"/>
                        </a:lnSpc>
                        <a:spcBef>
                          <a:spcPts val="0"/>
                        </a:spcBef>
                        <a:spcAft>
                          <a:spcPts val="0"/>
                        </a:spcAft>
                        <a:buClrTx/>
                        <a:buSzTx/>
                        <a:buFontTx/>
                        <a:buNone/>
                        <a:tabLst/>
                        <a:defRPr/>
                      </a:pPr>
                      <a:endParaRPr lang="fr-FR" sz="2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73185685"/>
                  </a:ext>
                </a:extLst>
              </a:tr>
            </a:tbl>
          </a:graphicData>
        </a:graphic>
      </p:graphicFrame>
    </p:spTree>
    <p:extLst>
      <p:ext uri="{BB962C8B-B14F-4D97-AF65-F5344CB8AC3E}">
        <p14:creationId xmlns:p14="http://schemas.microsoft.com/office/powerpoint/2010/main" val="2528315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ce réservé du numéro de diapositive 4">
            <a:extLst>
              <a:ext uri="{FF2B5EF4-FFF2-40B4-BE49-F238E27FC236}">
                <a16:creationId xmlns:a16="http://schemas.microsoft.com/office/drawing/2014/main" id="{1D5B23DA-B1EB-4340-B33C-D79B41B8B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har char="•"/>
              <a:defRPr sz="3298" b="1">
                <a:solidFill>
                  <a:schemeClr val="tx1"/>
                </a:solidFill>
                <a:latin typeface="Arial Narrow" panose="020B0606020202030204" pitchFamily="34" charset="0"/>
              </a:defRPr>
            </a:lvl1pPr>
            <a:lvl2pPr marL="1225199" indent="-471230">
              <a:lnSpc>
                <a:spcPct val="90000"/>
              </a:lnSpc>
              <a:spcBef>
                <a:spcPct val="20000"/>
              </a:spcBef>
              <a:buChar char="–"/>
              <a:defRPr sz="3298">
                <a:solidFill>
                  <a:schemeClr val="tx1"/>
                </a:solidFill>
                <a:latin typeface="Arial Narrow" panose="020B0606020202030204" pitchFamily="34" charset="0"/>
              </a:defRPr>
            </a:lvl2pPr>
            <a:lvl3pPr marL="1884921" indent="-376984">
              <a:lnSpc>
                <a:spcPct val="90000"/>
              </a:lnSpc>
              <a:spcBef>
                <a:spcPct val="20000"/>
              </a:spcBef>
              <a:buChar char="•"/>
              <a:defRPr sz="2639">
                <a:solidFill>
                  <a:schemeClr val="tx1"/>
                </a:solidFill>
                <a:latin typeface="Arial Narrow" panose="020B0606020202030204" pitchFamily="34" charset="0"/>
              </a:defRPr>
            </a:lvl3pPr>
            <a:lvl4pPr marL="2638890" indent="-376984">
              <a:lnSpc>
                <a:spcPct val="90000"/>
              </a:lnSpc>
              <a:spcBef>
                <a:spcPct val="20000"/>
              </a:spcBef>
              <a:buChar char="–"/>
              <a:defRPr sz="2639">
                <a:solidFill>
                  <a:schemeClr val="tx1"/>
                </a:solidFill>
                <a:latin typeface="Arial Narrow" panose="020B0606020202030204" pitchFamily="34" charset="0"/>
              </a:defRPr>
            </a:lvl4pPr>
            <a:lvl5pPr marL="3392858" indent="-376984">
              <a:lnSpc>
                <a:spcPct val="90000"/>
              </a:lnSpc>
              <a:spcBef>
                <a:spcPct val="20000"/>
              </a:spcBef>
              <a:buChar char="»"/>
              <a:defRPr sz="2639">
                <a:solidFill>
                  <a:schemeClr val="tx1"/>
                </a:solidFill>
                <a:latin typeface="Arial Narrow" panose="020B0606020202030204" pitchFamily="34" charset="0"/>
              </a:defRPr>
            </a:lvl5pPr>
            <a:lvl6pPr marL="4146827"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6pPr>
            <a:lvl7pPr marL="4900795"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7pPr>
            <a:lvl8pPr marL="5654764"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8pPr>
            <a:lvl9pPr marL="6408732" indent="-376984" eaLnBrk="0" fontAlgn="base" hangingPunct="0">
              <a:lnSpc>
                <a:spcPct val="90000"/>
              </a:lnSpc>
              <a:spcBef>
                <a:spcPct val="20000"/>
              </a:spcBef>
              <a:spcAft>
                <a:spcPct val="0"/>
              </a:spcAft>
              <a:buChar char="»"/>
              <a:defRPr sz="2639">
                <a:solidFill>
                  <a:schemeClr val="tx1"/>
                </a:solidFill>
                <a:latin typeface="Arial Narrow" panose="020B0606020202030204" pitchFamily="34" charset="0"/>
              </a:defRPr>
            </a:lvl9pPr>
          </a:lstStyle>
          <a:p>
            <a:pPr>
              <a:lnSpc>
                <a:spcPct val="100000"/>
              </a:lnSpc>
              <a:spcBef>
                <a:spcPct val="0"/>
              </a:spcBef>
              <a:buFontTx/>
              <a:buNone/>
            </a:pPr>
            <a:fld id="{F71486DE-7841-4935-9B63-144329895D4D}" type="slidenum">
              <a:rPr lang="fr-FR" altLang="fr-FR" sz="1484"/>
              <a:pPr>
                <a:lnSpc>
                  <a:spcPct val="100000"/>
                </a:lnSpc>
                <a:spcBef>
                  <a:spcPct val="0"/>
                </a:spcBef>
                <a:buFontTx/>
                <a:buNone/>
              </a:pPr>
              <a:t>32</a:t>
            </a:fld>
            <a:endParaRPr lang="fr-FR" altLang="fr-FR" sz="2309" b="0">
              <a:latin typeface="Times" panose="02020603050405020304" pitchFamily="18" charset="0"/>
            </a:endParaRPr>
          </a:p>
        </p:txBody>
      </p:sp>
      <p:sp>
        <p:nvSpPr>
          <p:cNvPr id="87043" name="Rectangle 2">
            <a:extLst>
              <a:ext uri="{FF2B5EF4-FFF2-40B4-BE49-F238E27FC236}">
                <a16:creationId xmlns:a16="http://schemas.microsoft.com/office/drawing/2014/main" id="{D0F7CDB5-F3AA-44D5-A160-17F7489D1293}"/>
              </a:ext>
            </a:extLst>
          </p:cNvPr>
          <p:cNvSpPr>
            <a:spLocks noGrp="1" noChangeArrowheads="1"/>
          </p:cNvSpPr>
          <p:nvPr>
            <p:ph type="title"/>
          </p:nvPr>
        </p:nvSpPr>
        <p:spPr/>
        <p:txBody>
          <a:bodyPr/>
          <a:lstStyle/>
          <a:p>
            <a:pPr eaLnBrk="1" hangingPunct="1"/>
            <a:r>
              <a:rPr lang="fr-FR" altLang="fr-FR" err="1">
                <a:solidFill>
                  <a:srgbClr val="0000FF"/>
                </a:solidFill>
              </a:rPr>
              <a:t>References</a:t>
            </a:r>
            <a:endParaRPr lang="fr-FR" altLang="fr-FR">
              <a:solidFill>
                <a:srgbClr val="0000FF"/>
              </a:solidFill>
            </a:endParaRPr>
          </a:p>
        </p:txBody>
      </p:sp>
      <p:sp>
        <p:nvSpPr>
          <p:cNvPr id="87044" name="Rectangle 3">
            <a:extLst>
              <a:ext uri="{FF2B5EF4-FFF2-40B4-BE49-F238E27FC236}">
                <a16:creationId xmlns:a16="http://schemas.microsoft.com/office/drawing/2014/main" id="{23B46BFB-DB84-4D41-9C11-0B3E2185A91C}"/>
              </a:ext>
            </a:extLst>
          </p:cNvPr>
          <p:cNvSpPr>
            <a:spLocks noGrp="1" noChangeArrowheads="1"/>
          </p:cNvSpPr>
          <p:nvPr>
            <p:ph type="body" idx="1"/>
          </p:nvPr>
        </p:nvSpPr>
        <p:spPr>
          <a:xfrm>
            <a:off x="146051" y="2759075"/>
            <a:ext cx="34382756" cy="4973606"/>
          </a:xfrm>
        </p:spPr>
        <p:txBody>
          <a:bodyPr/>
          <a:lstStyle/>
          <a:p>
            <a:pPr eaLnBrk="1" hangingPunct="1">
              <a:buFontTx/>
              <a:buNone/>
            </a:pPr>
            <a:r>
              <a:rPr lang="fr-FR" altLang="fr-FR" sz="4617" dirty="0" err="1"/>
              <a:t>Givhan</a:t>
            </a:r>
            <a:r>
              <a:rPr lang="fr-FR" altLang="fr-FR" sz="4617" dirty="0"/>
              <a:t> Robin, </a:t>
            </a:r>
            <a:r>
              <a:rPr lang="fr-FR" altLang="fr-FR" sz="4617" i="1" dirty="0"/>
              <a:t>The Battle of Versailles</a:t>
            </a:r>
            <a:r>
              <a:rPr lang="fr-FR" altLang="fr-FR" sz="4617" dirty="0"/>
              <a:t>, </a:t>
            </a:r>
            <a:r>
              <a:rPr lang="fr-FR" altLang="fr-FR" sz="4617" dirty="0" err="1"/>
              <a:t>Flatiron</a:t>
            </a:r>
            <a:r>
              <a:rPr lang="fr-FR" altLang="fr-FR" sz="4617" dirty="0"/>
              <a:t> Books, New York, 2015</a:t>
            </a:r>
          </a:p>
          <a:p>
            <a:pPr eaLnBrk="1" hangingPunct="1">
              <a:buFontTx/>
              <a:buNone/>
            </a:pPr>
            <a:endParaRPr lang="fr-FR" altLang="fr-FR" sz="4617" dirty="0"/>
          </a:p>
          <a:p>
            <a:pPr eaLnBrk="1" hangingPunct="1">
              <a:buFontTx/>
              <a:buNone/>
            </a:pPr>
            <a:r>
              <a:rPr lang="fr-FR" altLang="fr-FR" sz="4617" dirty="0"/>
              <a:t>Grumbach Didier, </a:t>
            </a:r>
            <a:r>
              <a:rPr lang="fr-FR" altLang="fr-FR" sz="4617" i="1" dirty="0" err="1"/>
              <a:t>History</a:t>
            </a:r>
            <a:r>
              <a:rPr lang="fr-FR" altLang="fr-FR" sz="4617" i="1" dirty="0"/>
              <a:t> of International Fashion</a:t>
            </a:r>
            <a:r>
              <a:rPr lang="fr-FR" altLang="fr-FR" sz="4617" dirty="0"/>
              <a:t>, </a:t>
            </a:r>
            <a:r>
              <a:rPr lang="fr-FR" altLang="fr-FR" sz="4617" dirty="0" err="1"/>
              <a:t>Interlink</a:t>
            </a:r>
            <a:r>
              <a:rPr lang="fr-FR" altLang="fr-FR" sz="4617" dirty="0"/>
              <a:t>, New York, 2014 .</a:t>
            </a:r>
          </a:p>
          <a:p>
            <a:pPr eaLnBrk="1" hangingPunct="1">
              <a:buFontTx/>
              <a:buNone/>
            </a:pPr>
            <a:endParaRPr lang="fr-FR" altLang="fr-FR" sz="4617" dirty="0"/>
          </a:p>
          <a:p>
            <a:pPr eaLnBrk="1" hangingPunct="1">
              <a:buFontTx/>
              <a:buNone/>
            </a:pPr>
            <a:r>
              <a:rPr lang="fr-FR" altLang="fr-FR" sz="4617" dirty="0"/>
              <a:t>IFM, 19 </a:t>
            </a:r>
            <a:r>
              <a:rPr lang="fr-FR" altLang="fr-FR" sz="4617" dirty="0" err="1"/>
              <a:t>Takes</a:t>
            </a:r>
            <a:r>
              <a:rPr lang="fr-FR" altLang="fr-FR" sz="4617" dirty="0"/>
              <a:t> on Fashion, </a:t>
            </a:r>
            <a:r>
              <a:rPr lang="fr-FR" altLang="fr-FR" sz="4617" i="1" dirty="0"/>
              <a:t>Institut Français de la Mode</a:t>
            </a:r>
            <a:r>
              <a:rPr lang="fr-FR" altLang="fr-FR" sz="4617" dirty="0"/>
              <a:t>, Paris, 2022.</a:t>
            </a:r>
          </a:p>
          <a:p>
            <a:pPr eaLnBrk="1" hangingPunct="1">
              <a:buFontTx/>
              <a:buNone/>
            </a:pPr>
            <a:endParaRPr lang="fr-FR" altLang="fr-FR" sz="4617" i="1" dirty="0"/>
          </a:p>
          <a:p>
            <a:pPr eaLnBrk="1" hangingPunct="1">
              <a:buFontTx/>
              <a:buNone/>
            </a:pPr>
            <a:r>
              <a:rPr lang="fr-FR" altLang="fr-FR" sz="4617" i="1" dirty="0"/>
              <a:t>Mode et Luxe / Fashion &amp; </a:t>
            </a:r>
            <a:r>
              <a:rPr lang="fr-FR" altLang="fr-FR" sz="4617" i="1" dirty="0" err="1"/>
              <a:t>Luxury</a:t>
            </a:r>
            <a:r>
              <a:rPr lang="fr-FR" altLang="fr-FR" sz="4617" i="1" dirty="0"/>
              <a:t>,</a:t>
            </a:r>
            <a:r>
              <a:rPr lang="fr-FR" altLang="fr-FR" sz="4617" dirty="0"/>
              <a:t> Collectif, Éditions IFM/Regard, Paris, 2014.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80250" y="1158875"/>
            <a:ext cx="10287000" cy="6547304"/>
          </a:xfrm>
          <a:prstGeom prst="rect">
            <a:avLst/>
          </a:prstGeom>
        </p:spPr>
        <p:txBody>
          <a:bodyPr vert="horz" wrap="square" lIns="0" tIns="14604" rIns="0" bIns="0" rtlCol="0">
            <a:spAutoFit/>
          </a:bodyPr>
          <a:lstStyle/>
          <a:p>
            <a:pPr marL="12700">
              <a:lnSpc>
                <a:spcPct val="100000"/>
              </a:lnSpc>
              <a:spcBef>
                <a:spcPts val="114"/>
              </a:spcBef>
            </a:pPr>
            <a:r>
              <a:rPr lang="fr-FR" sz="12350" spc="5" err="1">
                <a:solidFill>
                  <a:schemeClr val="bg1"/>
                </a:solidFill>
              </a:rPr>
              <a:t>Thank</a:t>
            </a:r>
            <a:r>
              <a:rPr lang="fr-FR" sz="12350" spc="5">
                <a:solidFill>
                  <a:schemeClr val="bg1"/>
                </a:solidFill>
              </a:rPr>
              <a:t> </a:t>
            </a:r>
            <a:r>
              <a:rPr lang="fr-FR" sz="12350" spc="5" err="1">
                <a:solidFill>
                  <a:schemeClr val="bg1"/>
                </a:solidFill>
              </a:rPr>
              <a:t>you</a:t>
            </a:r>
            <a:r>
              <a:rPr lang="fr-FR" sz="12350" spc="5">
                <a:solidFill>
                  <a:schemeClr val="bg1"/>
                </a:solidFill>
              </a:rPr>
              <a:t> for </a:t>
            </a:r>
            <a:r>
              <a:rPr lang="fr-FR" sz="12350" spc="5" err="1">
                <a:solidFill>
                  <a:schemeClr val="bg1"/>
                </a:solidFill>
              </a:rPr>
              <a:t>your</a:t>
            </a:r>
            <a:r>
              <a:rPr lang="fr-FR" sz="12350" spc="5">
                <a:solidFill>
                  <a:schemeClr val="bg1"/>
                </a:solidFill>
              </a:rPr>
              <a:t> attention</a:t>
            </a:r>
            <a:r>
              <a:rPr sz="12350" spc="5">
                <a:solidFill>
                  <a:schemeClr val="bg1"/>
                </a:solidFill>
              </a:rPr>
              <a:t>!</a:t>
            </a:r>
            <a:br>
              <a:rPr lang="fr-FR" sz="12350" spc="5">
                <a:solidFill>
                  <a:schemeClr val="bg1"/>
                </a:solidFill>
              </a:rPr>
            </a:br>
            <a:br>
              <a:rPr lang="fr-FR" sz="12350" spc="5">
                <a:solidFill>
                  <a:schemeClr val="bg1"/>
                </a:solidFill>
              </a:rPr>
            </a:br>
            <a:r>
              <a:rPr lang="fr-FR" sz="5400" spc="5">
                <a:solidFill>
                  <a:schemeClr val="bg1"/>
                </a:solidFill>
              </a:rPr>
              <a:t>dzajtmann@ifmparis.fr</a:t>
            </a:r>
            <a:endParaRPr sz="5400">
              <a:solidFill>
                <a:schemeClr val="bg1"/>
              </a:solidFill>
            </a:endParaRPr>
          </a:p>
        </p:txBody>
      </p:sp>
      <p:sp>
        <p:nvSpPr>
          <p:cNvPr id="3" name="object 3"/>
          <p:cNvSpPr/>
          <p:nvPr/>
        </p:nvSpPr>
        <p:spPr>
          <a:xfrm>
            <a:off x="7539037" y="0"/>
            <a:ext cx="0" cy="11308715"/>
          </a:xfrm>
          <a:custGeom>
            <a:avLst/>
            <a:gdLst/>
            <a:ahLst/>
            <a:cxnLst/>
            <a:rect l="l" t="t" r="r" b="b"/>
            <a:pathLst>
              <a:path h="11308715">
                <a:moveTo>
                  <a:pt x="0" y="0"/>
                </a:moveTo>
                <a:lnTo>
                  <a:pt x="0" y="11308556"/>
                </a:lnTo>
              </a:path>
            </a:pathLst>
          </a:custGeom>
          <a:ln w="5235">
            <a:solidFill>
              <a:srgbClr val="000000"/>
            </a:solidFill>
          </a:ln>
        </p:spPr>
        <p:txBody>
          <a:bodyPr wrap="square" lIns="0" tIns="0" rIns="0" bIns="0" rtlCol="0"/>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02D0A44D-DA35-7A4A-B58F-7FCF6213F531}"/>
              </a:ext>
            </a:extLst>
          </p:cNvPr>
          <p:cNvGrpSpPr/>
          <p:nvPr/>
        </p:nvGrpSpPr>
        <p:grpSpPr>
          <a:xfrm>
            <a:off x="7417910" y="3769517"/>
            <a:ext cx="5268661" cy="3770082"/>
            <a:chOff x="7417910" y="3769517"/>
            <a:chExt cx="5268661" cy="3770082"/>
          </a:xfrm>
        </p:grpSpPr>
        <p:sp>
          <p:nvSpPr>
            <p:cNvPr id="2" name="object 2"/>
            <p:cNvSpPr/>
            <p:nvPr/>
          </p:nvSpPr>
          <p:spPr>
            <a:xfrm>
              <a:off x="8459367" y="3769517"/>
              <a:ext cx="260350" cy="760730"/>
            </a:xfrm>
            <a:custGeom>
              <a:avLst/>
              <a:gdLst/>
              <a:ahLst/>
              <a:cxnLst/>
              <a:rect l="l" t="t" r="r" b="b"/>
              <a:pathLst>
                <a:path w="260350" h="760729">
                  <a:moveTo>
                    <a:pt x="174916" y="268138"/>
                  </a:moveTo>
                  <a:lnTo>
                    <a:pt x="2303" y="304964"/>
                  </a:lnTo>
                  <a:lnTo>
                    <a:pt x="2303" y="316472"/>
                  </a:lnTo>
                  <a:lnTo>
                    <a:pt x="85159" y="334879"/>
                  </a:lnTo>
                  <a:lnTo>
                    <a:pt x="85159" y="654807"/>
                  </a:lnTo>
                  <a:lnTo>
                    <a:pt x="82253" y="698293"/>
                  </a:lnTo>
                  <a:lnTo>
                    <a:pt x="56396" y="735935"/>
                  </a:lnTo>
                  <a:lnTo>
                    <a:pt x="17765" y="745760"/>
                  </a:lnTo>
                  <a:lnTo>
                    <a:pt x="0" y="746867"/>
                  </a:lnTo>
                  <a:lnTo>
                    <a:pt x="0" y="760678"/>
                  </a:lnTo>
                  <a:lnTo>
                    <a:pt x="260086" y="760678"/>
                  </a:lnTo>
                  <a:lnTo>
                    <a:pt x="260086" y="746867"/>
                  </a:lnTo>
                  <a:lnTo>
                    <a:pt x="242319" y="745760"/>
                  </a:lnTo>
                  <a:lnTo>
                    <a:pt x="226997" y="743568"/>
                  </a:lnTo>
                  <a:lnTo>
                    <a:pt x="188587" y="724148"/>
                  </a:lnTo>
                  <a:lnTo>
                    <a:pt x="176217" y="686030"/>
                  </a:lnTo>
                  <a:lnTo>
                    <a:pt x="174916" y="654807"/>
                  </a:lnTo>
                  <a:lnTo>
                    <a:pt x="174916" y="268138"/>
                  </a:lnTo>
                  <a:close/>
                </a:path>
                <a:path w="260350" h="760729">
                  <a:moveTo>
                    <a:pt x="211752" y="0"/>
                  </a:moveTo>
                  <a:lnTo>
                    <a:pt x="41433" y="0"/>
                  </a:lnTo>
                  <a:lnTo>
                    <a:pt x="41433" y="177230"/>
                  </a:lnTo>
                  <a:lnTo>
                    <a:pt x="211752" y="177230"/>
                  </a:lnTo>
                  <a:lnTo>
                    <a:pt x="211752" y="0"/>
                  </a:lnTo>
                  <a:close/>
                </a:path>
              </a:pathLst>
            </a:custGeom>
            <a:solidFill>
              <a:srgbClr val="14171B"/>
            </a:solidFill>
          </p:spPr>
          <p:txBody>
            <a:bodyPr wrap="square" lIns="0" tIns="0" rIns="0" bIns="0" rtlCol="0"/>
            <a:lstStyle/>
            <a:p>
              <a:endParaRPr/>
            </a:p>
          </p:txBody>
        </p:sp>
        <p:sp>
          <p:nvSpPr>
            <p:cNvPr id="3" name="object 3"/>
            <p:cNvSpPr/>
            <p:nvPr/>
          </p:nvSpPr>
          <p:spPr>
            <a:xfrm>
              <a:off x="8775830" y="4039959"/>
              <a:ext cx="567690" cy="490855"/>
            </a:xfrm>
            <a:custGeom>
              <a:avLst/>
              <a:gdLst/>
              <a:ahLst/>
              <a:cxnLst/>
              <a:rect l="l" t="t" r="r" b="b"/>
              <a:pathLst>
                <a:path w="567690" h="490854">
                  <a:moveTo>
                    <a:pt x="174926" y="0"/>
                  </a:moveTo>
                  <a:lnTo>
                    <a:pt x="2303" y="36815"/>
                  </a:lnTo>
                  <a:lnTo>
                    <a:pt x="2303" y="48333"/>
                  </a:lnTo>
                  <a:lnTo>
                    <a:pt x="85170" y="66741"/>
                  </a:lnTo>
                  <a:lnTo>
                    <a:pt x="85170" y="384365"/>
                  </a:lnTo>
                  <a:lnTo>
                    <a:pt x="82254" y="427851"/>
                  </a:lnTo>
                  <a:lnTo>
                    <a:pt x="56396" y="465493"/>
                  </a:lnTo>
                  <a:lnTo>
                    <a:pt x="17770" y="475317"/>
                  </a:lnTo>
                  <a:lnTo>
                    <a:pt x="0" y="476425"/>
                  </a:lnTo>
                  <a:lnTo>
                    <a:pt x="0" y="490236"/>
                  </a:lnTo>
                  <a:lnTo>
                    <a:pt x="248578" y="490236"/>
                  </a:lnTo>
                  <a:lnTo>
                    <a:pt x="248578" y="476425"/>
                  </a:lnTo>
                  <a:lnTo>
                    <a:pt x="233003" y="474917"/>
                  </a:lnTo>
                  <a:lnTo>
                    <a:pt x="219663" y="472689"/>
                  </a:lnTo>
                  <a:lnTo>
                    <a:pt x="182513" y="450106"/>
                  </a:lnTo>
                  <a:lnTo>
                    <a:pt x="175213" y="412203"/>
                  </a:lnTo>
                  <a:lnTo>
                    <a:pt x="174926" y="79400"/>
                  </a:lnTo>
                  <a:lnTo>
                    <a:pt x="201609" y="65808"/>
                  </a:lnTo>
                  <a:lnTo>
                    <a:pt x="205438" y="64437"/>
                  </a:lnTo>
                  <a:lnTo>
                    <a:pt x="174926" y="64437"/>
                  </a:lnTo>
                  <a:lnTo>
                    <a:pt x="174926" y="0"/>
                  </a:lnTo>
                  <a:close/>
                </a:path>
                <a:path w="567690" h="490854">
                  <a:moveTo>
                    <a:pt x="450109" y="48333"/>
                  </a:moveTo>
                  <a:lnTo>
                    <a:pt x="284253" y="48333"/>
                  </a:lnTo>
                  <a:lnTo>
                    <a:pt x="325269" y="53995"/>
                  </a:lnTo>
                  <a:lnTo>
                    <a:pt x="357170" y="70980"/>
                  </a:lnTo>
                  <a:lnTo>
                    <a:pt x="379957" y="99289"/>
                  </a:lnTo>
                  <a:lnTo>
                    <a:pt x="393629" y="138922"/>
                  </a:lnTo>
                  <a:lnTo>
                    <a:pt x="398186" y="189879"/>
                  </a:lnTo>
                  <a:lnTo>
                    <a:pt x="398117" y="398176"/>
                  </a:lnTo>
                  <a:lnTo>
                    <a:pt x="393579" y="441326"/>
                  </a:lnTo>
                  <a:lnTo>
                    <a:pt x="364557" y="470179"/>
                  </a:lnTo>
                  <a:lnTo>
                    <a:pt x="324534" y="476425"/>
                  </a:lnTo>
                  <a:lnTo>
                    <a:pt x="324534" y="490236"/>
                  </a:lnTo>
                  <a:lnTo>
                    <a:pt x="567354" y="490236"/>
                  </a:lnTo>
                  <a:lnTo>
                    <a:pt x="567354" y="476425"/>
                  </a:lnTo>
                  <a:lnTo>
                    <a:pt x="550228" y="473912"/>
                  </a:lnTo>
                  <a:lnTo>
                    <a:pt x="535697" y="470963"/>
                  </a:lnTo>
                  <a:lnTo>
                    <a:pt x="501033" y="453848"/>
                  </a:lnTo>
                  <a:lnTo>
                    <a:pt x="488267" y="406842"/>
                  </a:lnTo>
                  <a:lnTo>
                    <a:pt x="487943" y="173764"/>
                  </a:lnTo>
                  <a:lnTo>
                    <a:pt x="485426" y="134208"/>
                  </a:lnTo>
                  <a:lnTo>
                    <a:pt x="477874" y="99540"/>
                  </a:lnTo>
                  <a:lnTo>
                    <a:pt x="465286" y="69762"/>
                  </a:lnTo>
                  <a:lnTo>
                    <a:pt x="450109" y="48333"/>
                  </a:lnTo>
                  <a:close/>
                </a:path>
                <a:path w="567690" h="490854">
                  <a:moveTo>
                    <a:pt x="332586" y="0"/>
                  </a:moveTo>
                  <a:lnTo>
                    <a:pt x="291662" y="4026"/>
                  </a:lnTo>
                  <a:lnTo>
                    <a:pt x="251742" y="16108"/>
                  </a:lnTo>
                  <a:lnTo>
                    <a:pt x="212829" y="36244"/>
                  </a:lnTo>
                  <a:lnTo>
                    <a:pt x="174926" y="64437"/>
                  </a:lnTo>
                  <a:lnTo>
                    <a:pt x="205438" y="64437"/>
                  </a:lnTo>
                  <a:lnTo>
                    <a:pt x="228726" y="56100"/>
                  </a:lnTo>
                  <a:lnTo>
                    <a:pt x="256274" y="50275"/>
                  </a:lnTo>
                  <a:lnTo>
                    <a:pt x="284253" y="48333"/>
                  </a:lnTo>
                  <a:lnTo>
                    <a:pt x="450109" y="48333"/>
                  </a:lnTo>
                  <a:lnTo>
                    <a:pt x="447661" y="44878"/>
                  </a:lnTo>
                  <a:lnTo>
                    <a:pt x="425362" y="25241"/>
                  </a:lnTo>
                  <a:lnTo>
                    <a:pt x="398750" y="11216"/>
                  </a:lnTo>
                  <a:lnTo>
                    <a:pt x="367826" y="2803"/>
                  </a:lnTo>
                  <a:lnTo>
                    <a:pt x="332586" y="0"/>
                  </a:lnTo>
                  <a:close/>
                </a:path>
              </a:pathLst>
            </a:custGeom>
            <a:solidFill>
              <a:srgbClr val="14171B"/>
            </a:solidFill>
          </p:spPr>
          <p:txBody>
            <a:bodyPr wrap="square" lIns="0" tIns="0" rIns="0" bIns="0" rtlCol="0"/>
            <a:lstStyle/>
            <a:p>
              <a:endParaRPr/>
            </a:p>
          </p:txBody>
        </p:sp>
        <p:sp>
          <p:nvSpPr>
            <p:cNvPr id="4" name="object 4"/>
            <p:cNvSpPr/>
            <p:nvPr/>
          </p:nvSpPr>
          <p:spPr>
            <a:xfrm>
              <a:off x="9390356" y="4039953"/>
              <a:ext cx="363855" cy="499745"/>
            </a:xfrm>
            <a:custGeom>
              <a:avLst/>
              <a:gdLst/>
              <a:ahLst/>
              <a:cxnLst/>
              <a:rect l="l" t="t" r="r" b="b"/>
              <a:pathLst>
                <a:path w="363854" h="499745">
                  <a:moveTo>
                    <a:pt x="54082" y="345235"/>
                  </a:moveTo>
                  <a:lnTo>
                    <a:pt x="14962" y="360198"/>
                  </a:lnTo>
                  <a:lnTo>
                    <a:pt x="0" y="399328"/>
                  </a:lnTo>
                  <a:lnTo>
                    <a:pt x="2982" y="422096"/>
                  </a:lnTo>
                  <a:lnTo>
                    <a:pt x="26857" y="459210"/>
                  </a:lnTo>
                  <a:lnTo>
                    <a:pt x="73678" y="484880"/>
                  </a:lnTo>
                  <a:lnTo>
                    <a:pt x="137841" y="497822"/>
                  </a:lnTo>
                  <a:lnTo>
                    <a:pt x="176078" y="499440"/>
                  </a:lnTo>
                  <a:lnTo>
                    <a:pt x="216999" y="496926"/>
                  </a:lnTo>
                  <a:lnTo>
                    <a:pt x="253460" y="489380"/>
                  </a:lnTo>
                  <a:lnTo>
                    <a:pt x="268833" y="483336"/>
                  </a:lnTo>
                  <a:lnTo>
                    <a:pt x="176078" y="483336"/>
                  </a:lnTo>
                  <a:lnTo>
                    <a:pt x="168663" y="483157"/>
                  </a:lnTo>
                  <a:lnTo>
                    <a:pt x="129892" y="478846"/>
                  </a:lnTo>
                  <a:lnTo>
                    <a:pt x="79411" y="348690"/>
                  </a:lnTo>
                  <a:lnTo>
                    <a:pt x="72644" y="347179"/>
                  </a:lnTo>
                  <a:lnTo>
                    <a:pt x="66165" y="346099"/>
                  </a:lnTo>
                  <a:lnTo>
                    <a:pt x="59977" y="345451"/>
                  </a:lnTo>
                  <a:lnTo>
                    <a:pt x="54082" y="345235"/>
                  </a:lnTo>
                  <a:close/>
                </a:path>
                <a:path w="363854" h="499745">
                  <a:moveTo>
                    <a:pt x="182978" y="0"/>
                  </a:moveTo>
                  <a:lnTo>
                    <a:pt x="117378" y="9209"/>
                  </a:lnTo>
                  <a:lnTo>
                    <a:pt x="65600" y="36826"/>
                  </a:lnTo>
                  <a:lnTo>
                    <a:pt x="31933" y="79121"/>
                  </a:lnTo>
                  <a:lnTo>
                    <a:pt x="20711" y="132341"/>
                  </a:lnTo>
                  <a:lnTo>
                    <a:pt x="22149" y="151621"/>
                  </a:lnTo>
                  <a:lnTo>
                    <a:pt x="33658" y="188445"/>
                  </a:lnTo>
                  <a:lnTo>
                    <a:pt x="56674" y="222249"/>
                  </a:lnTo>
                  <a:lnTo>
                    <a:pt x="91197" y="248717"/>
                  </a:lnTo>
                  <a:lnTo>
                    <a:pt x="220956" y="302660"/>
                  </a:lnTo>
                  <a:lnTo>
                    <a:pt x="240797" y="311507"/>
                  </a:lnTo>
                  <a:lnTo>
                    <a:pt x="283101" y="340638"/>
                  </a:lnTo>
                  <a:lnTo>
                    <a:pt x="301436" y="378833"/>
                  </a:lnTo>
                  <a:lnTo>
                    <a:pt x="302660" y="394731"/>
                  </a:lnTo>
                  <a:lnTo>
                    <a:pt x="300682" y="413864"/>
                  </a:lnTo>
                  <a:lnTo>
                    <a:pt x="271017" y="459169"/>
                  </a:lnTo>
                  <a:lnTo>
                    <a:pt x="231448" y="477295"/>
                  </a:lnTo>
                  <a:lnTo>
                    <a:pt x="176078" y="483336"/>
                  </a:lnTo>
                  <a:lnTo>
                    <a:pt x="268833" y="483336"/>
                  </a:lnTo>
                  <a:lnTo>
                    <a:pt x="313016" y="459169"/>
                  </a:lnTo>
                  <a:lnTo>
                    <a:pt x="350994" y="414008"/>
                  </a:lnTo>
                  <a:lnTo>
                    <a:pt x="363653" y="359046"/>
                  </a:lnTo>
                  <a:lnTo>
                    <a:pt x="361854" y="336251"/>
                  </a:lnTo>
                  <a:lnTo>
                    <a:pt x="347464" y="295396"/>
                  </a:lnTo>
                  <a:lnTo>
                    <a:pt x="318193" y="260585"/>
                  </a:lnTo>
                  <a:lnTo>
                    <a:pt x="271014" y="230090"/>
                  </a:lnTo>
                  <a:lnTo>
                    <a:pt x="156508" y="185282"/>
                  </a:lnTo>
                  <a:lnTo>
                    <a:pt x="138275" y="177486"/>
                  </a:lnTo>
                  <a:lnTo>
                    <a:pt x="99546" y="150183"/>
                  </a:lnTo>
                  <a:lnTo>
                    <a:pt x="82817" y="112534"/>
                  </a:lnTo>
                  <a:lnTo>
                    <a:pt x="81704" y="96667"/>
                  </a:lnTo>
                  <a:lnTo>
                    <a:pt x="83394" y="79192"/>
                  </a:lnTo>
                  <a:lnTo>
                    <a:pt x="108750" y="37977"/>
                  </a:lnTo>
                  <a:lnTo>
                    <a:pt x="160634" y="17482"/>
                  </a:lnTo>
                  <a:lnTo>
                    <a:pt x="182978" y="16114"/>
                  </a:lnTo>
                  <a:lnTo>
                    <a:pt x="277347" y="16114"/>
                  </a:lnTo>
                  <a:lnTo>
                    <a:pt x="270793" y="13274"/>
                  </a:lnTo>
                  <a:lnTo>
                    <a:pt x="244254" y="5901"/>
                  </a:lnTo>
                  <a:lnTo>
                    <a:pt x="214982" y="1475"/>
                  </a:lnTo>
                  <a:lnTo>
                    <a:pt x="182978" y="0"/>
                  </a:lnTo>
                  <a:close/>
                </a:path>
                <a:path w="363854" h="499745">
                  <a:moveTo>
                    <a:pt x="277347" y="16114"/>
                  </a:moveTo>
                  <a:lnTo>
                    <a:pt x="182978" y="16114"/>
                  </a:lnTo>
                  <a:lnTo>
                    <a:pt x="203330" y="16760"/>
                  </a:lnTo>
                  <a:lnTo>
                    <a:pt x="220660" y="18701"/>
                  </a:lnTo>
                  <a:lnTo>
                    <a:pt x="234971" y="21936"/>
                  </a:lnTo>
                  <a:lnTo>
                    <a:pt x="246264" y="26470"/>
                  </a:lnTo>
                  <a:lnTo>
                    <a:pt x="264683" y="136948"/>
                  </a:lnTo>
                  <a:lnTo>
                    <a:pt x="273897" y="139252"/>
                  </a:lnTo>
                  <a:lnTo>
                    <a:pt x="281949" y="140393"/>
                  </a:lnTo>
                  <a:lnTo>
                    <a:pt x="288860" y="140393"/>
                  </a:lnTo>
                  <a:lnTo>
                    <a:pt x="327403" y="125441"/>
                  </a:lnTo>
                  <a:lnTo>
                    <a:pt x="339497" y="90918"/>
                  </a:lnTo>
                  <a:lnTo>
                    <a:pt x="336690" y="70313"/>
                  </a:lnTo>
                  <a:lnTo>
                    <a:pt x="328270" y="52224"/>
                  </a:lnTo>
                  <a:lnTo>
                    <a:pt x="314238" y="36650"/>
                  </a:lnTo>
                  <a:lnTo>
                    <a:pt x="294598" y="23590"/>
                  </a:lnTo>
                  <a:lnTo>
                    <a:pt x="277347" y="16114"/>
                  </a:lnTo>
                  <a:close/>
                </a:path>
              </a:pathLst>
            </a:custGeom>
            <a:solidFill>
              <a:srgbClr val="14171B"/>
            </a:solidFill>
          </p:spPr>
          <p:txBody>
            <a:bodyPr wrap="square" lIns="0" tIns="0" rIns="0" bIns="0" rtlCol="0"/>
            <a:lstStyle/>
            <a:p>
              <a:endParaRPr/>
            </a:p>
          </p:txBody>
        </p:sp>
        <p:sp>
          <p:nvSpPr>
            <p:cNvPr id="5" name="object 5"/>
            <p:cNvSpPr/>
            <p:nvPr/>
          </p:nvSpPr>
          <p:spPr>
            <a:xfrm>
              <a:off x="9797731" y="3911068"/>
              <a:ext cx="322580" cy="628650"/>
            </a:xfrm>
            <a:custGeom>
              <a:avLst/>
              <a:gdLst/>
              <a:ahLst/>
              <a:cxnLst/>
              <a:rect l="l" t="t" r="r" b="b"/>
              <a:pathLst>
                <a:path w="322579" h="628650">
                  <a:moveTo>
                    <a:pt x="155356" y="159963"/>
                  </a:moveTo>
                  <a:lnTo>
                    <a:pt x="65589" y="159963"/>
                  </a:lnTo>
                  <a:lnTo>
                    <a:pt x="65589" y="491388"/>
                  </a:lnTo>
                  <a:lnTo>
                    <a:pt x="74790" y="548065"/>
                  </a:lnTo>
                  <a:lnTo>
                    <a:pt x="102415" y="591510"/>
                  </a:lnTo>
                  <a:lnTo>
                    <a:pt x="147005" y="619126"/>
                  </a:lnTo>
                  <a:lnTo>
                    <a:pt x="207145" y="628326"/>
                  </a:lnTo>
                  <a:lnTo>
                    <a:pt x="223431" y="627643"/>
                  </a:lnTo>
                  <a:lnTo>
                    <a:pt x="267562" y="617405"/>
                  </a:lnTo>
                  <a:lnTo>
                    <a:pt x="308271" y="594966"/>
                  </a:lnTo>
                  <a:lnTo>
                    <a:pt x="242819" y="594966"/>
                  </a:lnTo>
                  <a:lnTo>
                    <a:pt x="221384" y="593528"/>
                  </a:lnTo>
                  <a:lnTo>
                    <a:pt x="176067" y="571940"/>
                  </a:lnTo>
                  <a:lnTo>
                    <a:pt x="156650" y="523830"/>
                  </a:lnTo>
                  <a:lnTo>
                    <a:pt x="155356" y="501743"/>
                  </a:lnTo>
                  <a:lnTo>
                    <a:pt x="155356" y="159963"/>
                  </a:lnTo>
                  <a:close/>
                </a:path>
                <a:path w="322579" h="628650">
                  <a:moveTo>
                    <a:pt x="314168" y="573092"/>
                  </a:moveTo>
                  <a:lnTo>
                    <a:pt x="297183" y="582663"/>
                  </a:lnTo>
                  <a:lnTo>
                    <a:pt x="279632" y="589499"/>
                  </a:lnTo>
                  <a:lnTo>
                    <a:pt x="261512" y="593599"/>
                  </a:lnTo>
                  <a:lnTo>
                    <a:pt x="242819" y="594966"/>
                  </a:lnTo>
                  <a:lnTo>
                    <a:pt x="308271" y="594966"/>
                  </a:lnTo>
                  <a:lnTo>
                    <a:pt x="322220" y="584600"/>
                  </a:lnTo>
                  <a:lnTo>
                    <a:pt x="314168" y="573092"/>
                  </a:lnTo>
                  <a:close/>
                </a:path>
                <a:path w="322579" h="628650">
                  <a:moveTo>
                    <a:pt x="155356" y="0"/>
                  </a:moveTo>
                  <a:lnTo>
                    <a:pt x="138090" y="0"/>
                  </a:lnTo>
                  <a:lnTo>
                    <a:pt x="131039" y="31866"/>
                  </a:lnTo>
                  <a:lnTo>
                    <a:pt x="121402" y="59555"/>
                  </a:lnTo>
                  <a:lnTo>
                    <a:pt x="94363" y="102415"/>
                  </a:lnTo>
                  <a:lnTo>
                    <a:pt x="54654" y="129464"/>
                  </a:lnTo>
                  <a:lnTo>
                    <a:pt x="0" y="141545"/>
                  </a:lnTo>
                  <a:lnTo>
                    <a:pt x="0" y="159963"/>
                  </a:lnTo>
                  <a:lnTo>
                    <a:pt x="315309" y="159963"/>
                  </a:lnTo>
                  <a:lnTo>
                    <a:pt x="315309" y="135786"/>
                  </a:lnTo>
                  <a:lnTo>
                    <a:pt x="155356" y="135786"/>
                  </a:lnTo>
                  <a:lnTo>
                    <a:pt x="155356" y="0"/>
                  </a:lnTo>
                  <a:close/>
                </a:path>
              </a:pathLst>
            </a:custGeom>
            <a:solidFill>
              <a:srgbClr val="14171B"/>
            </a:solidFill>
          </p:spPr>
          <p:txBody>
            <a:bodyPr wrap="square" lIns="0" tIns="0" rIns="0" bIns="0" rtlCol="0"/>
            <a:lstStyle/>
            <a:p>
              <a:endParaRPr/>
            </a:p>
          </p:txBody>
        </p:sp>
        <p:sp>
          <p:nvSpPr>
            <p:cNvPr id="6" name="object 6"/>
            <p:cNvSpPr/>
            <p:nvPr/>
          </p:nvSpPr>
          <p:spPr>
            <a:xfrm>
              <a:off x="10167118" y="3769517"/>
              <a:ext cx="260350" cy="760730"/>
            </a:xfrm>
            <a:custGeom>
              <a:avLst/>
              <a:gdLst/>
              <a:ahLst/>
              <a:cxnLst/>
              <a:rect l="l" t="t" r="r" b="b"/>
              <a:pathLst>
                <a:path w="260350" h="760729">
                  <a:moveTo>
                    <a:pt x="174926" y="268138"/>
                  </a:moveTo>
                  <a:lnTo>
                    <a:pt x="2303" y="304964"/>
                  </a:lnTo>
                  <a:lnTo>
                    <a:pt x="2303" y="316472"/>
                  </a:lnTo>
                  <a:lnTo>
                    <a:pt x="85149" y="334879"/>
                  </a:lnTo>
                  <a:lnTo>
                    <a:pt x="85149" y="654807"/>
                  </a:lnTo>
                  <a:lnTo>
                    <a:pt x="82247" y="698293"/>
                  </a:lnTo>
                  <a:lnTo>
                    <a:pt x="56396" y="735935"/>
                  </a:lnTo>
                  <a:lnTo>
                    <a:pt x="17764" y="745760"/>
                  </a:lnTo>
                  <a:lnTo>
                    <a:pt x="0" y="746867"/>
                  </a:lnTo>
                  <a:lnTo>
                    <a:pt x="0" y="760678"/>
                  </a:lnTo>
                  <a:lnTo>
                    <a:pt x="260086" y="760678"/>
                  </a:lnTo>
                  <a:lnTo>
                    <a:pt x="260086" y="746867"/>
                  </a:lnTo>
                  <a:lnTo>
                    <a:pt x="242318" y="745760"/>
                  </a:lnTo>
                  <a:lnTo>
                    <a:pt x="226995" y="743568"/>
                  </a:lnTo>
                  <a:lnTo>
                    <a:pt x="188589" y="724148"/>
                  </a:lnTo>
                  <a:lnTo>
                    <a:pt x="176218" y="686030"/>
                  </a:lnTo>
                  <a:lnTo>
                    <a:pt x="174926" y="654807"/>
                  </a:lnTo>
                  <a:lnTo>
                    <a:pt x="174926" y="268138"/>
                  </a:lnTo>
                  <a:close/>
                </a:path>
                <a:path w="260350" h="760729">
                  <a:moveTo>
                    <a:pt x="211752" y="0"/>
                  </a:moveTo>
                  <a:lnTo>
                    <a:pt x="41433" y="0"/>
                  </a:lnTo>
                  <a:lnTo>
                    <a:pt x="41433" y="177230"/>
                  </a:lnTo>
                  <a:lnTo>
                    <a:pt x="211752" y="177230"/>
                  </a:lnTo>
                  <a:lnTo>
                    <a:pt x="211752" y="0"/>
                  </a:lnTo>
                  <a:close/>
                </a:path>
              </a:pathLst>
            </a:custGeom>
            <a:solidFill>
              <a:srgbClr val="14171B"/>
            </a:solidFill>
          </p:spPr>
          <p:txBody>
            <a:bodyPr wrap="square" lIns="0" tIns="0" rIns="0" bIns="0" rtlCol="0"/>
            <a:lstStyle/>
            <a:p>
              <a:endParaRPr/>
            </a:p>
          </p:txBody>
        </p:sp>
        <p:sp>
          <p:nvSpPr>
            <p:cNvPr id="7" name="object 7"/>
            <p:cNvSpPr/>
            <p:nvPr/>
          </p:nvSpPr>
          <p:spPr>
            <a:xfrm>
              <a:off x="10434115" y="3911068"/>
              <a:ext cx="322580" cy="628650"/>
            </a:xfrm>
            <a:custGeom>
              <a:avLst/>
              <a:gdLst/>
              <a:ahLst/>
              <a:cxnLst/>
              <a:rect l="l" t="t" r="r" b="b"/>
              <a:pathLst>
                <a:path w="322579" h="628650">
                  <a:moveTo>
                    <a:pt x="155356" y="159963"/>
                  </a:moveTo>
                  <a:lnTo>
                    <a:pt x="65579" y="159963"/>
                  </a:lnTo>
                  <a:lnTo>
                    <a:pt x="65579" y="491388"/>
                  </a:lnTo>
                  <a:lnTo>
                    <a:pt x="74785" y="548065"/>
                  </a:lnTo>
                  <a:lnTo>
                    <a:pt x="102415" y="591510"/>
                  </a:lnTo>
                  <a:lnTo>
                    <a:pt x="147000" y="619126"/>
                  </a:lnTo>
                  <a:lnTo>
                    <a:pt x="207135" y="628326"/>
                  </a:lnTo>
                  <a:lnTo>
                    <a:pt x="223426" y="627643"/>
                  </a:lnTo>
                  <a:lnTo>
                    <a:pt x="267562" y="617405"/>
                  </a:lnTo>
                  <a:lnTo>
                    <a:pt x="308271" y="594966"/>
                  </a:lnTo>
                  <a:lnTo>
                    <a:pt x="242819" y="594966"/>
                  </a:lnTo>
                  <a:lnTo>
                    <a:pt x="221378" y="593528"/>
                  </a:lnTo>
                  <a:lnTo>
                    <a:pt x="176067" y="571940"/>
                  </a:lnTo>
                  <a:lnTo>
                    <a:pt x="156650" y="523830"/>
                  </a:lnTo>
                  <a:lnTo>
                    <a:pt x="155356" y="501743"/>
                  </a:lnTo>
                  <a:lnTo>
                    <a:pt x="155356" y="159963"/>
                  </a:lnTo>
                  <a:close/>
                </a:path>
                <a:path w="322579" h="628650">
                  <a:moveTo>
                    <a:pt x="314168" y="573092"/>
                  </a:moveTo>
                  <a:lnTo>
                    <a:pt x="297183" y="582663"/>
                  </a:lnTo>
                  <a:lnTo>
                    <a:pt x="279632" y="589499"/>
                  </a:lnTo>
                  <a:lnTo>
                    <a:pt x="261512" y="593599"/>
                  </a:lnTo>
                  <a:lnTo>
                    <a:pt x="242819" y="594966"/>
                  </a:lnTo>
                  <a:lnTo>
                    <a:pt x="308271" y="594966"/>
                  </a:lnTo>
                  <a:lnTo>
                    <a:pt x="322220" y="584600"/>
                  </a:lnTo>
                  <a:lnTo>
                    <a:pt x="314168" y="573092"/>
                  </a:lnTo>
                  <a:close/>
                </a:path>
                <a:path w="322579" h="628650">
                  <a:moveTo>
                    <a:pt x="155356" y="0"/>
                  </a:moveTo>
                  <a:lnTo>
                    <a:pt x="138100" y="0"/>
                  </a:lnTo>
                  <a:lnTo>
                    <a:pt x="131042" y="31866"/>
                  </a:lnTo>
                  <a:lnTo>
                    <a:pt x="121399" y="59555"/>
                  </a:lnTo>
                  <a:lnTo>
                    <a:pt x="94363" y="102415"/>
                  </a:lnTo>
                  <a:lnTo>
                    <a:pt x="54661" y="129464"/>
                  </a:lnTo>
                  <a:lnTo>
                    <a:pt x="0" y="141545"/>
                  </a:lnTo>
                  <a:lnTo>
                    <a:pt x="0" y="159963"/>
                  </a:lnTo>
                  <a:lnTo>
                    <a:pt x="315309" y="159963"/>
                  </a:lnTo>
                  <a:lnTo>
                    <a:pt x="315309" y="135786"/>
                  </a:lnTo>
                  <a:lnTo>
                    <a:pt x="155356" y="135786"/>
                  </a:lnTo>
                  <a:lnTo>
                    <a:pt x="155356" y="0"/>
                  </a:lnTo>
                  <a:close/>
                </a:path>
              </a:pathLst>
            </a:custGeom>
            <a:solidFill>
              <a:srgbClr val="14171B"/>
            </a:solidFill>
          </p:spPr>
          <p:txBody>
            <a:bodyPr wrap="square" lIns="0" tIns="0" rIns="0" bIns="0" rtlCol="0"/>
            <a:lstStyle/>
            <a:p>
              <a:endParaRPr/>
            </a:p>
          </p:txBody>
        </p:sp>
        <p:sp>
          <p:nvSpPr>
            <p:cNvPr id="8" name="object 8"/>
            <p:cNvSpPr/>
            <p:nvPr/>
          </p:nvSpPr>
          <p:spPr>
            <a:xfrm>
              <a:off x="10797749" y="4037653"/>
              <a:ext cx="567690" cy="502284"/>
            </a:xfrm>
            <a:custGeom>
              <a:avLst/>
              <a:gdLst/>
              <a:ahLst/>
              <a:cxnLst/>
              <a:rect l="l" t="t" r="r" b="b"/>
              <a:pathLst>
                <a:path w="567690" h="502285">
                  <a:moveTo>
                    <a:pt x="168026" y="0"/>
                  </a:moveTo>
                  <a:lnTo>
                    <a:pt x="0" y="10355"/>
                  </a:lnTo>
                  <a:lnTo>
                    <a:pt x="0" y="21863"/>
                  </a:lnTo>
                  <a:lnTo>
                    <a:pt x="78269" y="52940"/>
                  </a:lnTo>
                  <a:lnTo>
                    <a:pt x="78269" y="340638"/>
                  </a:lnTo>
                  <a:lnTo>
                    <a:pt x="88620" y="407528"/>
                  </a:lnTo>
                  <a:lnTo>
                    <a:pt x="119703" y="458593"/>
                  </a:lnTo>
                  <a:lnTo>
                    <a:pt x="168892" y="490958"/>
                  </a:lnTo>
                  <a:lnTo>
                    <a:pt x="233615" y="501743"/>
                  </a:lnTo>
                  <a:lnTo>
                    <a:pt x="255810" y="500483"/>
                  </a:lnTo>
                  <a:lnTo>
                    <a:pt x="298671" y="490413"/>
                  </a:lnTo>
                  <a:lnTo>
                    <a:pt x="339310" y="470719"/>
                  </a:lnTo>
                  <a:lnTo>
                    <a:pt x="364396" y="453410"/>
                  </a:lnTo>
                  <a:lnTo>
                    <a:pt x="280797" y="453410"/>
                  </a:lnTo>
                  <a:lnTo>
                    <a:pt x="231455" y="445211"/>
                  </a:lnTo>
                  <a:lnTo>
                    <a:pt x="196215" y="420615"/>
                  </a:lnTo>
                  <a:lnTo>
                    <a:pt x="175073" y="379621"/>
                  </a:lnTo>
                  <a:lnTo>
                    <a:pt x="168026" y="322231"/>
                  </a:lnTo>
                  <a:lnTo>
                    <a:pt x="168026" y="0"/>
                  </a:lnTo>
                  <a:close/>
                </a:path>
                <a:path w="567690" h="502285">
                  <a:moveTo>
                    <a:pt x="505908" y="428091"/>
                  </a:moveTo>
                  <a:lnTo>
                    <a:pt x="393579" y="428091"/>
                  </a:lnTo>
                  <a:lnTo>
                    <a:pt x="398186" y="501743"/>
                  </a:lnTo>
                  <a:lnTo>
                    <a:pt x="567354" y="456865"/>
                  </a:lnTo>
                  <a:lnTo>
                    <a:pt x="567354" y="443054"/>
                  </a:lnTo>
                  <a:lnTo>
                    <a:pt x="550088" y="441947"/>
                  </a:lnTo>
                  <a:lnTo>
                    <a:pt x="535123" y="439756"/>
                  </a:lnTo>
                  <a:lnTo>
                    <a:pt x="522466" y="436481"/>
                  </a:lnTo>
                  <a:lnTo>
                    <a:pt x="512120" y="432122"/>
                  </a:lnTo>
                  <a:lnTo>
                    <a:pt x="505908" y="428091"/>
                  </a:lnTo>
                  <a:close/>
                </a:path>
                <a:path w="567690" h="502285">
                  <a:moveTo>
                    <a:pt x="481042" y="0"/>
                  </a:moveTo>
                  <a:lnTo>
                    <a:pt x="308430" y="10355"/>
                  </a:lnTo>
                  <a:lnTo>
                    <a:pt x="308430" y="21863"/>
                  </a:lnTo>
                  <a:lnTo>
                    <a:pt x="391276" y="52940"/>
                  </a:lnTo>
                  <a:lnTo>
                    <a:pt x="391276" y="413139"/>
                  </a:lnTo>
                  <a:lnTo>
                    <a:pt x="365376" y="430762"/>
                  </a:lnTo>
                  <a:lnTo>
                    <a:pt x="338330" y="443346"/>
                  </a:lnTo>
                  <a:lnTo>
                    <a:pt x="310137" y="450894"/>
                  </a:lnTo>
                  <a:lnTo>
                    <a:pt x="280797" y="453410"/>
                  </a:lnTo>
                  <a:lnTo>
                    <a:pt x="364396" y="453410"/>
                  </a:lnTo>
                  <a:lnTo>
                    <a:pt x="376424" y="443963"/>
                  </a:lnTo>
                  <a:lnTo>
                    <a:pt x="393579" y="428091"/>
                  </a:lnTo>
                  <a:lnTo>
                    <a:pt x="505908" y="428091"/>
                  </a:lnTo>
                  <a:lnTo>
                    <a:pt x="484598" y="391992"/>
                  </a:lnTo>
                  <a:lnTo>
                    <a:pt x="481042" y="347539"/>
                  </a:lnTo>
                  <a:lnTo>
                    <a:pt x="481042" y="0"/>
                  </a:lnTo>
                  <a:close/>
                </a:path>
              </a:pathLst>
            </a:custGeom>
            <a:solidFill>
              <a:srgbClr val="14171B"/>
            </a:solidFill>
          </p:spPr>
          <p:txBody>
            <a:bodyPr wrap="square" lIns="0" tIns="0" rIns="0" bIns="0" rtlCol="0"/>
            <a:lstStyle/>
            <a:p>
              <a:endParaRPr/>
            </a:p>
          </p:txBody>
        </p:sp>
        <p:sp>
          <p:nvSpPr>
            <p:cNvPr id="9" name="object 9"/>
            <p:cNvSpPr/>
            <p:nvPr/>
          </p:nvSpPr>
          <p:spPr>
            <a:xfrm>
              <a:off x="11376617" y="3911068"/>
              <a:ext cx="322580" cy="628650"/>
            </a:xfrm>
            <a:custGeom>
              <a:avLst/>
              <a:gdLst/>
              <a:ahLst/>
              <a:cxnLst/>
              <a:rect l="l" t="t" r="r" b="b"/>
              <a:pathLst>
                <a:path w="322579" h="628650">
                  <a:moveTo>
                    <a:pt x="155366" y="159963"/>
                  </a:moveTo>
                  <a:lnTo>
                    <a:pt x="65589" y="159963"/>
                  </a:lnTo>
                  <a:lnTo>
                    <a:pt x="65589" y="491388"/>
                  </a:lnTo>
                  <a:lnTo>
                    <a:pt x="74794" y="548065"/>
                  </a:lnTo>
                  <a:lnTo>
                    <a:pt x="102415" y="591510"/>
                  </a:lnTo>
                  <a:lnTo>
                    <a:pt x="147004" y="619126"/>
                  </a:lnTo>
                  <a:lnTo>
                    <a:pt x="207135" y="628326"/>
                  </a:lnTo>
                  <a:lnTo>
                    <a:pt x="223428" y="627643"/>
                  </a:lnTo>
                  <a:lnTo>
                    <a:pt x="267562" y="617405"/>
                  </a:lnTo>
                  <a:lnTo>
                    <a:pt x="308271" y="594966"/>
                  </a:lnTo>
                  <a:lnTo>
                    <a:pt x="242819" y="594966"/>
                  </a:lnTo>
                  <a:lnTo>
                    <a:pt x="221383" y="593528"/>
                  </a:lnTo>
                  <a:lnTo>
                    <a:pt x="176067" y="571940"/>
                  </a:lnTo>
                  <a:lnTo>
                    <a:pt x="156659" y="523830"/>
                  </a:lnTo>
                  <a:lnTo>
                    <a:pt x="155366" y="501743"/>
                  </a:lnTo>
                  <a:lnTo>
                    <a:pt x="155366" y="159963"/>
                  </a:lnTo>
                  <a:close/>
                </a:path>
                <a:path w="322579" h="628650">
                  <a:moveTo>
                    <a:pt x="314178" y="573092"/>
                  </a:moveTo>
                  <a:lnTo>
                    <a:pt x="297189" y="582663"/>
                  </a:lnTo>
                  <a:lnTo>
                    <a:pt x="279638" y="589499"/>
                  </a:lnTo>
                  <a:lnTo>
                    <a:pt x="261517" y="593599"/>
                  </a:lnTo>
                  <a:lnTo>
                    <a:pt x="242819" y="594966"/>
                  </a:lnTo>
                  <a:lnTo>
                    <a:pt x="308271" y="594966"/>
                  </a:lnTo>
                  <a:lnTo>
                    <a:pt x="322220" y="584600"/>
                  </a:lnTo>
                  <a:lnTo>
                    <a:pt x="314178" y="573092"/>
                  </a:lnTo>
                  <a:close/>
                </a:path>
                <a:path w="322579" h="628650">
                  <a:moveTo>
                    <a:pt x="155366" y="0"/>
                  </a:moveTo>
                  <a:lnTo>
                    <a:pt x="138100" y="0"/>
                  </a:lnTo>
                  <a:lnTo>
                    <a:pt x="131042" y="31866"/>
                  </a:lnTo>
                  <a:lnTo>
                    <a:pt x="121399" y="59555"/>
                  </a:lnTo>
                  <a:lnTo>
                    <a:pt x="94363" y="102415"/>
                  </a:lnTo>
                  <a:lnTo>
                    <a:pt x="54661" y="129464"/>
                  </a:lnTo>
                  <a:lnTo>
                    <a:pt x="0" y="141545"/>
                  </a:lnTo>
                  <a:lnTo>
                    <a:pt x="0" y="159963"/>
                  </a:lnTo>
                  <a:lnTo>
                    <a:pt x="315320" y="159963"/>
                  </a:lnTo>
                  <a:lnTo>
                    <a:pt x="315320" y="135786"/>
                  </a:lnTo>
                  <a:lnTo>
                    <a:pt x="155366" y="135786"/>
                  </a:lnTo>
                  <a:lnTo>
                    <a:pt x="155366" y="0"/>
                  </a:lnTo>
                  <a:close/>
                </a:path>
              </a:pathLst>
            </a:custGeom>
            <a:solidFill>
              <a:srgbClr val="14171B"/>
            </a:solidFill>
          </p:spPr>
          <p:txBody>
            <a:bodyPr wrap="square" lIns="0" tIns="0" rIns="0" bIns="0" rtlCol="0"/>
            <a:lstStyle/>
            <a:p>
              <a:endParaRPr/>
            </a:p>
          </p:txBody>
        </p:sp>
        <p:sp>
          <p:nvSpPr>
            <p:cNvPr id="10" name="object 10"/>
            <p:cNvSpPr/>
            <p:nvPr/>
          </p:nvSpPr>
          <p:spPr>
            <a:xfrm>
              <a:off x="7417910" y="4770551"/>
              <a:ext cx="622935" cy="760095"/>
            </a:xfrm>
            <a:custGeom>
              <a:avLst/>
              <a:gdLst/>
              <a:ahLst/>
              <a:cxnLst/>
              <a:rect l="l" t="t" r="r" b="b"/>
              <a:pathLst>
                <a:path w="622934" h="760095">
                  <a:moveTo>
                    <a:pt x="588055" y="0"/>
                  </a:moveTo>
                  <a:lnTo>
                    <a:pt x="0" y="0"/>
                  </a:lnTo>
                  <a:lnTo>
                    <a:pt x="0" y="14952"/>
                  </a:lnTo>
                  <a:lnTo>
                    <a:pt x="20311" y="16963"/>
                  </a:lnTo>
                  <a:lnTo>
                    <a:pt x="37535" y="19555"/>
                  </a:lnTo>
                  <a:lnTo>
                    <a:pt x="78387" y="37115"/>
                  </a:lnTo>
                  <a:lnTo>
                    <a:pt x="91769" y="76527"/>
                  </a:lnTo>
                  <a:lnTo>
                    <a:pt x="93211" y="110467"/>
                  </a:lnTo>
                  <a:lnTo>
                    <a:pt x="93211" y="643289"/>
                  </a:lnTo>
                  <a:lnTo>
                    <a:pt x="89969" y="690655"/>
                  </a:lnTo>
                  <a:lnTo>
                    <a:pt x="71049" y="725362"/>
                  </a:lnTo>
                  <a:lnTo>
                    <a:pt x="19840" y="742877"/>
                  </a:lnTo>
                  <a:lnTo>
                    <a:pt x="0" y="744563"/>
                  </a:lnTo>
                  <a:lnTo>
                    <a:pt x="0" y="759526"/>
                  </a:lnTo>
                  <a:lnTo>
                    <a:pt x="310702" y="759526"/>
                  </a:lnTo>
                  <a:lnTo>
                    <a:pt x="310702" y="744563"/>
                  </a:lnTo>
                  <a:lnTo>
                    <a:pt x="286464" y="742877"/>
                  </a:lnTo>
                  <a:lnTo>
                    <a:pt x="265533" y="740109"/>
                  </a:lnTo>
                  <a:lnTo>
                    <a:pt x="222059" y="725328"/>
                  </a:lnTo>
                  <a:lnTo>
                    <a:pt x="197535" y="689901"/>
                  </a:lnTo>
                  <a:lnTo>
                    <a:pt x="193334" y="643289"/>
                  </a:lnTo>
                  <a:lnTo>
                    <a:pt x="193334" y="377454"/>
                  </a:lnTo>
                  <a:lnTo>
                    <a:pt x="440750" y="377454"/>
                  </a:lnTo>
                  <a:lnTo>
                    <a:pt x="440750" y="357894"/>
                  </a:lnTo>
                  <a:lnTo>
                    <a:pt x="193334" y="357894"/>
                  </a:lnTo>
                  <a:lnTo>
                    <a:pt x="193334" y="19549"/>
                  </a:lnTo>
                  <a:lnTo>
                    <a:pt x="591350" y="19549"/>
                  </a:lnTo>
                  <a:lnTo>
                    <a:pt x="588055" y="0"/>
                  </a:lnTo>
                  <a:close/>
                </a:path>
                <a:path w="622934" h="760095">
                  <a:moveTo>
                    <a:pt x="440750" y="377454"/>
                  </a:moveTo>
                  <a:lnTo>
                    <a:pt x="286546" y="377454"/>
                  </a:lnTo>
                  <a:lnTo>
                    <a:pt x="309308" y="377923"/>
                  </a:lnTo>
                  <a:lnTo>
                    <a:pt x="329267" y="379328"/>
                  </a:lnTo>
                  <a:lnTo>
                    <a:pt x="372931" y="389402"/>
                  </a:lnTo>
                  <a:lnTo>
                    <a:pt x="406185" y="422012"/>
                  </a:lnTo>
                  <a:lnTo>
                    <a:pt x="421180" y="467210"/>
                  </a:lnTo>
                  <a:lnTo>
                    <a:pt x="426939" y="493691"/>
                  </a:lnTo>
                  <a:lnTo>
                    <a:pt x="440750" y="493691"/>
                  </a:lnTo>
                  <a:lnTo>
                    <a:pt x="440750" y="377454"/>
                  </a:lnTo>
                  <a:close/>
                </a:path>
                <a:path w="622934" h="760095">
                  <a:moveTo>
                    <a:pt x="440750" y="240505"/>
                  </a:moveTo>
                  <a:lnTo>
                    <a:pt x="426939" y="240505"/>
                  </a:lnTo>
                  <a:lnTo>
                    <a:pt x="422332" y="265824"/>
                  </a:lnTo>
                  <a:lnTo>
                    <a:pt x="418453" y="282659"/>
                  </a:lnTo>
                  <a:lnTo>
                    <a:pt x="401631" y="321058"/>
                  </a:lnTo>
                  <a:lnTo>
                    <a:pt x="360774" y="349256"/>
                  </a:lnTo>
                  <a:lnTo>
                    <a:pt x="308229" y="357354"/>
                  </a:lnTo>
                  <a:lnTo>
                    <a:pt x="285394" y="357894"/>
                  </a:lnTo>
                  <a:lnTo>
                    <a:pt x="440750" y="357894"/>
                  </a:lnTo>
                  <a:lnTo>
                    <a:pt x="440750" y="240505"/>
                  </a:lnTo>
                  <a:close/>
                </a:path>
                <a:path w="622934" h="760095">
                  <a:moveTo>
                    <a:pt x="591350" y="19549"/>
                  </a:moveTo>
                  <a:lnTo>
                    <a:pt x="355591" y="19549"/>
                  </a:lnTo>
                  <a:lnTo>
                    <a:pt x="404642" y="22499"/>
                  </a:lnTo>
                  <a:lnTo>
                    <a:pt x="448227" y="31348"/>
                  </a:lnTo>
                  <a:lnTo>
                    <a:pt x="486346" y="46093"/>
                  </a:lnTo>
                  <a:lnTo>
                    <a:pt x="518999" y="66730"/>
                  </a:lnTo>
                  <a:lnTo>
                    <a:pt x="546978" y="93066"/>
                  </a:lnTo>
                  <a:lnTo>
                    <a:pt x="571075" y="124862"/>
                  </a:lnTo>
                  <a:lnTo>
                    <a:pt x="591290" y="162120"/>
                  </a:lnTo>
                  <a:lnTo>
                    <a:pt x="607625" y="204841"/>
                  </a:lnTo>
                  <a:lnTo>
                    <a:pt x="622577" y="204841"/>
                  </a:lnTo>
                  <a:lnTo>
                    <a:pt x="591350" y="19549"/>
                  </a:lnTo>
                  <a:close/>
                </a:path>
              </a:pathLst>
            </a:custGeom>
            <a:solidFill>
              <a:srgbClr val="14171B"/>
            </a:solidFill>
          </p:spPr>
          <p:txBody>
            <a:bodyPr wrap="square" lIns="0" tIns="0" rIns="0" bIns="0" rtlCol="0"/>
            <a:lstStyle/>
            <a:p>
              <a:endParaRPr/>
            </a:p>
          </p:txBody>
        </p:sp>
        <p:sp>
          <p:nvSpPr>
            <p:cNvPr id="11" name="object 11"/>
            <p:cNvSpPr/>
            <p:nvPr/>
          </p:nvSpPr>
          <p:spPr>
            <a:xfrm>
              <a:off x="8068094" y="4770544"/>
              <a:ext cx="726440" cy="768985"/>
            </a:xfrm>
            <a:custGeom>
              <a:avLst/>
              <a:gdLst/>
              <a:ahLst/>
              <a:cxnLst/>
              <a:rect l="l" t="t" r="r" b="b"/>
              <a:pathLst>
                <a:path w="726440" h="768985">
                  <a:moveTo>
                    <a:pt x="397768" y="402773"/>
                  </a:moveTo>
                  <a:lnTo>
                    <a:pt x="217501" y="402773"/>
                  </a:lnTo>
                  <a:lnTo>
                    <a:pt x="233182" y="403278"/>
                  </a:lnTo>
                  <a:lnTo>
                    <a:pt x="246848" y="404793"/>
                  </a:lnTo>
                  <a:lnTo>
                    <a:pt x="285685" y="422920"/>
                  </a:lnTo>
                  <a:lnTo>
                    <a:pt x="431557" y="609918"/>
                  </a:lnTo>
                  <a:lnTo>
                    <a:pt x="455248" y="640137"/>
                  </a:lnTo>
                  <a:lnTo>
                    <a:pt x="496385" y="688470"/>
                  </a:lnTo>
                  <a:lnTo>
                    <a:pt x="530480" y="721626"/>
                  </a:lnTo>
                  <a:lnTo>
                    <a:pt x="565291" y="745217"/>
                  </a:lnTo>
                  <a:lnTo>
                    <a:pt x="602804" y="760310"/>
                  </a:lnTo>
                  <a:lnTo>
                    <a:pt x="647114" y="767794"/>
                  </a:lnTo>
                  <a:lnTo>
                    <a:pt x="672073" y="768730"/>
                  </a:lnTo>
                  <a:lnTo>
                    <a:pt x="684083" y="768514"/>
                  </a:lnTo>
                  <a:lnTo>
                    <a:pt x="697100" y="767867"/>
                  </a:lnTo>
                  <a:lnTo>
                    <a:pt x="711125" y="766791"/>
                  </a:lnTo>
                  <a:lnTo>
                    <a:pt x="726155" y="765285"/>
                  </a:lnTo>
                  <a:lnTo>
                    <a:pt x="726155" y="756071"/>
                  </a:lnTo>
                  <a:lnTo>
                    <a:pt x="710363" y="752226"/>
                  </a:lnTo>
                  <a:lnTo>
                    <a:pt x="695219" y="746439"/>
                  </a:lnTo>
                  <a:lnTo>
                    <a:pt x="653042" y="717202"/>
                  </a:lnTo>
                  <a:lnTo>
                    <a:pt x="623405" y="686421"/>
                  </a:lnTo>
                  <a:lnTo>
                    <a:pt x="607625" y="667466"/>
                  </a:lnTo>
                  <a:lnTo>
                    <a:pt x="397768" y="402773"/>
                  </a:lnTo>
                  <a:close/>
                </a:path>
                <a:path w="726440" h="768985">
                  <a:moveTo>
                    <a:pt x="295760" y="0"/>
                  </a:moveTo>
                  <a:lnTo>
                    <a:pt x="0" y="0"/>
                  </a:lnTo>
                  <a:lnTo>
                    <a:pt x="0" y="14962"/>
                  </a:lnTo>
                  <a:lnTo>
                    <a:pt x="20317" y="16974"/>
                  </a:lnTo>
                  <a:lnTo>
                    <a:pt x="37544" y="19566"/>
                  </a:lnTo>
                  <a:lnTo>
                    <a:pt x="78398" y="37120"/>
                  </a:lnTo>
                  <a:lnTo>
                    <a:pt x="91779" y="76533"/>
                  </a:lnTo>
                  <a:lnTo>
                    <a:pt x="93222" y="643299"/>
                  </a:lnTo>
                  <a:lnTo>
                    <a:pt x="92861" y="661607"/>
                  </a:lnTo>
                  <a:lnTo>
                    <a:pt x="87463" y="701413"/>
                  </a:lnTo>
                  <a:lnTo>
                    <a:pt x="62144" y="731328"/>
                  </a:lnTo>
                  <a:lnTo>
                    <a:pt x="19846" y="742882"/>
                  </a:lnTo>
                  <a:lnTo>
                    <a:pt x="0" y="744574"/>
                  </a:lnTo>
                  <a:lnTo>
                    <a:pt x="0" y="759526"/>
                  </a:lnTo>
                  <a:lnTo>
                    <a:pt x="299205" y="759526"/>
                  </a:lnTo>
                  <a:lnTo>
                    <a:pt x="299205" y="744574"/>
                  </a:lnTo>
                  <a:lnTo>
                    <a:pt x="277157" y="742882"/>
                  </a:lnTo>
                  <a:lnTo>
                    <a:pt x="258206" y="740114"/>
                  </a:lnTo>
                  <a:lnTo>
                    <a:pt x="219338" y="725330"/>
                  </a:lnTo>
                  <a:lnTo>
                    <a:pt x="197218" y="689907"/>
                  </a:lnTo>
                  <a:lnTo>
                    <a:pt x="193344" y="643299"/>
                  </a:lnTo>
                  <a:lnTo>
                    <a:pt x="193344" y="402773"/>
                  </a:lnTo>
                  <a:lnTo>
                    <a:pt x="397768" y="402773"/>
                  </a:lnTo>
                  <a:lnTo>
                    <a:pt x="382269" y="383223"/>
                  </a:lnTo>
                  <a:lnTo>
                    <a:pt x="193344" y="383223"/>
                  </a:lnTo>
                  <a:lnTo>
                    <a:pt x="193344" y="19559"/>
                  </a:lnTo>
                  <a:lnTo>
                    <a:pt x="426975" y="19559"/>
                  </a:lnTo>
                  <a:lnTo>
                    <a:pt x="404790" y="12083"/>
                  </a:lnTo>
                  <a:lnTo>
                    <a:pt x="353508" y="3021"/>
                  </a:lnTo>
                  <a:lnTo>
                    <a:pt x="295760" y="0"/>
                  </a:lnTo>
                  <a:close/>
                </a:path>
                <a:path w="726440" h="768985">
                  <a:moveTo>
                    <a:pt x="426975" y="19559"/>
                  </a:moveTo>
                  <a:lnTo>
                    <a:pt x="281949" y="19559"/>
                  </a:lnTo>
                  <a:lnTo>
                    <a:pt x="318806" y="22546"/>
                  </a:lnTo>
                  <a:lnTo>
                    <a:pt x="352287" y="31505"/>
                  </a:lnTo>
                  <a:lnTo>
                    <a:pt x="409118" y="67317"/>
                  </a:lnTo>
                  <a:lnTo>
                    <a:pt x="446657" y="125294"/>
                  </a:lnTo>
                  <a:lnTo>
                    <a:pt x="459169" y="203690"/>
                  </a:lnTo>
                  <a:lnTo>
                    <a:pt x="455058" y="251319"/>
                  </a:lnTo>
                  <a:lnTo>
                    <a:pt x="442727" y="291622"/>
                  </a:lnTo>
                  <a:lnTo>
                    <a:pt x="422176" y="324597"/>
                  </a:lnTo>
                  <a:lnTo>
                    <a:pt x="393405" y="350246"/>
                  </a:lnTo>
                  <a:lnTo>
                    <a:pt x="356416" y="368566"/>
                  </a:lnTo>
                  <a:lnTo>
                    <a:pt x="311208" y="379559"/>
                  </a:lnTo>
                  <a:lnTo>
                    <a:pt x="257782" y="383223"/>
                  </a:lnTo>
                  <a:lnTo>
                    <a:pt x="382269" y="383223"/>
                  </a:lnTo>
                  <a:lnTo>
                    <a:pt x="378616" y="378616"/>
                  </a:lnTo>
                  <a:lnTo>
                    <a:pt x="421153" y="360522"/>
                  </a:lnTo>
                  <a:lnTo>
                    <a:pt x="457868" y="340777"/>
                  </a:lnTo>
                  <a:lnTo>
                    <a:pt x="513827" y="296326"/>
                  </a:lnTo>
                  <a:lnTo>
                    <a:pt x="547056" y="243542"/>
                  </a:lnTo>
                  <a:lnTo>
                    <a:pt x="558140" y="180675"/>
                  </a:lnTo>
                  <a:lnTo>
                    <a:pt x="553750" y="140907"/>
                  </a:lnTo>
                  <a:lnTo>
                    <a:pt x="540585" y="105589"/>
                  </a:lnTo>
                  <a:lnTo>
                    <a:pt x="518648" y="74726"/>
                  </a:lnTo>
                  <a:lnTo>
                    <a:pt x="487943" y="48323"/>
                  </a:lnTo>
                  <a:lnTo>
                    <a:pt x="449602" y="27184"/>
                  </a:lnTo>
                  <a:lnTo>
                    <a:pt x="426975" y="19559"/>
                  </a:lnTo>
                  <a:close/>
                </a:path>
              </a:pathLst>
            </a:custGeom>
            <a:solidFill>
              <a:srgbClr val="14171B"/>
            </a:solidFill>
          </p:spPr>
          <p:txBody>
            <a:bodyPr wrap="square" lIns="0" tIns="0" rIns="0" bIns="0" rtlCol="0"/>
            <a:lstStyle/>
            <a:p>
              <a:endParaRPr/>
            </a:p>
          </p:txBody>
        </p:sp>
        <p:sp>
          <p:nvSpPr>
            <p:cNvPr id="12" name="object 12"/>
            <p:cNvSpPr/>
            <p:nvPr/>
          </p:nvSpPr>
          <p:spPr>
            <a:xfrm>
              <a:off x="8825318" y="4770544"/>
              <a:ext cx="733425" cy="760095"/>
            </a:xfrm>
            <a:custGeom>
              <a:avLst/>
              <a:gdLst/>
              <a:ahLst/>
              <a:cxnLst/>
              <a:rect l="l" t="t" r="r" b="b"/>
              <a:pathLst>
                <a:path w="733425" h="760095">
                  <a:moveTo>
                    <a:pt x="372847" y="0"/>
                  </a:moveTo>
                  <a:lnTo>
                    <a:pt x="265824" y="0"/>
                  </a:lnTo>
                  <a:lnTo>
                    <a:pt x="313006" y="101263"/>
                  </a:lnTo>
                  <a:lnTo>
                    <a:pt x="110467" y="631792"/>
                  </a:lnTo>
                  <a:lnTo>
                    <a:pt x="90035" y="678112"/>
                  </a:lnTo>
                  <a:lnTo>
                    <a:pt x="67882" y="711193"/>
                  </a:lnTo>
                  <a:lnTo>
                    <a:pt x="21068" y="739897"/>
                  </a:lnTo>
                  <a:lnTo>
                    <a:pt x="0" y="744574"/>
                  </a:lnTo>
                  <a:lnTo>
                    <a:pt x="0" y="759526"/>
                  </a:lnTo>
                  <a:lnTo>
                    <a:pt x="214035" y="759526"/>
                  </a:lnTo>
                  <a:lnTo>
                    <a:pt x="214035" y="744574"/>
                  </a:lnTo>
                  <a:lnTo>
                    <a:pt x="190725" y="740688"/>
                  </a:lnTo>
                  <a:lnTo>
                    <a:pt x="171447" y="735940"/>
                  </a:lnTo>
                  <a:lnTo>
                    <a:pt x="136932" y="716230"/>
                  </a:lnTo>
                  <a:lnTo>
                    <a:pt x="126582" y="684733"/>
                  </a:lnTo>
                  <a:lnTo>
                    <a:pt x="128234" y="664519"/>
                  </a:lnTo>
                  <a:lnTo>
                    <a:pt x="133192" y="640709"/>
                  </a:lnTo>
                  <a:lnTo>
                    <a:pt x="141460" y="613305"/>
                  </a:lnTo>
                  <a:lnTo>
                    <a:pt x="153042" y="582306"/>
                  </a:lnTo>
                  <a:lnTo>
                    <a:pt x="197920" y="461472"/>
                  </a:lnTo>
                  <a:lnTo>
                    <a:pt x="557439" y="461472"/>
                  </a:lnTo>
                  <a:lnTo>
                    <a:pt x="549611" y="441902"/>
                  </a:lnTo>
                  <a:lnTo>
                    <a:pt x="205983" y="441902"/>
                  </a:lnTo>
                  <a:lnTo>
                    <a:pt x="324513" y="128886"/>
                  </a:lnTo>
                  <a:lnTo>
                    <a:pt x="424402" y="128886"/>
                  </a:lnTo>
                  <a:lnTo>
                    <a:pt x="372847" y="0"/>
                  </a:lnTo>
                  <a:close/>
                </a:path>
                <a:path w="733425" h="760095">
                  <a:moveTo>
                    <a:pt x="557439" y="461472"/>
                  </a:moveTo>
                  <a:lnTo>
                    <a:pt x="452248" y="461472"/>
                  </a:lnTo>
                  <a:lnTo>
                    <a:pt x="522455" y="644441"/>
                  </a:lnTo>
                  <a:lnTo>
                    <a:pt x="528994" y="661134"/>
                  </a:lnTo>
                  <a:lnTo>
                    <a:pt x="533670" y="676674"/>
                  </a:lnTo>
                  <a:lnTo>
                    <a:pt x="536480" y="691057"/>
                  </a:lnTo>
                  <a:lnTo>
                    <a:pt x="537418" y="704282"/>
                  </a:lnTo>
                  <a:lnTo>
                    <a:pt x="536554" y="712416"/>
                  </a:lnTo>
                  <a:lnTo>
                    <a:pt x="505475" y="738819"/>
                  </a:lnTo>
                  <a:lnTo>
                    <a:pt x="478728" y="744574"/>
                  </a:lnTo>
                  <a:lnTo>
                    <a:pt x="478728" y="759526"/>
                  </a:lnTo>
                  <a:lnTo>
                    <a:pt x="733056" y="759526"/>
                  </a:lnTo>
                  <a:lnTo>
                    <a:pt x="733056" y="744574"/>
                  </a:lnTo>
                  <a:lnTo>
                    <a:pt x="712516" y="739789"/>
                  </a:lnTo>
                  <a:lnTo>
                    <a:pt x="694638" y="732345"/>
                  </a:lnTo>
                  <a:lnTo>
                    <a:pt x="655473" y="693039"/>
                  </a:lnTo>
                  <a:lnTo>
                    <a:pt x="631596" y="646137"/>
                  </a:lnTo>
                  <a:lnTo>
                    <a:pt x="619122" y="615677"/>
                  </a:lnTo>
                  <a:lnTo>
                    <a:pt x="557439" y="461472"/>
                  </a:lnTo>
                  <a:close/>
                </a:path>
                <a:path w="733425" h="760095">
                  <a:moveTo>
                    <a:pt x="424402" y="128886"/>
                  </a:moveTo>
                  <a:lnTo>
                    <a:pt x="324513" y="128886"/>
                  </a:lnTo>
                  <a:lnTo>
                    <a:pt x="444195" y="441902"/>
                  </a:lnTo>
                  <a:lnTo>
                    <a:pt x="549611" y="441902"/>
                  </a:lnTo>
                  <a:lnTo>
                    <a:pt x="424402" y="128886"/>
                  </a:lnTo>
                  <a:close/>
                </a:path>
              </a:pathLst>
            </a:custGeom>
            <a:solidFill>
              <a:srgbClr val="14171B"/>
            </a:solidFill>
          </p:spPr>
          <p:txBody>
            <a:bodyPr wrap="square" lIns="0" tIns="0" rIns="0" bIns="0" rtlCol="0"/>
            <a:lstStyle/>
            <a:p>
              <a:endParaRPr/>
            </a:p>
          </p:txBody>
        </p:sp>
        <p:sp>
          <p:nvSpPr>
            <p:cNvPr id="13" name="object 13"/>
            <p:cNvSpPr/>
            <p:nvPr/>
          </p:nvSpPr>
          <p:spPr>
            <a:xfrm>
              <a:off x="9589427" y="4770552"/>
              <a:ext cx="826769" cy="768985"/>
            </a:xfrm>
            <a:custGeom>
              <a:avLst/>
              <a:gdLst/>
              <a:ahLst/>
              <a:cxnLst/>
              <a:rect l="l" t="t" r="r" b="b"/>
              <a:pathLst>
                <a:path w="826770" h="768985">
                  <a:moveTo>
                    <a:pt x="277046" y="131179"/>
                  </a:moveTo>
                  <a:lnTo>
                    <a:pt x="134645" y="131179"/>
                  </a:lnTo>
                  <a:lnTo>
                    <a:pt x="721559" y="768720"/>
                  </a:lnTo>
                  <a:lnTo>
                    <a:pt x="721559" y="588055"/>
                  </a:lnTo>
                  <a:lnTo>
                    <a:pt x="700837" y="588055"/>
                  </a:lnTo>
                  <a:lnTo>
                    <a:pt x="277046" y="131179"/>
                  </a:lnTo>
                  <a:close/>
                </a:path>
                <a:path w="826770" h="768985">
                  <a:moveTo>
                    <a:pt x="155366" y="0"/>
                  </a:moveTo>
                  <a:lnTo>
                    <a:pt x="0" y="0"/>
                  </a:lnTo>
                  <a:lnTo>
                    <a:pt x="113923" y="113912"/>
                  </a:lnTo>
                  <a:lnTo>
                    <a:pt x="113848" y="588055"/>
                  </a:lnTo>
                  <a:lnTo>
                    <a:pt x="111332" y="640562"/>
                  </a:lnTo>
                  <a:lnTo>
                    <a:pt x="103567" y="681832"/>
                  </a:lnTo>
                  <a:lnTo>
                    <a:pt x="81512" y="721470"/>
                  </a:lnTo>
                  <a:lnTo>
                    <a:pt x="44878" y="740536"/>
                  </a:lnTo>
                  <a:lnTo>
                    <a:pt x="9203" y="745715"/>
                  </a:lnTo>
                  <a:lnTo>
                    <a:pt x="9203" y="759516"/>
                  </a:lnTo>
                  <a:lnTo>
                    <a:pt x="246275" y="759516"/>
                  </a:lnTo>
                  <a:lnTo>
                    <a:pt x="246275" y="745715"/>
                  </a:lnTo>
                  <a:lnTo>
                    <a:pt x="225658" y="743846"/>
                  </a:lnTo>
                  <a:lnTo>
                    <a:pt x="207565" y="740536"/>
                  </a:lnTo>
                  <a:lnTo>
                    <a:pt x="167947" y="721434"/>
                  </a:lnTo>
                  <a:lnTo>
                    <a:pt x="145000" y="682419"/>
                  </a:lnTo>
                  <a:lnTo>
                    <a:pt x="137235" y="641280"/>
                  </a:lnTo>
                  <a:lnTo>
                    <a:pt x="134719" y="588055"/>
                  </a:lnTo>
                  <a:lnTo>
                    <a:pt x="134645" y="131179"/>
                  </a:lnTo>
                  <a:lnTo>
                    <a:pt x="277046" y="131179"/>
                  </a:lnTo>
                  <a:lnTo>
                    <a:pt x="155366" y="0"/>
                  </a:lnTo>
                  <a:close/>
                </a:path>
                <a:path w="826770" h="768985">
                  <a:moveTo>
                    <a:pt x="826278" y="0"/>
                  </a:moveTo>
                  <a:lnTo>
                    <a:pt x="589207" y="0"/>
                  </a:lnTo>
                  <a:lnTo>
                    <a:pt x="589207" y="13800"/>
                  </a:lnTo>
                  <a:lnTo>
                    <a:pt x="609807" y="16141"/>
                  </a:lnTo>
                  <a:lnTo>
                    <a:pt x="627895" y="19706"/>
                  </a:lnTo>
                  <a:lnTo>
                    <a:pt x="667489" y="38363"/>
                  </a:lnTo>
                  <a:lnTo>
                    <a:pt x="690481" y="77097"/>
                  </a:lnTo>
                  <a:lnTo>
                    <a:pt x="698250" y="118239"/>
                  </a:lnTo>
                  <a:lnTo>
                    <a:pt x="700837" y="174916"/>
                  </a:lnTo>
                  <a:lnTo>
                    <a:pt x="700837" y="588055"/>
                  </a:lnTo>
                  <a:lnTo>
                    <a:pt x="721559" y="588055"/>
                  </a:lnTo>
                  <a:lnTo>
                    <a:pt x="721559" y="174916"/>
                  </a:lnTo>
                  <a:lnTo>
                    <a:pt x="722205" y="144636"/>
                  </a:lnTo>
                  <a:lnTo>
                    <a:pt x="727381" y="95726"/>
                  </a:lnTo>
                  <a:lnTo>
                    <a:pt x="745146" y="48758"/>
                  </a:lnTo>
                  <a:lnTo>
                    <a:pt x="776207" y="24487"/>
                  </a:lnTo>
                  <a:lnTo>
                    <a:pt x="826278" y="13800"/>
                  </a:lnTo>
                  <a:lnTo>
                    <a:pt x="826278" y="0"/>
                  </a:lnTo>
                  <a:close/>
                </a:path>
              </a:pathLst>
            </a:custGeom>
            <a:solidFill>
              <a:srgbClr val="14171B"/>
            </a:solidFill>
          </p:spPr>
          <p:txBody>
            <a:bodyPr wrap="square" lIns="0" tIns="0" rIns="0" bIns="0" rtlCol="0"/>
            <a:lstStyle/>
            <a:p>
              <a:endParaRPr/>
            </a:p>
          </p:txBody>
        </p:sp>
        <p:sp>
          <p:nvSpPr>
            <p:cNvPr id="14" name="object 14"/>
            <p:cNvSpPr/>
            <p:nvPr/>
          </p:nvSpPr>
          <p:spPr>
            <a:xfrm>
              <a:off x="10434110" y="4761332"/>
              <a:ext cx="665480" cy="1046480"/>
            </a:xfrm>
            <a:custGeom>
              <a:avLst/>
              <a:gdLst/>
              <a:ahLst/>
              <a:cxnLst/>
              <a:rect l="l" t="t" r="r" b="b"/>
              <a:pathLst>
                <a:path w="665479" h="1046479">
                  <a:moveTo>
                    <a:pt x="362502" y="0"/>
                  </a:moveTo>
                  <a:lnTo>
                    <a:pt x="310528" y="3272"/>
                  </a:lnTo>
                  <a:lnTo>
                    <a:pt x="261650" y="13091"/>
                  </a:lnTo>
                  <a:lnTo>
                    <a:pt x="215872" y="29455"/>
                  </a:lnTo>
                  <a:lnTo>
                    <a:pt x="173198" y="52364"/>
                  </a:lnTo>
                  <a:lnTo>
                    <a:pt x="134352" y="80780"/>
                  </a:lnTo>
                  <a:lnTo>
                    <a:pt x="100114" y="113649"/>
                  </a:lnTo>
                  <a:lnTo>
                    <a:pt x="70482" y="150977"/>
                  </a:lnTo>
                  <a:lnTo>
                    <a:pt x="45454" y="192768"/>
                  </a:lnTo>
                  <a:lnTo>
                    <a:pt x="25563" y="237901"/>
                  </a:lnTo>
                  <a:lnTo>
                    <a:pt x="11359" y="285263"/>
                  </a:lnTo>
                  <a:lnTo>
                    <a:pt x="2839" y="334856"/>
                  </a:lnTo>
                  <a:lnTo>
                    <a:pt x="0" y="386679"/>
                  </a:lnTo>
                  <a:lnTo>
                    <a:pt x="2839" y="440476"/>
                  </a:lnTo>
                  <a:lnTo>
                    <a:pt x="11359" y="491402"/>
                  </a:lnTo>
                  <a:lnTo>
                    <a:pt x="25563" y="539452"/>
                  </a:lnTo>
                  <a:lnTo>
                    <a:pt x="45454" y="584620"/>
                  </a:lnTo>
                  <a:lnTo>
                    <a:pt x="70195" y="626010"/>
                  </a:lnTo>
                  <a:lnTo>
                    <a:pt x="98965" y="662725"/>
                  </a:lnTo>
                  <a:lnTo>
                    <a:pt x="131764" y="694764"/>
                  </a:lnTo>
                  <a:lnTo>
                    <a:pt x="168591" y="722124"/>
                  </a:lnTo>
                  <a:lnTo>
                    <a:pt x="208474" y="744388"/>
                  </a:lnTo>
                  <a:lnTo>
                    <a:pt x="250440" y="761111"/>
                  </a:lnTo>
                  <a:lnTo>
                    <a:pt x="294490" y="772296"/>
                  </a:lnTo>
                  <a:lnTo>
                    <a:pt x="340628" y="777944"/>
                  </a:lnTo>
                  <a:lnTo>
                    <a:pt x="112771" y="970127"/>
                  </a:lnTo>
                  <a:lnTo>
                    <a:pt x="173764" y="1046083"/>
                  </a:lnTo>
                  <a:lnTo>
                    <a:pt x="432688" y="833189"/>
                  </a:lnTo>
                  <a:lnTo>
                    <a:pt x="384365" y="776793"/>
                  </a:lnTo>
                  <a:lnTo>
                    <a:pt x="425389" y="772371"/>
                  </a:lnTo>
                  <a:lnTo>
                    <a:pt x="464479" y="763707"/>
                  </a:lnTo>
                  <a:lnTo>
                    <a:pt x="501631" y="750798"/>
                  </a:lnTo>
                  <a:lnTo>
                    <a:pt x="536842" y="733642"/>
                  </a:lnTo>
                  <a:lnTo>
                    <a:pt x="569217" y="713496"/>
                  </a:lnTo>
                  <a:lnTo>
                    <a:pt x="423494" y="713496"/>
                  </a:lnTo>
                  <a:lnTo>
                    <a:pt x="377886" y="710513"/>
                  </a:lnTo>
                  <a:lnTo>
                    <a:pt x="334294" y="701563"/>
                  </a:lnTo>
                  <a:lnTo>
                    <a:pt x="292723" y="686643"/>
                  </a:lnTo>
                  <a:lnTo>
                    <a:pt x="253175" y="665749"/>
                  </a:lnTo>
                  <a:lnTo>
                    <a:pt x="216554" y="639319"/>
                  </a:lnTo>
                  <a:lnTo>
                    <a:pt x="183824" y="607779"/>
                  </a:lnTo>
                  <a:lnTo>
                    <a:pt x="154985" y="571131"/>
                  </a:lnTo>
                  <a:lnTo>
                    <a:pt x="130037" y="529376"/>
                  </a:lnTo>
                  <a:lnTo>
                    <a:pt x="109893" y="483275"/>
                  </a:lnTo>
                  <a:lnTo>
                    <a:pt x="95510" y="433573"/>
                  </a:lnTo>
                  <a:lnTo>
                    <a:pt x="86882" y="380274"/>
                  </a:lnTo>
                  <a:lnTo>
                    <a:pt x="84007" y="323382"/>
                  </a:lnTo>
                  <a:lnTo>
                    <a:pt x="86091" y="281303"/>
                  </a:lnTo>
                  <a:lnTo>
                    <a:pt x="92345" y="241385"/>
                  </a:lnTo>
                  <a:lnTo>
                    <a:pt x="102773" y="203626"/>
                  </a:lnTo>
                  <a:lnTo>
                    <a:pt x="117378" y="168026"/>
                  </a:lnTo>
                  <a:lnTo>
                    <a:pt x="158656" y="106308"/>
                  </a:lnTo>
                  <a:lnTo>
                    <a:pt x="215773" y="59275"/>
                  </a:lnTo>
                  <a:lnTo>
                    <a:pt x="249968" y="41904"/>
                  </a:lnTo>
                  <a:lnTo>
                    <a:pt x="287546" y="29496"/>
                  </a:lnTo>
                  <a:lnTo>
                    <a:pt x="328508" y="22051"/>
                  </a:lnTo>
                  <a:lnTo>
                    <a:pt x="372857" y="19570"/>
                  </a:lnTo>
                  <a:lnTo>
                    <a:pt x="494489" y="19570"/>
                  </a:lnTo>
                  <a:lnTo>
                    <a:pt x="487943" y="17266"/>
                  </a:lnTo>
                  <a:lnTo>
                    <a:pt x="458518" y="9713"/>
                  </a:lnTo>
                  <a:lnTo>
                    <a:pt x="427806" y="4317"/>
                  </a:lnTo>
                  <a:lnTo>
                    <a:pt x="395802" y="1079"/>
                  </a:lnTo>
                  <a:lnTo>
                    <a:pt x="362502" y="0"/>
                  </a:lnTo>
                  <a:close/>
                </a:path>
                <a:path w="665479" h="1046479">
                  <a:moveTo>
                    <a:pt x="653645" y="617981"/>
                  </a:moveTo>
                  <a:lnTo>
                    <a:pt x="598268" y="661571"/>
                  </a:lnTo>
                  <a:lnTo>
                    <a:pt x="544894" y="691057"/>
                  </a:lnTo>
                  <a:lnTo>
                    <a:pt x="488360" y="707888"/>
                  </a:lnTo>
                  <a:lnTo>
                    <a:pt x="423494" y="713496"/>
                  </a:lnTo>
                  <a:lnTo>
                    <a:pt x="569217" y="713496"/>
                  </a:lnTo>
                  <a:lnTo>
                    <a:pt x="570531" y="712678"/>
                  </a:lnTo>
                  <a:lnTo>
                    <a:pt x="603150" y="688332"/>
                  </a:lnTo>
                  <a:lnTo>
                    <a:pt x="634695" y="660605"/>
                  </a:lnTo>
                  <a:lnTo>
                    <a:pt x="665162" y="629499"/>
                  </a:lnTo>
                  <a:lnTo>
                    <a:pt x="653645" y="617981"/>
                  </a:lnTo>
                  <a:close/>
                </a:path>
                <a:path w="665479" h="1046479">
                  <a:moveTo>
                    <a:pt x="494489" y="19570"/>
                  </a:moveTo>
                  <a:lnTo>
                    <a:pt x="372857" y="19570"/>
                  </a:lnTo>
                  <a:lnTo>
                    <a:pt x="405224" y="20864"/>
                  </a:lnTo>
                  <a:lnTo>
                    <a:pt x="434426" y="24746"/>
                  </a:lnTo>
                  <a:lnTo>
                    <a:pt x="460463" y="31218"/>
                  </a:lnTo>
                  <a:lnTo>
                    <a:pt x="483336" y="40281"/>
                  </a:lnTo>
                  <a:lnTo>
                    <a:pt x="505188" y="209449"/>
                  </a:lnTo>
                  <a:lnTo>
                    <a:pt x="514686" y="210960"/>
                  </a:lnTo>
                  <a:lnTo>
                    <a:pt x="523608" y="212040"/>
                  </a:lnTo>
                  <a:lnTo>
                    <a:pt x="531950" y="212688"/>
                  </a:lnTo>
                  <a:lnTo>
                    <a:pt x="539711" y="212904"/>
                  </a:lnTo>
                  <a:lnTo>
                    <a:pt x="557450" y="211682"/>
                  </a:lnTo>
                  <a:lnTo>
                    <a:pt x="595542" y="193334"/>
                  </a:lnTo>
                  <a:lnTo>
                    <a:pt x="612257" y="157519"/>
                  </a:lnTo>
                  <a:lnTo>
                    <a:pt x="613373" y="142697"/>
                  </a:lnTo>
                  <a:lnTo>
                    <a:pt x="611250" y="122028"/>
                  </a:lnTo>
                  <a:lnTo>
                    <a:pt x="594268" y="84338"/>
                  </a:lnTo>
                  <a:lnTo>
                    <a:pt x="560974" y="51900"/>
                  </a:lnTo>
                  <a:lnTo>
                    <a:pt x="515232" y="26868"/>
                  </a:lnTo>
                  <a:lnTo>
                    <a:pt x="494489" y="19570"/>
                  </a:lnTo>
                  <a:close/>
                </a:path>
              </a:pathLst>
            </a:custGeom>
            <a:solidFill>
              <a:srgbClr val="14171B"/>
            </a:solidFill>
          </p:spPr>
          <p:txBody>
            <a:bodyPr wrap="square" lIns="0" tIns="0" rIns="0" bIns="0" rtlCol="0"/>
            <a:lstStyle/>
            <a:p>
              <a:endParaRPr/>
            </a:p>
          </p:txBody>
        </p:sp>
        <p:sp>
          <p:nvSpPr>
            <p:cNvPr id="15" name="object 15"/>
            <p:cNvSpPr/>
            <p:nvPr/>
          </p:nvSpPr>
          <p:spPr>
            <a:xfrm>
              <a:off x="11085451" y="4770544"/>
              <a:ext cx="733425" cy="760095"/>
            </a:xfrm>
            <a:custGeom>
              <a:avLst/>
              <a:gdLst/>
              <a:ahLst/>
              <a:cxnLst/>
              <a:rect l="l" t="t" r="r" b="b"/>
              <a:pathLst>
                <a:path w="733425" h="760095">
                  <a:moveTo>
                    <a:pt x="372857" y="0"/>
                  </a:moveTo>
                  <a:lnTo>
                    <a:pt x="265834" y="0"/>
                  </a:lnTo>
                  <a:lnTo>
                    <a:pt x="313016" y="101263"/>
                  </a:lnTo>
                  <a:lnTo>
                    <a:pt x="110467" y="631792"/>
                  </a:lnTo>
                  <a:lnTo>
                    <a:pt x="90044" y="678112"/>
                  </a:lnTo>
                  <a:lnTo>
                    <a:pt x="67893" y="711193"/>
                  </a:lnTo>
                  <a:lnTo>
                    <a:pt x="21074" y="739897"/>
                  </a:lnTo>
                  <a:lnTo>
                    <a:pt x="0" y="744574"/>
                  </a:lnTo>
                  <a:lnTo>
                    <a:pt x="0" y="759526"/>
                  </a:lnTo>
                  <a:lnTo>
                    <a:pt x="214045" y="759526"/>
                  </a:lnTo>
                  <a:lnTo>
                    <a:pt x="214045" y="744574"/>
                  </a:lnTo>
                  <a:lnTo>
                    <a:pt x="190735" y="740688"/>
                  </a:lnTo>
                  <a:lnTo>
                    <a:pt x="171456" y="735940"/>
                  </a:lnTo>
                  <a:lnTo>
                    <a:pt x="136942" y="716230"/>
                  </a:lnTo>
                  <a:lnTo>
                    <a:pt x="126593" y="684733"/>
                  </a:lnTo>
                  <a:lnTo>
                    <a:pt x="128244" y="664519"/>
                  </a:lnTo>
                  <a:lnTo>
                    <a:pt x="133201" y="640709"/>
                  </a:lnTo>
                  <a:lnTo>
                    <a:pt x="141466" y="613305"/>
                  </a:lnTo>
                  <a:lnTo>
                    <a:pt x="153042" y="582306"/>
                  </a:lnTo>
                  <a:lnTo>
                    <a:pt x="197941" y="461472"/>
                  </a:lnTo>
                  <a:lnTo>
                    <a:pt x="557442" y="461472"/>
                  </a:lnTo>
                  <a:lnTo>
                    <a:pt x="549614" y="441902"/>
                  </a:lnTo>
                  <a:lnTo>
                    <a:pt x="205993" y="441902"/>
                  </a:lnTo>
                  <a:lnTo>
                    <a:pt x="324524" y="128886"/>
                  </a:lnTo>
                  <a:lnTo>
                    <a:pt x="424410" y="128886"/>
                  </a:lnTo>
                  <a:lnTo>
                    <a:pt x="372857" y="0"/>
                  </a:lnTo>
                  <a:close/>
                </a:path>
                <a:path w="733425" h="760095">
                  <a:moveTo>
                    <a:pt x="557442" y="461472"/>
                  </a:moveTo>
                  <a:lnTo>
                    <a:pt x="452258" y="461472"/>
                  </a:lnTo>
                  <a:lnTo>
                    <a:pt x="522455" y="644441"/>
                  </a:lnTo>
                  <a:lnTo>
                    <a:pt x="528998" y="661134"/>
                  </a:lnTo>
                  <a:lnTo>
                    <a:pt x="533674" y="676674"/>
                  </a:lnTo>
                  <a:lnTo>
                    <a:pt x="536482" y="691057"/>
                  </a:lnTo>
                  <a:lnTo>
                    <a:pt x="537418" y="704282"/>
                  </a:lnTo>
                  <a:lnTo>
                    <a:pt x="536556" y="712416"/>
                  </a:lnTo>
                  <a:lnTo>
                    <a:pt x="505485" y="738819"/>
                  </a:lnTo>
                  <a:lnTo>
                    <a:pt x="478739" y="744574"/>
                  </a:lnTo>
                  <a:lnTo>
                    <a:pt x="478739" y="759526"/>
                  </a:lnTo>
                  <a:lnTo>
                    <a:pt x="733056" y="759526"/>
                  </a:lnTo>
                  <a:lnTo>
                    <a:pt x="733056" y="744574"/>
                  </a:lnTo>
                  <a:lnTo>
                    <a:pt x="712515" y="739789"/>
                  </a:lnTo>
                  <a:lnTo>
                    <a:pt x="694645" y="732345"/>
                  </a:lnTo>
                  <a:lnTo>
                    <a:pt x="655492" y="693039"/>
                  </a:lnTo>
                  <a:lnTo>
                    <a:pt x="631604" y="646137"/>
                  </a:lnTo>
                  <a:lnTo>
                    <a:pt x="619122" y="615677"/>
                  </a:lnTo>
                  <a:lnTo>
                    <a:pt x="557442" y="461472"/>
                  </a:lnTo>
                  <a:close/>
                </a:path>
                <a:path w="733425" h="760095">
                  <a:moveTo>
                    <a:pt x="424410" y="128886"/>
                  </a:moveTo>
                  <a:lnTo>
                    <a:pt x="324524" y="128886"/>
                  </a:lnTo>
                  <a:lnTo>
                    <a:pt x="444206" y="441902"/>
                  </a:lnTo>
                  <a:lnTo>
                    <a:pt x="549614" y="441902"/>
                  </a:lnTo>
                  <a:lnTo>
                    <a:pt x="424410" y="128886"/>
                  </a:lnTo>
                  <a:close/>
                </a:path>
              </a:pathLst>
            </a:custGeom>
            <a:solidFill>
              <a:srgbClr val="14171B"/>
            </a:solidFill>
          </p:spPr>
          <p:txBody>
            <a:bodyPr wrap="square" lIns="0" tIns="0" rIns="0" bIns="0" rtlCol="0"/>
            <a:lstStyle/>
            <a:p>
              <a:endParaRPr/>
            </a:p>
          </p:txBody>
        </p:sp>
        <p:sp>
          <p:nvSpPr>
            <p:cNvPr id="16" name="object 16"/>
            <p:cNvSpPr/>
            <p:nvPr/>
          </p:nvSpPr>
          <p:spPr>
            <a:xfrm>
              <a:off x="11858757" y="4770546"/>
              <a:ext cx="288290" cy="760095"/>
            </a:xfrm>
            <a:custGeom>
              <a:avLst/>
              <a:gdLst/>
              <a:ahLst/>
              <a:cxnLst/>
              <a:rect l="l" t="t" r="r" b="b"/>
              <a:pathLst>
                <a:path w="288290" h="760095">
                  <a:moveTo>
                    <a:pt x="287698" y="0"/>
                  </a:moveTo>
                  <a:lnTo>
                    <a:pt x="0" y="0"/>
                  </a:lnTo>
                  <a:lnTo>
                    <a:pt x="0" y="14962"/>
                  </a:lnTo>
                  <a:lnTo>
                    <a:pt x="20319" y="17008"/>
                  </a:lnTo>
                  <a:lnTo>
                    <a:pt x="37549" y="19703"/>
                  </a:lnTo>
                  <a:lnTo>
                    <a:pt x="78404" y="37975"/>
                  </a:lnTo>
                  <a:lnTo>
                    <a:pt x="91785" y="76383"/>
                  </a:lnTo>
                  <a:lnTo>
                    <a:pt x="93222" y="109326"/>
                  </a:lnTo>
                  <a:lnTo>
                    <a:pt x="93222" y="643289"/>
                  </a:lnTo>
                  <a:lnTo>
                    <a:pt x="89988" y="690661"/>
                  </a:lnTo>
                  <a:lnTo>
                    <a:pt x="71064" y="725362"/>
                  </a:lnTo>
                  <a:lnTo>
                    <a:pt x="19846" y="742878"/>
                  </a:lnTo>
                  <a:lnTo>
                    <a:pt x="0" y="744563"/>
                  </a:lnTo>
                  <a:lnTo>
                    <a:pt x="0" y="759526"/>
                  </a:lnTo>
                  <a:lnTo>
                    <a:pt x="287698" y="759526"/>
                  </a:lnTo>
                  <a:lnTo>
                    <a:pt x="287698" y="744563"/>
                  </a:lnTo>
                  <a:lnTo>
                    <a:pt x="267810" y="742878"/>
                  </a:lnTo>
                  <a:lnTo>
                    <a:pt x="250727" y="740113"/>
                  </a:lnTo>
                  <a:lnTo>
                    <a:pt x="208445" y="718250"/>
                  </a:lnTo>
                  <a:lnTo>
                    <a:pt x="194774" y="676669"/>
                  </a:lnTo>
                  <a:lnTo>
                    <a:pt x="193334" y="643289"/>
                  </a:lnTo>
                  <a:lnTo>
                    <a:pt x="193334" y="109326"/>
                  </a:lnTo>
                  <a:lnTo>
                    <a:pt x="196576" y="63693"/>
                  </a:lnTo>
                  <a:lnTo>
                    <a:pt x="224412" y="27035"/>
                  </a:lnTo>
                  <a:lnTo>
                    <a:pt x="267338" y="17008"/>
                  </a:lnTo>
                  <a:lnTo>
                    <a:pt x="287698" y="14962"/>
                  </a:lnTo>
                  <a:lnTo>
                    <a:pt x="287698" y="0"/>
                  </a:lnTo>
                  <a:close/>
                </a:path>
              </a:pathLst>
            </a:custGeom>
            <a:solidFill>
              <a:srgbClr val="14171B"/>
            </a:solidFill>
          </p:spPr>
          <p:txBody>
            <a:bodyPr wrap="square" lIns="0" tIns="0" rIns="0" bIns="0" rtlCol="0"/>
            <a:lstStyle/>
            <a:p>
              <a:endParaRPr/>
            </a:p>
          </p:txBody>
        </p:sp>
        <p:sp>
          <p:nvSpPr>
            <p:cNvPr id="17" name="object 17"/>
            <p:cNvSpPr/>
            <p:nvPr/>
          </p:nvSpPr>
          <p:spPr>
            <a:xfrm>
              <a:off x="12179841" y="4761333"/>
              <a:ext cx="506730" cy="778510"/>
            </a:xfrm>
            <a:custGeom>
              <a:avLst/>
              <a:gdLst/>
              <a:ahLst/>
              <a:cxnLst/>
              <a:rect l="l" t="t" r="r" b="b"/>
              <a:pathLst>
                <a:path w="506729" h="778510">
                  <a:moveTo>
                    <a:pt x="75955" y="547784"/>
                  </a:moveTo>
                  <a:lnTo>
                    <a:pt x="31169" y="560404"/>
                  </a:lnTo>
                  <a:lnTo>
                    <a:pt x="5033" y="594536"/>
                  </a:lnTo>
                  <a:lnTo>
                    <a:pt x="0" y="622588"/>
                  </a:lnTo>
                  <a:lnTo>
                    <a:pt x="1796" y="643917"/>
                  </a:lnTo>
                  <a:lnTo>
                    <a:pt x="16180" y="683333"/>
                  </a:lnTo>
                  <a:lnTo>
                    <a:pt x="44805" y="718074"/>
                  </a:lnTo>
                  <a:lnTo>
                    <a:pt x="86818" y="745977"/>
                  </a:lnTo>
                  <a:lnTo>
                    <a:pt x="141696" y="766296"/>
                  </a:lnTo>
                  <a:lnTo>
                    <a:pt x="207288" y="776650"/>
                  </a:lnTo>
                  <a:lnTo>
                    <a:pt x="243961" y="777944"/>
                  </a:lnTo>
                  <a:lnTo>
                    <a:pt x="300786" y="774493"/>
                  </a:lnTo>
                  <a:lnTo>
                    <a:pt x="351567" y="764137"/>
                  </a:lnTo>
                  <a:lnTo>
                    <a:pt x="366477" y="758385"/>
                  </a:lnTo>
                  <a:lnTo>
                    <a:pt x="247427" y="758385"/>
                  </a:lnTo>
                  <a:lnTo>
                    <a:pt x="214982" y="756873"/>
                  </a:lnTo>
                  <a:lnTo>
                    <a:pt x="184415" y="752340"/>
                  </a:lnTo>
                  <a:lnTo>
                    <a:pt x="155721" y="744788"/>
                  </a:lnTo>
                  <a:lnTo>
                    <a:pt x="128896" y="734218"/>
                  </a:lnTo>
                  <a:lnTo>
                    <a:pt x="111630" y="551239"/>
                  </a:lnTo>
                  <a:lnTo>
                    <a:pt x="101634" y="549728"/>
                  </a:lnTo>
                  <a:lnTo>
                    <a:pt x="92351" y="548648"/>
                  </a:lnTo>
                  <a:lnTo>
                    <a:pt x="83790" y="548000"/>
                  </a:lnTo>
                  <a:lnTo>
                    <a:pt x="75955" y="547784"/>
                  </a:lnTo>
                  <a:close/>
                </a:path>
                <a:path w="506729" h="778510">
                  <a:moveTo>
                    <a:pt x="254337" y="0"/>
                  </a:moveTo>
                  <a:lnTo>
                    <a:pt x="195636" y="6476"/>
                  </a:lnTo>
                  <a:lnTo>
                    <a:pt x="141545" y="25894"/>
                  </a:lnTo>
                  <a:lnTo>
                    <a:pt x="95082" y="56965"/>
                  </a:lnTo>
                  <a:lnTo>
                    <a:pt x="59275" y="98394"/>
                  </a:lnTo>
                  <a:lnTo>
                    <a:pt x="36395" y="148022"/>
                  </a:lnTo>
                  <a:lnTo>
                    <a:pt x="28936" y="201249"/>
                  </a:lnTo>
                  <a:lnTo>
                    <a:pt x="28852" y="204807"/>
                  </a:lnTo>
                  <a:lnTo>
                    <a:pt x="30823" y="232825"/>
                  </a:lnTo>
                  <a:lnTo>
                    <a:pt x="47221" y="286341"/>
                  </a:lnTo>
                  <a:lnTo>
                    <a:pt x="79946" y="333095"/>
                  </a:lnTo>
                  <a:lnTo>
                    <a:pt x="128560" y="370489"/>
                  </a:lnTo>
                  <a:lnTo>
                    <a:pt x="303823" y="451117"/>
                  </a:lnTo>
                  <a:lnTo>
                    <a:pt x="334490" y="466556"/>
                  </a:lnTo>
                  <a:lnTo>
                    <a:pt x="383109" y="500215"/>
                  </a:lnTo>
                  <a:lnTo>
                    <a:pt x="414907" y="538332"/>
                  </a:lnTo>
                  <a:lnTo>
                    <a:pt x="430730" y="585231"/>
                  </a:lnTo>
                  <a:lnTo>
                    <a:pt x="432709" y="612232"/>
                  </a:lnTo>
                  <a:lnTo>
                    <a:pt x="429687" y="643917"/>
                  </a:lnTo>
                  <a:lnTo>
                    <a:pt x="405520" y="697138"/>
                  </a:lnTo>
                  <a:lnTo>
                    <a:pt x="357686" y="736050"/>
                  </a:lnTo>
                  <a:lnTo>
                    <a:pt x="289211" y="755903"/>
                  </a:lnTo>
                  <a:lnTo>
                    <a:pt x="247427" y="758385"/>
                  </a:lnTo>
                  <a:lnTo>
                    <a:pt x="366477" y="758385"/>
                  </a:lnTo>
                  <a:lnTo>
                    <a:pt x="435002" y="722710"/>
                  </a:lnTo>
                  <a:lnTo>
                    <a:pt x="466218" y="692785"/>
                  </a:lnTo>
                  <a:lnTo>
                    <a:pt x="488515" y="658262"/>
                  </a:lnTo>
                  <a:lnTo>
                    <a:pt x="501892" y="619137"/>
                  </a:lnTo>
                  <a:lnTo>
                    <a:pt x="506351" y="575406"/>
                  </a:lnTo>
                  <a:lnTo>
                    <a:pt x="503795" y="539158"/>
                  </a:lnTo>
                  <a:lnTo>
                    <a:pt x="483367" y="473557"/>
                  </a:lnTo>
                  <a:lnTo>
                    <a:pt x="441942" y="417103"/>
                  </a:lnTo>
                  <a:lnTo>
                    <a:pt x="412127" y="392149"/>
                  </a:lnTo>
                  <a:lnTo>
                    <a:pt x="376059" y="369344"/>
                  </a:lnTo>
                  <a:lnTo>
                    <a:pt x="333738" y="348690"/>
                  </a:lnTo>
                  <a:lnTo>
                    <a:pt x="217511" y="299205"/>
                  </a:lnTo>
                  <a:lnTo>
                    <a:pt x="188488" y="285582"/>
                  </a:lnTo>
                  <a:lnTo>
                    <a:pt x="142742" y="255953"/>
                  </a:lnTo>
                  <a:lnTo>
                    <a:pt x="113179" y="222433"/>
                  </a:lnTo>
                  <a:lnTo>
                    <a:pt x="98502" y="180716"/>
                  </a:lnTo>
                  <a:lnTo>
                    <a:pt x="96667" y="156508"/>
                  </a:lnTo>
                  <a:lnTo>
                    <a:pt x="99400" y="128860"/>
                  </a:lnTo>
                  <a:lnTo>
                    <a:pt x="121267" y="80238"/>
                  </a:lnTo>
                  <a:lnTo>
                    <a:pt x="163706" y="41904"/>
                  </a:lnTo>
                  <a:lnTo>
                    <a:pt x="218941" y="22051"/>
                  </a:lnTo>
                  <a:lnTo>
                    <a:pt x="250871" y="19570"/>
                  </a:lnTo>
                  <a:lnTo>
                    <a:pt x="379228" y="19570"/>
                  </a:lnTo>
                  <a:lnTo>
                    <a:pt x="346107" y="9355"/>
                  </a:lnTo>
                  <a:lnTo>
                    <a:pt x="302884" y="2339"/>
                  </a:lnTo>
                  <a:lnTo>
                    <a:pt x="254337" y="0"/>
                  </a:lnTo>
                  <a:close/>
                </a:path>
                <a:path w="506729" h="778510">
                  <a:moveTo>
                    <a:pt x="379228" y="19570"/>
                  </a:moveTo>
                  <a:lnTo>
                    <a:pt x="250871" y="19570"/>
                  </a:lnTo>
                  <a:lnTo>
                    <a:pt x="281658" y="20649"/>
                  </a:lnTo>
                  <a:lnTo>
                    <a:pt x="308414" y="23886"/>
                  </a:lnTo>
                  <a:lnTo>
                    <a:pt x="331142" y="29279"/>
                  </a:lnTo>
                  <a:lnTo>
                    <a:pt x="349842" y="36826"/>
                  </a:lnTo>
                  <a:lnTo>
                    <a:pt x="370575" y="202538"/>
                  </a:lnTo>
                  <a:lnTo>
                    <a:pt x="379623" y="204050"/>
                  </a:lnTo>
                  <a:lnTo>
                    <a:pt x="388391" y="205129"/>
                  </a:lnTo>
                  <a:lnTo>
                    <a:pt x="396876" y="205777"/>
                  </a:lnTo>
                  <a:lnTo>
                    <a:pt x="405076" y="205993"/>
                  </a:lnTo>
                  <a:lnTo>
                    <a:pt x="422275" y="204807"/>
                  </a:lnTo>
                  <a:lnTo>
                    <a:pt x="459169" y="187010"/>
                  </a:lnTo>
                  <a:lnTo>
                    <a:pt x="475357" y="152381"/>
                  </a:lnTo>
                  <a:lnTo>
                    <a:pt x="476435" y="138100"/>
                  </a:lnTo>
                  <a:lnTo>
                    <a:pt x="472694" y="108076"/>
                  </a:lnTo>
                  <a:lnTo>
                    <a:pt x="461471" y="81284"/>
                  </a:lnTo>
                  <a:lnTo>
                    <a:pt x="442770" y="57725"/>
                  </a:lnTo>
                  <a:lnTo>
                    <a:pt x="416594" y="37402"/>
                  </a:lnTo>
                  <a:lnTo>
                    <a:pt x="384009" y="21044"/>
                  </a:lnTo>
                  <a:lnTo>
                    <a:pt x="379228" y="19570"/>
                  </a:lnTo>
                  <a:close/>
                </a:path>
              </a:pathLst>
            </a:custGeom>
            <a:solidFill>
              <a:srgbClr val="14171B"/>
            </a:solidFill>
          </p:spPr>
          <p:txBody>
            <a:bodyPr wrap="square" lIns="0" tIns="0" rIns="0" bIns="0" rtlCol="0"/>
            <a:lstStyle/>
            <a:p>
              <a:endParaRPr/>
            </a:p>
          </p:txBody>
        </p:sp>
        <p:sp>
          <p:nvSpPr>
            <p:cNvPr id="18" name="object 18"/>
            <p:cNvSpPr/>
            <p:nvPr/>
          </p:nvSpPr>
          <p:spPr>
            <a:xfrm>
              <a:off x="9102542" y="5728986"/>
              <a:ext cx="542290" cy="810260"/>
            </a:xfrm>
            <a:custGeom>
              <a:avLst/>
              <a:gdLst/>
              <a:ahLst/>
              <a:cxnLst/>
              <a:rect l="l" t="t" r="r" b="b"/>
              <a:pathLst>
                <a:path w="542290" h="810259">
                  <a:moveTo>
                    <a:pt x="245123" y="310713"/>
                  </a:moveTo>
                  <a:lnTo>
                    <a:pt x="181097" y="318627"/>
                  </a:lnTo>
                  <a:lnTo>
                    <a:pt x="122561" y="342366"/>
                  </a:lnTo>
                  <a:lnTo>
                    <a:pt x="72351" y="380926"/>
                  </a:lnTo>
                  <a:lnTo>
                    <a:pt x="33370" y="433285"/>
                  </a:lnTo>
                  <a:lnTo>
                    <a:pt x="8337" y="497302"/>
                  </a:lnTo>
                  <a:lnTo>
                    <a:pt x="0" y="570799"/>
                  </a:lnTo>
                  <a:lnTo>
                    <a:pt x="1688" y="606411"/>
                  </a:lnTo>
                  <a:lnTo>
                    <a:pt x="15209" y="670282"/>
                  </a:lnTo>
                  <a:lnTo>
                    <a:pt x="41816" y="724013"/>
                  </a:lnTo>
                  <a:lnTo>
                    <a:pt x="78930" y="765442"/>
                  </a:lnTo>
                  <a:lnTo>
                    <a:pt x="125505" y="793993"/>
                  </a:lnTo>
                  <a:lnTo>
                    <a:pt x="177863" y="808377"/>
                  </a:lnTo>
                  <a:lnTo>
                    <a:pt x="205993" y="810174"/>
                  </a:lnTo>
                  <a:lnTo>
                    <a:pt x="248924" y="805715"/>
                  </a:lnTo>
                  <a:lnTo>
                    <a:pt x="290279" y="792338"/>
                  </a:lnTo>
                  <a:lnTo>
                    <a:pt x="330055" y="770042"/>
                  </a:lnTo>
                  <a:lnTo>
                    <a:pt x="341499" y="760688"/>
                  </a:lnTo>
                  <a:lnTo>
                    <a:pt x="256630" y="760688"/>
                  </a:lnTo>
                  <a:lnTo>
                    <a:pt x="221491" y="756913"/>
                  </a:lnTo>
                  <a:lnTo>
                    <a:pt x="161359" y="726701"/>
                  </a:lnTo>
                  <a:lnTo>
                    <a:pt x="115973" y="667358"/>
                  </a:lnTo>
                  <a:lnTo>
                    <a:pt x="101409" y="629059"/>
                  </a:lnTo>
                  <a:lnTo>
                    <a:pt x="92669" y="585364"/>
                  </a:lnTo>
                  <a:lnTo>
                    <a:pt x="89756" y="536276"/>
                  </a:lnTo>
                  <a:lnTo>
                    <a:pt x="92417" y="489563"/>
                  </a:lnTo>
                  <a:lnTo>
                    <a:pt x="100400" y="448388"/>
                  </a:lnTo>
                  <a:lnTo>
                    <a:pt x="132341" y="382637"/>
                  </a:lnTo>
                  <a:lnTo>
                    <a:pt x="181821" y="341651"/>
                  </a:lnTo>
                  <a:lnTo>
                    <a:pt x="245123" y="327979"/>
                  </a:lnTo>
                  <a:lnTo>
                    <a:pt x="349179" y="327979"/>
                  </a:lnTo>
                  <a:lnTo>
                    <a:pt x="340272" y="324314"/>
                  </a:lnTo>
                  <a:lnTo>
                    <a:pt x="311578" y="316761"/>
                  </a:lnTo>
                  <a:lnTo>
                    <a:pt x="279862" y="312225"/>
                  </a:lnTo>
                  <a:lnTo>
                    <a:pt x="245123" y="310713"/>
                  </a:lnTo>
                  <a:close/>
                </a:path>
                <a:path w="542290" h="810259">
                  <a:moveTo>
                    <a:pt x="484135" y="738825"/>
                  </a:moveTo>
                  <a:lnTo>
                    <a:pt x="368250" y="738825"/>
                  </a:lnTo>
                  <a:lnTo>
                    <a:pt x="372857" y="810174"/>
                  </a:lnTo>
                  <a:lnTo>
                    <a:pt x="542025" y="765296"/>
                  </a:lnTo>
                  <a:lnTo>
                    <a:pt x="542025" y="751474"/>
                  </a:lnTo>
                  <a:lnTo>
                    <a:pt x="524756" y="750367"/>
                  </a:lnTo>
                  <a:lnTo>
                    <a:pt x="509794" y="748177"/>
                  </a:lnTo>
                  <a:lnTo>
                    <a:pt x="497140" y="744905"/>
                  </a:lnTo>
                  <a:lnTo>
                    <a:pt x="486791" y="740553"/>
                  </a:lnTo>
                  <a:lnTo>
                    <a:pt x="484135" y="738825"/>
                  </a:lnTo>
                  <a:close/>
                </a:path>
                <a:path w="542290" h="810259">
                  <a:moveTo>
                    <a:pt x="349179" y="327979"/>
                  </a:moveTo>
                  <a:lnTo>
                    <a:pt x="245123" y="327979"/>
                  </a:lnTo>
                  <a:lnTo>
                    <a:pt x="270392" y="330245"/>
                  </a:lnTo>
                  <a:lnTo>
                    <a:pt x="293298" y="337042"/>
                  </a:lnTo>
                  <a:lnTo>
                    <a:pt x="332010" y="364229"/>
                  </a:lnTo>
                  <a:lnTo>
                    <a:pt x="357456" y="409843"/>
                  </a:lnTo>
                  <a:lnTo>
                    <a:pt x="365946" y="474132"/>
                  </a:lnTo>
                  <a:lnTo>
                    <a:pt x="365946" y="725004"/>
                  </a:lnTo>
                  <a:lnTo>
                    <a:pt x="326888" y="747893"/>
                  </a:lnTo>
                  <a:lnTo>
                    <a:pt x="287115" y="758673"/>
                  </a:lnTo>
                  <a:lnTo>
                    <a:pt x="256630" y="760688"/>
                  </a:lnTo>
                  <a:lnTo>
                    <a:pt x="341499" y="760688"/>
                  </a:lnTo>
                  <a:lnTo>
                    <a:pt x="368250" y="738825"/>
                  </a:lnTo>
                  <a:lnTo>
                    <a:pt x="484135" y="738825"/>
                  </a:lnTo>
                  <a:lnTo>
                    <a:pt x="478329" y="735050"/>
                  </a:lnTo>
                  <a:lnTo>
                    <a:pt x="459274" y="700414"/>
                  </a:lnTo>
                  <a:lnTo>
                    <a:pt x="455713" y="655969"/>
                  </a:lnTo>
                  <a:lnTo>
                    <a:pt x="455713" y="334879"/>
                  </a:lnTo>
                  <a:lnTo>
                    <a:pt x="365946" y="334879"/>
                  </a:lnTo>
                  <a:lnTo>
                    <a:pt x="349179" y="327979"/>
                  </a:lnTo>
                  <a:close/>
                </a:path>
                <a:path w="542290" h="810259">
                  <a:moveTo>
                    <a:pt x="455713" y="0"/>
                  </a:moveTo>
                  <a:lnTo>
                    <a:pt x="283090" y="10355"/>
                  </a:lnTo>
                  <a:lnTo>
                    <a:pt x="283090" y="21873"/>
                  </a:lnTo>
                  <a:lnTo>
                    <a:pt x="365946" y="55233"/>
                  </a:lnTo>
                  <a:lnTo>
                    <a:pt x="365946" y="334879"/>
                  </a:lnTo>
                  <a:lnTo>
                    <a:pt x="455713" y="334879"/>
                  </a:lnTo>
                  <a:lnTo>
                    <a:pt x="455713" y="0"/>
                  </a:lnTo>
                  <a:close/>
                </a:path>
              </a:pathLst>
            </a:custGeom>
            <a:solidFill>
              <a:srgbClr val="14171B"/>
            </a:solidFill>
          </p:spPr>
          <p:txBody>
            <a:bodyPr wrap="square" lIns="0" tIns="0" rIns="0" bIns="0" rtlCol="0"/>
            <a:lstStyle/>
            <a:p>
              <a:endParaRPr/>
            </a:p>
          </p:txBody>
        </p:sp>
        <p:sp>
          <p:nvSpPr>
            <p:cNvPr id="19" name="object 19"/>
            <p:cNvSpPr/>
            <p:nvPr/>
          </p:nvSpPr>
          <p:spPr>
            <a:xfrm>
              <a:off x="9681386" y="6039704"/>
              <a:ext cx="422909" cy="499745"/>
            </a:xfrm>
            <a:custGeom>
              <a:avLst/>
              <a:gdLst/>
              <a:ahLst/>
              <a:cxnLst/>
              <a:rect l="l" t="t" r="r" b="b"/>
              <a:pathLst>
                <a:path w="422909" h="499745">
                  <a:moveTo>
                    <a:pt x="224401" y="0"/>
                  </a:moveTo>
                  <a:lnTo>
                    <a:pt x="164124" y="8059"/>
                  </a:lnTo>
                  <a:lnTo>
                    <a:pt x="109902" y="32218"/>
                  </a:lnTo>
                  <a:lnTo>
                    <a:pt x="64155" y="71069"/>
                  </a:lnTo>
                  <a:lnTo>
                    <a:pt x="29339" y="123137"/>
                  </a:lnTo>
                  <a:lnTo>
                    <a:pt x="7334" y="185574"/>
                  </a:lnTo>
                  <a:lnTo>
                    <a:pt x="0" y="255479"/>
                  </a:lnTo>
                  <a:lnTo>
                    <a:pt x="1904" y="291665"/>
                  </a:lnTo>
                  <a:lnTo>
                    <a:pt x="17152" y="356686"/>
                  </a:lnTo>
                  <a:lnTo>
                    <a:pt x="47142" y="411527"/>
                  </a:lnTo>
                  <a:lnTo>
                    <a:pt x="88854" y="453817"/>
                  </a:lnTo>
                  <a:lnTo>
                    <a:pt x="141252" y="482948"/>
                  </a:lnTo>
                  <a:lnTo>
                    <a:pt x="201097" y="497625"/>
                  </a:lnTo>
                  <a:lnTo>
                    <a:pt x="233615" y="499461"/>
                  </a:lnTo>
                  <a:lnTo>
                    <a:pt x="258677" y="498344"/>
                  </a:lnTo>
                  <a:lnTo>
                    <a:pt x="307295" y="489424"/>
                  </a:lnTo>
                  <a:lnTo>
                    <a:pt x="353542" y="472163"/>
                  </a:lnTo>
                  <a:lnTo>
                    <a:pt x="383287" y="456876"/>
                  </a:lnTo>
                  <a:lnTo>
                    <a:pt x="279645" y="456876"/>
                  </a:lnTo>
                  <a:lnTo>
                    <a:pt x="237132" y="452955"/>
                  </a:lnTo>
                  <a:lnTo>
                    <a:pt x="199370" y="441193"/>
                  </a:lnTo>
                  <a:lnTo>
                    <a:pt x="166360" y="421589"/>
                  </a:lnTo>
                  <a:lnTo>
                    <a:pt x="138100" y="394145"/>
                  </a:lnTo>
                  <a:lnTo>
                    <a:pt x="115444" y="360024"/>
                  </a:lnTo>
                  <a:lnTo>
                    <a:pt x="99260" y="320363"/>
                  </a:lnTo>
                  <a:lnTo>
                    <a:pt x="89548" y="275159"/>
                  </a:lnTo>
                  <a:lnTo>
                    <a:pt x="86311" y="224412"/>
                  </a:lnTo>
                  <a:lnTo>
                    <a:pt x="86311" y="215197"/>
                  </a:lnTo>
                  <a:lnTo>
                    <a:pt x="86688" y="207155"/>
                  </a:lnTo>
                  <a:lnTo>
                    <a:pt x="87463" y="200245"/>
                  </a:lnTo>
                  <a:lnTo>
                    <a:pt x="422332" y="200245"/>
                  </a:lnTo>
                  <a:lnTo>
                    <a:pt x="422332" y="179533"/>
                  </a:lnTo>
                  <a:lnTo>
                    <a:pt x="88615" y="179533"/>
                  </a:lnTo>
                  <a:lnTo>
                    <a:pt x="94322" y="141192"/>
                  </a:lnTo>
                  <a:lnTo>
                    <a:pt x="115898" y="79619"/>
                  </a:lnTo>
                  <a:lnTo>
                    <a:pt x="150713" y="38264"/>
                  </a:lnTo>
                  <a:lnTo>
                    <a:pt x="197031" y="17552"/>
                  </a:lnTo>
                  <a:lnTo>
                    <a:pt x="224401" y="14962"/>
                  </a:lnTo>
                  <a:lnTo>
                    <a:pt x="315809" y="14962"/>
                  </a:lnTo>
                  <a:lnTo>
                    <a:pt x="308118" y="11656"/>
                  </a:lnTo>
                  <a:lnTo>
                    <a:pt x="268918" y="2914"/>
                  </a:lnTo>
                  <a:lnTo>
                    <a:pt x="224401" y="0"/>
                  </a:lnTo>
                  <a:close/>
                </a:path>
                <a:path w="422909" h="499745">
                  <a:moveTo>
                    <a:pt x="408532" y="425798"/>
                  </a:moveTo>
                  <a:lnTo>
                    <a:pt x="377600" y="439392"/>
                  </a:lnTo>
                  <a:lnTo>
                    <a:pt x="345808" y="449104"/>
                  </a:lnTo>
                  <a:lnTo>
                    <a:pt x="313157" y="454932"/>
                  </a:lnTo>
                  <a:lnTo>
                    <a:pt x="279645" y="456876"/>
                  </a:lnTo>
                  <a:lnTo>
                    <a:pt x="383287" y="456876"/>
                  </a:lnTo>
                  <a:lnTo>
                    <a:pt x="395255" y="450009"/>
                  </a:lnTo>
                  <a:lnTo>
                    <a:pt x="414280" y="437316"/>
                  </a:lnTo>
                  <a:lnTo>
                    <a:pt x="408532" y="425798"/>
                  </a:lnTo>
                  <a:close/>
                </a:path>
                <a:path w="422909" h="499745">
                  <a:moveTo>
                    <a:pt x="315809" y="14962"/>
                  </a:moveTo>
                  <a:lnTo>
                    <a:pt x="224401" y="14962"/>
                  </a:lnTo>
                  <a:lnTo>
                    <a:pt x="247845" y="17120"/>
                  </a:lnTo>
                  <a:lnTo>
                    <a:pt x="268701" y="23593"/>
                  </a:lnTo>
                  <a:lnTo>
                    <a:pt x="302650" y="49485"/>
                  </a:lnTo>
                  <a:lnTo>
                    <a:pt x="324227" y="90349"/>
                  </a:lnTo>
                  <a:lnTo>
                    <a:pt x="331424" y="143849"/>
                  </a:lnTo>
                  <a:lnTo>
                    <a:pt x="331424" y="179533"/>
                  </a:lnTo>
                  <a:lnTo>
                    <a:pt x="422332" y="179533"/>
                  </a:lnTo>
                  <a:lnTo>
                    <a:pt x="422332" y="171460"/>
                  </a:lnTo>
                  <a:lnTo>
                    <a:pt x="419097" y="134320"/>
                  </a:lnTo>
                  <a:lnTo>
                    <a:pt x="409389" y="101133"/>
                  </a:lnTo>
                  <a:lnTo>
                    <a:pt x="393208" y="71895"/>
                  </a:lnTo>
                  <a:lnTo>
                    <a:pt x="370554" y="46605"/>
                  </a:lnTo>
                  <a:lnTo>
                    <a:pt x="341998" y="26221"/>
                  </a:lnTo>
                  <a:lnTo>
                    <a:pt x="315809" y="14962"/>
                  </a:lnTo>
                  <a:close/>
                </a:path>
              </a:pathLst>
            </a:custGeom>
            <a:solidFill>
              <a:srgbClr val="14171B"/>
            </a:solidFill>
          </p:spPr>
          <p:txBody>
            <a:bodyPr wrap="square" lIns="0" tIns="0" rIns="0" bIns="0" rtlCol="0"/>
            <a:lstStyle/>
            <a:p>
              <a:endParaRPr/>
            </a:p>
          </p:txBody>
        </p:sp>
        <p:sp>
          <p:nvSpPr>
            <p:cNvPr id="20" name="object 20"/>
            <p:cNvSpPr/>
            <p:nvPr/>
          </p:nvSpPr>
          <p:spPr>
            <a:xfrm>
              <a:off x="10307430" y="5728989"/>
              <a:ext cx="260350" cy="801370"/>
            </a:xfrm>
            <a:custGeom>
              <a:avLst/>
              <a:gdLst/>
              <a:ahLst/>
              <a:cxnLst/>
              <a:rect l="l" t="t" r="r" b="b"/>
              <a:pathLst>
                <a:path w="260350" h="801370">
                  <a:moveTo>
                    <a:pt x="174926" y="0"/>
                  </a:moveTo>
                  <a:lnTo>
                    <a:pt x="2303" y="10355"/>
                  </a:lnTo>
                  <a:lnTo>
                    <a:pt x="2303" y="21873"/>
                  </a:lnTo>
                  <a:lnTo>
                    <a:pt x="85170" y="55233"/>
                  </a:lnTo>
                  <a:lnTo>
                    <a:pt x="85170" y="695078"/>
                  </a:lnTo>
                  <a:lnTo>
                    <a:pt x="82259" y="738575"/>
                  </a:lnTo>
                  <a:lnTo>
                    <a:pt x="56396" y="776217"/>
                  </a:lnTo>
                  <a:lnTo>
                    <a:pt x="17768" y="786031"/>
                  </a:lnTo>
                  <a:lnTo>
                    <a:pt x="0" y="787138"/>
                  </a:lnTo>
                  <a:lnTo>
                    <a:pt x="0" y="800959"/>
                  </a:lnTo>
                  <a:lnTo>
                    <a:pt x="260086" y="800959"/>
                  </a:lnTo>
                  <a:lnTo>
                    <a:pt x="260086" y="787138"/>
                  </a:lnTo>
                  <a:lnTo>
                    <a:pt x="242318" y="786031"/>
                  </a:lnTo>
                  <a:lnTo>
                    <a:pt x="226995" y="783841"/>
                  </a:lnTo>
                  <a:lnTo>
                    <a:pt x="188589" y="764433"/>
                  </a:lnTo>
                  <a:lnTo>
                    <a:pt x="176226" y="726310"/>
                  </a:lnTo>
                  <a:lnTo>
                    <a:pt x="174926" y="695078"/>
                  </a:lnTo>
                  <a:lnTo>
                    <a:pt x="174926" y="0"/>
                  </a:lnTo>
                  <a:close/>
                </a:path>
              </a:pathLst>
            </a:custGeom>
            <a:solidFill>
              <a:srgbClr val="14171B"/>
            </a:solidFill>
          </p:spPr>
          <p:txBody>
            <a:bodyPr wrap="square" lIns="0" tIns="0" rIns="0" bIns="0" rtlCol="0"/>
            <a:lstStyle/>
            <a:p>
              <a:endParaRPr/>
            </a:p>
          </p:txBody>
        </p:sp>
        <p:sp>
          <p:nvSpPr>
            <p:cNvPr id="21" name="object 21"/>
            <p:cNvSpPr/>
            <p:nvPr/>
          </p:nvSpPr>
          <p:spPr>
            <a:xfrm>
              <a:off x="10619302" y="6039697"/>
              <a:ext cx="437515" cy="499745"/>
            </a:xfrm>
            <a:custGeom>
              <a:avLst/>
              <a:gdLst/>
              <a:ahLst/>
              <a:cxnLst/>
              <a:rect l="l" t="t" r="r" b="b"/>
              <a:pathLst>
                <a:path w="437515" h="499745">
                  <a:moveTo>
                    <a:pt x="265023" y="14962"/>
                  </a:moveTo>
                  <a:lnTo>
                    <a:pt x="171471" y="14962"/>
                  </a:lnTo>
                  <a:lnTo>
                    <a:pt x="193691" y="16620"/>
                  </a:lnTo>
                  <a:lnTo>
                    <a:pt x="213181" y="21590"/>
                  </a:lnTo>
                  <a:lnTo>
                    <a:pt x="255041" y="55899"/>
                  </a:lnTo>
                  <a:lnTo>
                    <a:pt x="267715" y="92145"/>
                  </a:lnTo>
                  <a:lnTo>
                    <a:pt x="269300" y="113933"/>
                  </a:lnTo>
                  <a:lnTo>
                    <a:pt x="269300" y="218653"/>
                  </a:lnTo>
                  <a:lnTo>
                    <a:pt x="177219" y="239385"/>
                  </a:lnTo>
                  <a:lnTo>
                    <a:pt x="134745" y="250172"/>
                  </a:lnTo>
                  <a:lnTo>
                    <a:pt x="98244" y="262976"/>
                  </a:lnTo>
                  <a:lnTo>
                    <a:pt x="43150" y="294608"/>
                  </a:lnTo>
                  <a:lnTo>
                    <a:pt x="10788" y="335179"/>
                  </a:lnTo>
                  <a:lnTo>
                    <a:pt x="0" y="385527"/>
                  </a:lnTo>
                  <a:lnTo>
                    <a:pt x="2335" y="409197"/>
                  </a:lnTo>
                  <a:lnTo>
                    <a:pt x="21031" y="450051"/>
                  </a:lnTo>
                  <a:lnTo>
                    <a:pt x="57431" y="481341"/>
                  </a:lnTo>
                  <a:lnTo>
                    <a:pt x="105477" y="497448"/>
                  </a:lnTo>
                  <a:lnTo>
                    <a:pt x="133493" y="499461"/>
                  </a:lnTo>
                  <a:lnTo>
                    <a:pt x="152691" y="498560"/>
                  </a:lnTo>
                  <a:lnTo>
                    <a:pt x="205993" y="485074"/>
                  </a:lnTo>
                  <a:lnTo>
                    <a:pt x="245866" y="461472"/>
                  </a:lnTo>
                  <a:lnTo>
                    <a:pt x="172623" y="461472"/>
                  </a:lnTo>
                  <a:lnTo>
                    <a:pt x="152547" y="460070"/>
                  </a:lnTo>
                  <a:lnTo>
                    <a:pt x="107022" y="439033"/>
                  </a:lnTo>
                  <a:lnTo>
                    <a:pt x="85445" y="396002"/>
                  </a:lnTo>
                  <a:lnTo>
                    <a:pt x="84007" y="377485"/>
                  </a:lnTo>
                  <a:lnTo>
                    <a:pt x="85843" y="354829"/>
                  </a:lnTo>
                  <a:lnTo>
                    <a:pt x="100520" y="315123"/>
                  </a:lnTo>
                  <a:lnTo>
                    <a:pt x="130439" y="282899"/>
                  </a:lnTo>
                  <a:lnTo>
                    <a:pt x="179053" y="258151"/>
                  </a:lnTo>
                  <a:lnTo>
                    <a:pt x="269300" y="233636"/>
                  </a:lnTo>
                  <a:lnTo>
                    <a:pt x="359057" y="233636"/>
                  </a:lnTo>
                  <a:lnTo>
                    <a:pt x="358983" y="154513"/>
                  </a:lnTo>
                  <a:lnTo>
                    <a:pt x="347108" y="89914"/>
                  </a:lnTo>
                  <a:lnTo>
                    <a:pt x="311278" y="40867"/>
                  </a:lnTo>
                  <a:lnTo>
                    <a:pt x="284850" y="22992"/>
                  </a:lnTo>
                  <a:lnTo>
                    <a:pt x="265023" y="14962"/>
                  </a:lnTo>
                  <a:close/>
                </a:path>
                <a:path w="437515" h="499745">
                  <a:moveTo>
                    <a:pt x="366613" y="440771"/>
                  </a:moveTo>
                  <a:lnTo>
                    <a:pt x="270442" y="440771"/>
                  </a:lnTo>
                  <a:lnTo>
                    <a:pt x="278856" y="466449"/>
                  </a:lnTo>
                  <a:lnTo>
                    <a:pt x="293744" y="484790"/>
                  </a:lnTo>
                  <a:lnTo>
                    <a:pt x="315104" y="495793"/>
                  </a:lnTo>
                  <a:lnTo>
                    <a:pt x="342931" y="499461"/>
                  </a:lnTo>
                  <a:lnTo>
                    <a:pt x="356424" y="498847"/>
                  </a:lnTo>
                  <a:lnTo>
                    <a:pt x="404175" y="484250"/>
                  </a:lnTo>
                  <a:lnTo>
                    <a:pt x="437295" y="461472"/>
                  </a:lnTo>
                  <a:lnTo>
                    <a:pt x="399328" y="461472"/>
                  </a:lnTo>
                  <a:lnTo>
                    <a:pt x="390117" y="460502"/>
                  </a:lnTo>
                  <a:lnTo>
                    <a:pt x="382065" y="457592"/>
                  </a:lnTo>
                  <a:lnTo>
                    <a:pt x="375166" y="452739"/>
                  </a:lnTo>
                  <a:lnTo>
                    <a:pt x="369412" y="445944"/>
                  </a:lnTo>
                  <a:lnTo>
                    <a:pt x="366613" y="440771"/>
                  </a:lnTo>
                  <a:close/>
                </a:path>
                <a:path w="437515" h="499745">
                  <a:moveTo>
                    <a:pt x="359057" y="233636"/>
                  </a:moveTo>
                  <a:lnTo>
                    <a:pt x="269300" y="233636"/>
                  </a:lnTo>
                  <a:lnTo>
                    <a:pt x="269300" y="426950"/>
                  </a:lnTo>
                  <a:lnTo>
                    <a:pt x="246418" y="442058"/>
                  </a:lnTo>
                  <a:lnTo>
                    <a:pt x="222677" y="452846"/>
                  </a:lnTo>
                  <a:lnTo>
                    <a:pt x="198078" y="459316"/>
                  </a:lnTo>
                  <a:lnTo>
                    <a:pt x="172623" y="461472"/>
                  </a:lnTo>
                  <a:lnTo>
                    <a:pt x="245866" y="461472"/>
                  </a:lnTo>
                  <a:lnTo>
                    <a:pt x="254761" y="454762"/>
                  </a:lnTo>
                  <a:lnTo>
                    <a:pt x="270442" y="440771"/>
                  </a:lnTo>
                  <a:lnTo>
                    <a:pt x="366613" y="440771"/>
                  </a:lnTo>
                  <a:lnTo>
                    <a:pt x="364879" y="437567"/>
                  </a:lnTo>
                  <a:lnTo>
                    <a:pt x="361643" y="427967"/>
                  </a:lnTo>
                  <a:lnTo>
                    <a:pt x="359703" y="417144"/>
                  </a:lnTo>
                  <a:lnTo>
                    <a:pt x="359057" y="405097"/>
                  </a:lnTo>
                  <a:lnTo>
                    <a:pt x="359057" y="233636"/>
                  </a:lnTo>
                  <a:close/>
                </a:path>
                <a:path w="437515" h="499745">
                  <a:moveTo>
                    <a:pt x="437295" y="452279"/>
                  </a:moveTo>
                  <a:lnTo>
                    <a:pt x="426729" y="456304"/>
                  </a:lnTo>
                  <a:lnTo>
                    <a:pt x="416878" y="459177"/>
                  </a:lnTo>
                  <a:lnTo>
                    <a:pt x="407744" y="460899"/>
                  </a:lnTo>
                  <a:lnTo>
                    <a:pt x="399328" y="461472"/>
                  </a:lnTo>
                  <a:lnTo>
                    <a:pt x="437295" y="461472"/>
                  </a:lnTo>
                  <a:lnTo>
                    <a:pt x="437295" y="452279"/>
                  </a:lnTo>
                  <a:close/>
                </a:path>
                <a:path w="437515" h="499745">
                  <a:moveTo>
                    <a:pt x="174916" y="0"/>
                  </a:moveTo>
                  <a:lnTo>
                    <a:pt x="111920" y="8925"/>
                  </a:lnTo>
                  <a:lnTo>
                    <a:pt x="61003" y="35684"/>
                  </a:lnTo>
                  <a:lnTo>
                    <a:pt x="29349" y="70783"/>
                  </a:lnTo>
                  <a:lnTo>
                    <a:pt x="19570" y="111630"/>
                  </a:lnTo>
                  <a:lnTo>
                    <a:pt x="20288" y="121490"/>
                  </a:lnTo>
                  <a:lnTo>
                    <a:pt x="44875" y="154513"/>
                  </a:lnTo>
                  <a:lnTo>
                    <a:pt x="63286" y="157670"/>
                  </a:lnTo>
                  <a:lnTo>
                    <a:pt x="76952" y="156160"/>
                  </a:lnTo>
                  <a:lnTo>
                    <a:pt x="89180" y="151630"/>
                  </a:lnTo>
                  <a:lnTo>
                    <a:pt x="99971" y="144078"/>
                  </a:lnTo>
                  <a:lnTo>
                    <a:pt x="109326" y="133503"/>
                  </a:lnTo>
                  <a:lnTo>
                    <a:pt x="103577" y="29925"/>
                  </a:lnTo>
                  <a:lnTo>
                    <a:pt x="119896" y="23391"/>
                  </a:lnTo>
                  <a:lnTo>
                    <a:pt x="136652" y="18714"/>
                  </a:lnTo>
                  <a:lnTo>
                    <a:pt x="153845" y="15902"/>
                  </a:lnTo>
                  <a:lnTo>
                    <a:pt x="171471" y="14962"/>
                  </a:lnTo>
                  <a:lnTo>
                    <a:pt x="265023" y="14962"/>
                  </a:lnTo>
                  <a:lnTo>
                    <a:pt x="253314" y="10220"/>
                  </a:lnTo>
                  <a:lnTo>
                    <a:pt x="216669" y="2555"/>
                  </a:lnTo>
                  <a:lnTo>
                    <a:pt x="174916" y="0"/>
                  </a:lnTo>
                  <a:close/>
                </a:path>
              </a:pathLst>
            </a:custGeom>
            <a:solidFill>
              <a:srgbClr val="14171B"/>
            </a:solidFill>
          </p:spPr>
          <p:txBody>
            <a:bodyPr wrap="square" lIns="0" tIns="0" rIns="0" bIns="0" rtlCol="0"/>
            <a:lstStyle/>
            <a:p>
              <a:endParaRPr/>
            </a:p>
          </p:txBody>
        </p:sp>
        <p:sp>
          <p:nvSpPr>
            <p:cNvPr id="22" name="object 22"/>
            <p:cNvSpPr/>
            <p:nvPr/>
          </p:nvSpPr>
          <p:spPr>
            <a:xfrm>
              <a:off x="8531973" y="6770301"/>
              <a:ext cx="878205" cy="760095"/>
            </a:xfrm>
            <a:custGeom>
              <a:avLst/>
              <a:gdLst/>
              <a:ahLst/>
              <a:cxnLst/>
              <a:rect l="l" t="t" r="r" b="b"/>
              <a:pathLst>
                <a:path w="878204" h="760095">
                  <a:moveTo>
                    <a:pt x="134645" y="0"/>
                  </a:moveTo>
                  <a:lnTo>
                    <a:pt x="9214" y="0"/>
                  </a:lnTo>
                  <a:lnTo>
                    <a:pt x="104729" y="139241"/>
                  </a:lnTo>
                  <a:lnTo>
                    <a:pt x="104679" y="586903"/>
                  </a:lnTo>
                  <a:lnTo>
                    <a:pt x="102138" y="640565"/>
                  </a:lnTo>
                  <a:lnTo>
                    <a:pt x="94363" y="681853"/>
                  </a:lnTo>
                  <a:lnTo>
                    <a:pt x="72311" y="721476"/>
                  </a:lnTo>
                  <a:lnTo>
                    <a:pt x="35670" y="740535"/>
                  </a:lnTo>
                  <a:lnTo>
                    <a:pt x="0" y="745705"/>
                  </a:lnTo>
                  <a:lnTo>
                    <a:pt x="0" y="759526"/>
                  </a:lnTo>
                  <a:lnTo>
                    <a:pt x="237071" y="759526"/>
                  </a:lnTo>
                  <a:lnTo>
                    <a:pt x="237071" y="745705"/>
                  </a:lnTo>
                  <a:lnTo>
                    <a:pt x="216454" y="743839"/>
                  </a:lnTo>
                  <a:lnTo>
                    <a:pt x="198361" y="740535"/>
                  </a:lnTo>
                  <a:lnTo>
                    <a:pt x="158737" y="721439"/>
                  </a:lnTo>
                  <a:lnTo>
                    <a:pt x="135796" y="682419"/>
                  </a:lnTo>
                  <a:lnTo>
                    <a:pt x="128027" y="641288"/>
                  </a:lnTo>
                  <a:lnTo>
                    <a:pt x="125490" y="586903"/>
                  </a:lnTo>
                  <a:lnTo>
                    <a:pt x="125441" y="163419"/>
                  </a:lnTo>
                  <a:lnTo>
                    <a:pt x="248755" y="163419"/>
                  </a:lnTo>
                  <a:lnTo>
                    <a:pt x="134645" y="0"/>
                  </a:lnTo>
                  <a:close/>
                </a:path>
                <a:path w="878204" h="760095">
                  <a:moveTo>
                    <a:pt x="791774" y="48323"/>
                  </a:moveTo>
                  <a:lnTo>
                    <a:pt x="683581" y="48323"/>
                  </a:lnTo>
                  <a:lnTo>
                    <a:pt x="683581" y="643289"/>
                  </a:lnTo>
                  <a:lnTo>
                    <a:pt x="683229" y="661129"/>
                  </a:lnTo>
                  <a:lnTo>
                    <a:pt x="677822" y="701413"/>
                  </a:lnTo>
                  <a:lnTo>
                    <a:pt x="652514" y="731338"/>
                  </a:lnTo>
                  <a:lnTo>
                    <a:pt x="610208" y="742878"/>
                  </a:lnTo>
                  <a:lnTo>
                    <a:pt x="590358" y="744563"/>
                  </a:lnTo>
                  <a:lnTo>
                    <a:pt x="590358" y="759526"/>
                  </a:lnTo>
                  <a:lnTo>
                    <a:pt x="878057" y="759526"/>
                  </a:lnTo>
                  <a:lnTo>
                    <a:pt x="878057" y="744563"/>
                  </a:lnTo>
                  <a:lnTo>
                    <a:pt x="858169" y="742878"/>
                  </a:lnTo>
                  <a:lnTo>
                    <a:pt x="841086" y="740114"/>
                  </a:lnTo>
                  <a:lnTo>
                    <a:pt x="798798" y="718242"/>
                  </a:lnTo>
                  <a:lnTo>
                    <a:pt x="785127" y="676667"/>
                  </a:lnTo>
                  <a:lnTo>
                    <a:pt x="783693" y="643289"/>
                  </a:lnTo>
                  <a:lnTo>
                    <a:pt x="783693" y="109326"/>
                  </a:lnTo>
                  <a:lnTo>
                    <a:pt x="784051" y="91596"/>
                  </a:lnTo>
                  <a:lnTo>
                    <a:pt x="785127" y="76382"/>
                  </a:lnTo>
                  <a:lnTo>
                    <a:pt x="786926" y="63685"/>
                  </a:lnTo>
                  <a:lnTo>
                    <a:pt x="789452" y="53506"/>
                  </a:lnTo>
                  <a:lnTo>
                    <a:pt x="791774" y="48323"/>
                  </a:lnTo>
                  <a:close/>
                </a:path>
                <a:path w="878204" h="760095">
                  <a:moveTo>
                    <a:pt x="248755" y="163419"/>
                  </a:moveTo>
                  <a:lnTo>
                    <a:pt x="125441" y="163419"/>
                  </a:lnTo>
                  <a:lnTo>
                    <a:pt x="414291" y="586903"/>
                  </a:lnTo>
                  <a:lnTo>
                    <a:pt x="477006" y="461472"/>
                  </a:lnTo>
                  <a:lnTo>
                    <a:pt x="456876" y="461472"/>
                  </a:lnTo>
                  <a:lnTo>
                    <a:pt x="248755" y="163419"/>
                  </a:lnTo>
                  <a:close/>
                </a:path>
                <a:path w="878204" h="760095">
                  <a:moveTo>
                    <a:pt x="878057" y="0"/>
                  </a:moveTo>
                  <a:lnTo>
                    <a:pt x="688177" y="0"/>
                  </a:lnTo>
                  <a:lnTo>
                    <a:pt x="456876" y="461472"/>
                  </a:lnTo>
                  <a:lnTo>
                    <a:pt x="477006" y="461472"/>
                  </a:lnTo>
                  <a:lnTo>
                    <a:pt x="683581" y="48323"/>
                  </a:lnTo>
                  <a:lnTo>
                    <a:pt x="791774" y="48323"/>
                  </a:lnTo>
                  <a:lnTo>
                    <a:pt x="826058" y="23048"/>
                  </a:lnTo>
                  <a:lnTo>
                    <a:pt x="878057" y="14962"/>
                  </a:lnTo>
                  <a:lnTo>
                    <a:pt x="878057" y="0"/>
                  </a:lnTo>
                  <a:close/>
                </a:path>
              </a:pathLst>
            </a:custGeom>
            <a:solidFill>
              <a:srgbClr val="14171B"/>
            </a:solidFill>
          </p:spPr>
          <p:txBody>
            <a:bodyPr wrap="square" lIns="0" tIns="0" rIns="0" bIns="0" rtlCol="0"/>
            <a:lstStyle/>
            <a:p>
              <a:endParaRPr/>
            </a:p>
          </p:txBody>
        </p:sp>
        <p:sp>
          <p:nvSpPr>
            <p:cNvPr id="23" name="object 23"/>
            <p:cNvSpPr/>
            <p:nvPr/>
          </p:nvSpPr>
          <p:spPr>
            <a:xfrm>
              <a:off x="9436498" y="6761089"/>
              <a:ext cx="748030" cy="778510"/>
            </a:xfrm>
            <a:custGeom>
              <a:avLst/>
              <a:gdLst/>
              <a:ahLst/>
              <a:cxnLst/>
              <a:rect l="l" t="t" r="r" b="b"/>
              <a:pathLst>
                <a:path w="748029" h="778509">
                  <a:moveTo>
                    <a:pt x="364816" y="0"/>
                  </a:moveTo>
                  <a:lnTo>
                    <a:pt x="318813" y="2736"/>
                  </a:lnTo>
                  <a:lnTo>
                    <a:pt x="274038" y="10940"/>
                  </a:lnTo>
                  <a:lnTo>
                    <a:pt x="230488" y="24609"/>
                  </a:lnTo>
                  <a:lnTo>
                    <a:pt x="188161" y="43736"/>
                  </a:lnTo>
                  <a:lnTo>
                    <a:pt x="148381" y="68339"/>
                  </a:lnTo>
                  <a:lnTo>
                    <a:pt x="112488" y="98404"/>
                  </a:lnTo>
                  <a:lnTo>
                    <a:pt x="80483" y="133932"/>
                  </a:lnTo>
                  <a:lnTo>
                    <a:pt x="52364" y="174926"/>
                  </a:lnTo>
                  <a:lnTo>
                    <a:pt x="29450" y="220819"/>
                  </a:lnTo>
                  <a:lnTo>
                    <a:pt x="13087" y="271027"/>
                  </a:lnTo>
                  <a:lnTo>
                    <a:pt x="3271" y="325543"/>
                  </a:lnTo>
                  <a:lnTo>
                    <a:pt x="0" y="384365"/>
                  </a:lnTo>
                  <a:lnTo>
                    <a:pt x="3021" y="438821"/>
                  </a:lnTo>
                  <a:lnTo>
                    <a:pt x="12084" y="490536"/>
                  </a:lnTo>
                  <a:lnTo>
                    <a:pt x="27189" y="539511"/>
                  </a:lnTo>
                  <a:lnTo>
                    <a:pt x="48333" y="585751"/>
                  </a:lnTo>
                  <a:lnTo>
                    <a:pt x="74981" y="628226"/>
                  </a:lnTo>
                  <a:lnTo>
                    <a:pt x="106593" y="665885"/>
                  </a:lnTo>
                  <a:lnTo>
                    <a:pt x="143169" y="698722"/>
                  </a:lnTo>
                  <a:lnTo>
                    <a:pt x="184706" y="726731"/>
                  </a:lnTo>
                  <a:lnTo>
                    <a:pt x="230418" y="749134"/>
                  </a:lnTo>
                  <a:lnTo>
                    <a:pt x="279505" y="765139"/>
                  </a:lnTo>
                  <a:lnTo>
                    <a:pt x="331972" y="774743"/>
                  </a:lnTo>
                  <a:lnTo>
                    <a:pt x="387820" y="777944"/>
                  </a:lnTo>
                  <a:lnTo>
                    <a:pt x="433276" y="775175"/>
                  </a:lnTo>
                  <a:lnTo>
                    <a:pt x="477584" y="766866"/>
                  </a:lnTo>
                  <a:lnTo>
                    <a:pt x="520743" y="753021"/>
                  </a:lnTo>
                  <a:lnTo>
                    <a:pt x="556528" y="736511"/>
                  </a:lnTo>
                  <a:lnTo>
                    <a:pt x="438457" y="736511"/>
                  </a:lnTo>
                  <a:lnTo>
                    <a:pt x="390484" y="732628"/>
                  </a:lnTo>
                  <a:lnTo>
                    <a:pt x="344382" y="720978"/>
                  </a:lnTo>
                  <a:lnTo>
                    <a:pt x="300148" y="701561"/>
                  </a:lnTo>
                  <a:lnTo>
                    <a:pt x="257782" y="674377"/>
                  </a:lnTo>
                  <a:lnTo>
                    <a:pt x="218477" y="640923"/>
                  </a:lnTo>
                  <a:lnTo>
                    <a:pt x="183414" y="602727"/>
                  </a:lnTo>
                  <a:lnTo>
                    <a:pt x="152594" y="559792"/>
                  </a:lnTo>
                  <a:lnTo>
                    <a:pt x="126017" y="512120"/>
                  </a:lnTo>
                  <a:lnTo>
                    <a:pt x="104616" y="461554"/>
                  </a:lnTo>
                  <a:lnTo>
                    <a:pt x="89336" y="409982"/>
                  </a:lnTo>
                  <a:lnTo>
                    <a:pt x="80171" y="357405"/>
                  </a:lnTo>
                  <a:lnTo>
                    <a:pt x="77118" y="303823"/>
                  </a:lnTo>
                  <a:lnTo>
                    <a:pt x="80964" y="248436"/>
                  </a:lnTo>
                  <a:lnTo>
                    <a:pt x="92505" y="198517"/>
                  </a:lnTo>
                  <a:lnTo>
                    <a:pt x="111741" y="154064"/>
                  </a:lnTo>
                  <a:lnTo>
                    <a:pt x="138676" y="115075"/>
                  </a:lnTo>
                  <a:lnTo>
                    <a:pt x="172368" y="83360"/>
                  </a:lnTo>
                  <a:lnTo>
                    <a:pt x="211890" y="60703"/>
                  </a:lnTo>
                  <a:lnTo>
                    <a:pt x="257241" y="47107"/>
                  </a:lnTo>
                  <a:lnTo>
                    <a:pt x="308419" y="42574"/>
                  </a:lnTo>
                  <a:lnTo>
                    <a:pt x="546436" y="42574"/>
                  </a:lnTo>
                  <a:lnTo>
                    <a:pt x="518653" y="28814"/>
                  </a:lnTo>
                  <a:lnTo>
                    <a:pt x="470388" y="12807"/>
                  </a:lnTo>
                  <a:lnTo>
                    <a:pt x="419108" y="3201"/>
                  </a:lnTo>
                  <a:lnTo>
                    <a:pt x="364816" y="0"/>
                  </a:lnTo>
                  <a:close/>
                </a:path>
                <a:path w="748029" h="778509">
                  <a:moveTo>
                    <a:pt x="546436" y="42574"/>
                  </a:moveTo>
                  <a:lnTo>
                    <a:pt x="308419" y="42574"/>
                  </a:lnTo>
                  <a:lnTo>
                    <a:pt x="356388" y="46495"/>
                  </a:lnTo>
                  <a:lnTo>
                    <a:pt x="402491" y="58257"/>
                  </a:lnTo>
                  <a:lnTo>
                    <a:pt x="446727" y="77860"/>
                  </a:lnTo>
                  <a:lnTo>
                    <a:pt x="489095" y="105305"/>
                  </a:lnTo>
                  <a:lnTo>
                    <a:pt x="528364" y="139041"/>
                  </a:lnTo>
                  <a:lnTo>
                    <a:pt x="563320" y="177518"/>
                  </a:lnTo>
                  <a:lnTo>
                    <a:pt x="594005" y="220819"/>
                  </a:lnTo>
                  <a:lnTo>
                    <a:pt x="620284" y="268703"/>
                  </a:lnTo>
                  <a:lnTo>
                    <a:pt x="641439" y="319460"/>
                  </a:lnTo>
                  <a:lnTo>
                    <a:pt x="656546" y="370993"/>
                  </a:lnTo>
                  <a:lnTo>
                    <a:pt x="665608" y="423313"/>
                  </a:lnTo>
                  <a:lnTo>
                    <a:pt x="668628" y="476425"/>
                  </a:lnTo>
                  <a:lnTo>
                    <a:pt x="664814" y="532247"/>
                  </a:lnTo>
                  <a:lnTo>
                    <a:pt x="653374" y="582310"/>
                  </a:lnTo>
                  <a:lnTo>
                    <a:pt x="634310" y="626615"/>
                  </a:lnTo>
                  <a:lnTo>
                    <a:pt x="607625" y="665162"/>
                  </a:lnTo>
                  <a:lnTo>
                    <a:pt x="574175" y="696383"/>
                  </a:lnTo>
                  <a:lnTo>
                    <a:pt x="534829" y="718679"/>
                  </a:lnTo>
                  <a:lnTo>
                    <a:pt x="489589" y="732054"/>
                  </a:lnTo>
                  <a:lnTo>
                    <a:pt x="438457" y="736511"/>
                  </a:lnTo>
                  <a:lnTo>
                    <a:pt x="556528" y="736511"/>
                  </a:lnTo>
                  <a:lnTo>
                    <a:pt x="602198" y="708792"/>
                  </a:lnTo>
                  <a:lnTo>
                    <a:pt x="637688" y="678550"/>
                  </a:lnTo>
                  <a:lnTo>
                    <a:pt x="669222" y="642912"/>
                  </a:lnTo>
                  <a:lnTo>
                    <a:pt x="696806" y="601876"/>
                  </a:lnTo>
                  <a:lnTo>
                    <a:pt x="719206" y="555995"/>
                  </a:lnTo>
                  <a:lnTo>
                    <a:pt x="735214" y="505789"/>
                  </a:lnTo>
                  <a:lnTo>
                    <a:pt x="744824" y="451262"/>
                  </a:lnTo>
                  <a:lnTo>
                    <a:pt x="748029" y="392417"/>
                  </a:lnTo>
                  <a:lnTo>
                    <a:pt x="745009" y="338017"/>
                  </a:lnTo>
                  <a:lnTo>
                    <a:pt x="735947" y="286412"/>
                  </a:lnTo>
                  <a:lnTo>
                    <a:pt x="720840" y="237607"/>
                  </a:lnTo>
                  <a:lnTo>
                    <a:pt x="699685" y="191606"/>
                  </a:lnTo>
                  <a:lnTo>
                    <a:pt x="673079" y="149398"/>
                  </a:lnTo>
                  <a:lnTo>
                    <a:pt x="641577" y="111928"/>
                  </a:lnTo>
                  <a:lnTo>
                    <a:pt x="605182" y="79201"/>
                  </a:lnTo>
                  <a:lnTo>
                    <a:pt x="563899" y="51223"/>
                  </a:lnTo>
                  <a:lnTo>
                    <a:pt x="546436" y="42574"/>
                  </a:lnTo>
                  <a:close/>
                </a:path>
              </a:pathLst>
            </a:custGeom>
            <a:solidFill>
              <a:srgbClr val="14171B"/>
            </a:solidFill>
          </p:spPr>
          <p:txBody>
            <a:bodyPr wrap="square" lIns="0" tIns="0" rIns="0" bIns="0" rtlCol="0"/>
            <a:lstStyle/>
            <a:p>
              <a:endParaRPr/>
            </a:p>
          </p:txBody>
        </p:sp>
        <p:sp>
          <p:nvSpPr>
            <p:cNvPr id="24" name="object 24"/>
            <p:cNvSpPr/>
            <p:nvPr/>
          </p:nvSpPr>
          <p:spPr>
            <a:xfrm>
              <a:off x="10212104" y="6770299"/>
              <a:ext cx="723900" cy="760095"/>
            </a:xfrm>
            <a:custGeom>
              <a:avLst/>
              <a:gdLst/>
              <a:ahLst/>
              <a:cxnLst/>
              <a:rect l="l" t="t" r="r" b="b"/>
              <a:pathLst>
                <a:path w="723900" h="760095">
                  <a:moveTo>
                    <a:pt x="287708" y="0"/>
                  </a:moveTo>
                  <a:lnTo>
                    <a:pt x="0" y="0"/>
                  </a:lnTo>
                  <a:lnTo>
                    <a:pt x="0" y="14962"/>
                  </a:lnTo>
                  <a:lnTo>
                    <a:pt x="20321" y="16978"/>
                  </a:lnTo>
                  <a:lnTo>
                    <a:pt x="37559" y="19570"/>
                  </a:lnTo>
                  <a:lnTo>
                    <a:pt x="78409" y="37111"/>
                  </a:lnTo>
                  <a:lnTo>
                    <a:pt x="91786" y="76531"/>
                  </a:lnTo>
                  <a:lnTo>
                    <a:pt x="93222" y="110467"/>
                  </a:lnTo>
                  <a:lnTo>
                    <a:pt x="93199" y="644451"/>
                  </a:lnTo>
                  <a:lnTo>
                    <a:pt x="89993" y="690660"/>
                  </a:lnTo>
                  <a:lnTo>
                    <a:pt x="71066" y="725364"/>
                  </a:lnTo>
                  <a:lnTo>
                    <a:pt x="19846" y="742878"/>
                  </a:lnTo>
                  <a:lnTo>
                    <a:pt x="0" y="744563"/>
                  </a:lnTo>
                  <a:lnTo>
                    <a:pt x="0" y="759526"/>
                  </a:lnTo>
                  <a:lnTo>
                    <a:pt x="296912" y="759526"/>
                  </a:lnTo>
                  <a:lnTo>
                    <a:pt x="355319" y="756829"/>
                  </a:lnTo>
                  <a:lnTo>
                    <a:pt x="410843" y="748737"/>
                  </a:lnTo>
                  <a:lnTo>
                    <a:pt x="445126" y="739956"/>
                  </a:lnTo>
                  <a:lnTo>
                    <a:pt x="295771" y="739956"/>
                  </a:lnTo>
                  <a:lnTo>
                    <a:pt x="268253" y="738630"/>
                  </a:lnTo>
                  <a:lnTo>
                    <a:pt x="227688" y="727998"/>
                  </a:lnTo>
                  <a:lnTo>
                    <a:pt x="198660" y="689473"/>
                  </a:lnTo>
                  <a:lnTo>
                    <a:pt x="193334" y="644451"/>
                  </a:lnTo>
                  <a:lnTo>
                    <a:pt x="193334" y="19570"/>
                  </a:lnTo>
                  <a:lnTo>
                    <a:pt x="448004" y="19570"/>
                  </a:lnTo>
                  <a:lnTo>
                    <a:pt x="403796" y="9639"/>
                  </a:lnTo>
                  <a:lnTo>
                    <a:pt x="347225" y="2410"/>
                  </a:lnTo>
                  <a:lnTo>
                    <a:pt x="287708" y="0"/>
                  </a:lnTo>
                  <a:close/>
                </a:path>
                <a:path w="723900" h="760095">
                  <a:moveTo>
                    <a:pt x="448004" y="19570"/>
                  </a:moveTo>
                  <a:lnTo>
                    <a:pt x="279656" y="19570"/>
                  </a:lnTo>
                  <a:lnTo>
                    <a:pt x="330991" y="22143"/>
                  </a:lnTo>
                  <a:lnTo>
                    <a:pt x="378363" y="29862"/>
                  </a:lnTo>
                  <a:lnTo>
                    <a:pt x="421771" y="42727"/>
                  </a:lnTo>
                  <a:lnTo>
                    <a:pt x="461216" y="60738"/>
                  </a:lnTo>
                  <a:lnTo>
                    <a:pt x="496701" y="83894"/>
                  </a:lnTo>
                  <a:lnTo>
                    <a:pt x="528224" y="112195"/>
                  </a:lnTo>
                  <a:lnTo>
                    <a:pt x="555297" y="145464"/>
                  </a:lnTo>
                  <a:lnTo>
                    <a:pt x="577450" y="183492"/>
                  </a:lnTo>
                  <a:lnTo>
                    <a:pt x="594682" y="226281"/>
                  </a:lnTo>
                  <a:lnTo>
                    <a:pt x="606991" y="273830"/>
                  </a:lnTo>
                  <a:lnTo>
                    <a:pt x="614377" y="326140"/>
                  </a:lnTo>
                  <a:lnTo>
                    <a:pt x="616839" y="383213"/>
                  </a:lnTo>
                  <a:lnTo>
                    <a:pt x="614538" y="439863"/>
                  </a:lnTo>
                  <a:lnTo>
                    <a:pt x="607635" y="491651"/>
                  </a:lnTo>
                  <a:lnTo>
                    <a:pt x="596129" y="538577"/>
                  </a:lnTo>
                  <a:lnTo>
                    <a:pt x="580021" y="580643"/>
                  </a:lnTo>
                  <a:lnTo>
                    <a:pt x="559309" y="617850"/>
                  </a:lnTo>
                  <a:lnTo>
                    <a:pt x="533994" y="650200"/>
                  </a:lnTo>
                  <a:lnTo>
                    <a:pt x="497942" y="682513"/>
                  </a:lnTo>
                  <a:lnTo>
                    <a:pt x="456094" y="707645"/>
                  </a:lnTo>
                  <a:lnTo>
                    <a:pt x="408448" y="725596"/>
                  </a:lnTo>
                  <a:lnTo>
                    <a:pt x="355007" y="736366"/>
                  </a:lnTo>
                  <a:lnTo>
                    <a:pt x="295771" y="739956"/>
                  </a:lnTo>
                  <a:lnTo>
                    <a:pt x="445126" y="739956"/>
                  </a:lnTo>
                  <a:lnTo>
                    <a:pt x="513261" y="716376"/>
                  </a:lnTo>
                  <a:lnTo>
                    <a:pt x="559116" y="692065"/>
                  </a:lnTo>
                  <a:lnTo>
                    <a:pt x="600006" y="662291"/>
                  </a:lnTo>
                  <a:lnTo>
                    <a:pt x="635931" y="627047"/>
                  </a:lnTo>
                  <a:lnTo>
                    <a:pt x="666890" y="586327"/>
                  </a:lnTo>
                  <a:lnTo>
                    <a:pt x="691818" y="540476"/>
                  </a:lnTo>
                  <a:lnTo>
                    <a:pt x="709622" y="489809"/>
                  </a:lnTo>
                  <a:lnTo>
                    <a:pt x="720303" y="434324"/>
                  </a:lnTo>
                  <a:lnTo>
                    <a:pt x="723862" y="374020"/>
                  </a:lnTo>
                  <a:lnTo>
                    <a:pt x="720193" y="312376"/>
                  </a:lnTo>
                  <a:lnTo>
                    <a:pt x="709189" y="256345"/>
                  </a:lnTo>
                  <a:lnTo>
                    <a:pt x="690851" y="205925"/>
                  </a:lnTo>
                  <a:lnTo>
                    <a:pt x="665183" y="161115"/>
                  </a:lnTo>
                  <a:lnTo>
                    <a:pt x="633355" y="121951"/>
                  </a:lnTo>
                  <a:lnTo>
                    <a:pt x="596562" y="88469"/>
                  </a:lnTo>
                  <a:lnTo>
                    <a:pt x="554807" y="60668"/>
                  </a:lnTo>
                  <a:lnTo>
                    <a:pt x="508089" y="38543"/>
                  </a:lnTo>
                  <a:lnTo>
                    <a:pt x="457419" y="21685"/>
                  </a:lnTo>
                  <a:lnTo>
                    <a:pt x="448004" y="19570"/>
                  </a:lnTo>
                  <a:close/>
                </a:path>
              </a:pathLst>
            </a:custGeom>
            <a:solidFill>
              <a:srgbClr val="14171B"/>
            </a:solidFill>
          </p:spPr>
          <p:txBody>
            <a:bodyPr wrap="square" lIns="0" tIns="0" rIns="0" bIns="0" rtlCol="0"/>
            <a:lstStyle/>
            <a:p>
              <a:endParaRPr/>
            </a:p>
          </p:txBody>
        </p:sp>
        <p:sp>
          <p:nvSpPr>
            <p:cNvPr id="25" name="object 25"/>
            <p:cNvSpPr/>
            <p:nvPr/>
          </p:nvSpPr>
          <p:spPr>
            <a:xfrm>
              <a:off x="10962444" y="6770299"/>
              <a:ext cx="628650" cy="760095"/>
            </a:xfrm>
            <a:custGeom>
              <a:avLst/>
              <a:gdLst/>
              <a:ahLst/>
              <a:cxnLst/>
              <a:rect l="l" t="t" r="r" b="b"/>
              <a:pathLst>
                <a:path w="628650" h="760095">
                  <a:moveTo>
                    <a:pt x="565040" y="0"/>
                  </a:moveTo>
                  <a:lnTo>
                    <a:pt x="0" y="0"/>
                  </a:lnTo>
                  <a:lnTo>
                    <a:pt x="0" y="14962"/>
                  </a:lnTo>
                  <a:lnTo>
                    <a:pt x="20314" y="16978"/>
                  </a:lnTo>
                  <a:lnTo>
                    <a:pt x="37550" y="19570"/>
                  </a:lnTo>
                  <a:lnTo>
                    <a:pt x="78399" y="37111"/>
                  </a:lnTo>
                  <a:lnTo>
                    <a:pt x="91785" y="76531"/>
                  </a:lnTo>
                  <a:lnTo>
                    <a:pt x="93222" y="110467"/>
                  </a:lnTo>
                  <a:lnTo>
                    <a:pt x="93117" y="648615"/>
                  </a:lnTo>
                  <a:lnTo>
                    <a:pt x="89988" y="690660"/>
                  </a:lnTo>
                  <a:lnTo>
                    <a:pt x="71055" y="725364"/>
                  </a:lnTo>
                  <a:lnTo>
                    <a:pt x="19842" y="742878"/>
                  </a:lnTo>
                  <a:lnTo>
                    <a:pt x="0" y="744563"/>
                  </a:lnTo>
                  <a:lnTo>
                    <a:pt x="0" y="759526"/>
                  </a:lnTo>
                  <a:lnTo>
                    <a:pt x="577699" y="759526"/>
                  </a:lnTo>
                  <a:lnTo>
                    <a:pt x="583016" y="739956"/>
                  </a:lnTo>
                  <a:lnTo>
                    <a:pt x="280808" y="739956"/>
                  </a:lnTo>
                  <a:lnTo>
                    <a:pt x="257035" y="738630"/>
                  </a:lnTo>
                  <a:lnTo>
                    <a:pt x="211166" y="718679"/>
                  </a:lnTo>
                  <a:lnTo>
                    <a:pt x="194446" y="668939"/>
                  </a:lnTo>
                  <a:lnTo>
                    <a:pt x="193334" y="644451"/>
                  </a:lnTo>
                  <a:lnTo>
                    <a:pt x="193334" y="377464"/>
                  </a:lnTo>
                  <a:lnTo>
                    <a:pt x="452268" y="377464"/>
                  </a:lnTo>
                  <a:lnTo>
                    <a:pt x="452268" y="357894"/>
                  </a:lnTo>
                  <a:lnTo>
                    <a:pt x="193334" y="357894"/>
                  </a:lnTo>
                  <a:lnTo>
                    <a:pt x="193334" y="19570"/>
                  </a:lnTo>
                  <a:lnTo>
                    <a:pt x="567517" y="19570"/>
                  </a:lnTo>
                  <a:lnTo>
                    <a:pt x="565040" y="0"/>
                  </a:lnTo>
                  <a:close/>
                </a:path>
                <a:path w="628650" h="760095">
                  <a:moveTo>
                    <a:pt x="628347" y="573102"/>
                  </a:moveTo>
                  <a:lnTo>
                    <a:pt x="611080" y="573102"/>
                  </a:lnTo>
                  <a:lnTo>
                    <a:pt x="590295" y="613843"/>
                  </a:lnTo>
                  <a:lnTo>
                    <a:pt x="567062" y="648615"/>
                  </a:lnTo>
                  <a:lnTo>
                    <a:pt x="541381" y="677419"/>
                  </a:lnTo>
                  <a:lnTo>
                    <a:pt x="481756" y="717630"/>
                  </a:lnTo>
                  <a:lnTo>
                    <a:pt x="405802" y="737476"/>
                  </a:lnTo>
                  <a:lnTo>
                    <a:pt x="361350" y="739956"/>
                  </a:lnTo>
                  <a:lnTo>
                    <a:pt x="583016" y="739956"/>
                  </a:lnTo>
                  <a:lnTo>
                    <a:pt x="628347" y="573102"/>
                  </a:lnTo>
                  <a:close/>
                </a:path>
                <a:path w="628650" h="760095">
                  <a:moveTo>
                    <a:pt x="452268" y="377464"/>
                  </a:moveTo>
                  <a:lnTo>
                    <a:pt x="298074" y="377464"/>
                  </a:lnTo>
                  <a:lnTo>
                    <a:pt x="320833" y="377933"/>
                  </a:lnTo>
                  <a:lnTo>
                    <a:pt x="340785" y="379337"/>
                  </a:lnTo>
                  <a:lnTo>
                    <a:pt x="384434" y="389405"/>
                  </a:lnTo>
                  <a:lnTo>
                    <a:pt x="417697" y="422025"/>
                  </a:lnTo>
                  <a:lnTo>
                    <a:pt x="432709" y="467221"/>
                  </a:lnTo>
                  <a:lnTo>
                    <a:pt x="438457" y="493691"/>
                  </a:lnTo>
                  <a:lnTo>
                    <a:pt x="452268" y="493691"/>
                  </a:lnTo>
                  <a:lnTo>
                    <a:pt x="452268" y="377464"/>
                  </a:lnTo>
                  <a:close/>
                </a:path>
                <a:path w="628650" h="760095">
                  <a:moveTo>
                    <a:pt x="452268" y="240516"/>
                  </a:moveTo>
                  <a:lnTo>
                    <a:pt x="438457" y="240516"/>
                  </a:lnTo>
                  <a:lnTo>
                    <a:pt x="433850" y="265834"/>
                  </a:lnTo>
                  <a:lnTo>
                    <a:pt x="429966" y="282669"/>
                  </a:lnTo>
                  <a:lnTo>
                    <a:pt x="413139" y="321068"/>
                  </a:lnTo>
                  <a:lnTo>
                    <a:pt x="372281" y="349277"/>
                  </a:lnTo>
                  <a:lnTo>
                    <a:pt x="319742" y="357356"/>
                  </a:lnTo>
                  <a:lnTo>
                    <a:pt x="296901" y="357894"/>
                  </a:lnTo>
                  <a:lnTo>
                    <a:pt x="452268" y="357894"/>
                  </a:lnTo>
                  <a:lnTo>
                    <a:pt x="452268" y="240516"/>
                  </a:lnTo>
                  <a:close/>
                </a:path>
                <a:path w="628650" h="760095">
                  <a:moveTo>
                    <a:pt x="567517" y="19570"/>
                  </a:moveTo>
                  <a:lnTo>
                    <a:pt x="365957" y="19570"/>
                  </a:lnTo>
                  <a:lnTo>
                    <a:pt x="405650" y="22122"/>
                  </a:lnTo>
                  <a:lnTo>
                    <a:pt x="440748" y="29779"/>
                  </a:lnTo>
                  <a:lnTo>
                    <a:pt x="497147" y="60406"/>
                  </a:lnTo>
                  <a:lnTo>
                    <a:pt x="540012" y="113503"/>
                  </a:lnTo>
                  <a:lnTo>
                    <a:pt x="558210" y="149212"/>
                  </a:lnTo>
                  <a:lnTo>
                    <a:pt x="574254" y="191030"/>
                  </a:lnTo>
                  <a:lnTo>
                    <a:pt x="589217" y="191030"/>
                  </a:lnTo>
                  <a:lnTo>
                    <a:pt x="567517" y="19570"/>
                  </a:lnTo>
                  <a:close/>
                </a:path>
              </a:pathLst>
            </a:custGeom>
            <a:solidFill>
              <a:srgbClr val="14171B"/>
            </a:solidFill>
          </p:spPr>
          <p:txBody>
            <a:bodyPr wrap="square" lIns="0" tIns="0" rIns="0" bIns="0" rtlCol="0"/>
            <a:lstStyle/>
            <a:p>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2203</Words>
  <Application>Microsoft Office PowerPoint</Application>
  <PresentationFormat>Personnalisé</PresentationFormat>
  <Paragraphs>419</Paragraphs>
  <Slides>34</Slides>
  <Notes>10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Arial</vt:lpstr>
      <vt:lpstr>Calibri</vt:lpstr>
      <vt:lpstr>Fakt-Normal</vt:lpstr>
      <vt:lpstr>IFM Paris</vt:lpstr>
      <vt:lpstr>IFMParis-Normal</vt:lpstr>
      <vt:lpstr>Times</vt:lpstr>
      <vt:lpstr>Times New Roman</vt:lpstr>
      <vt:lpstr>Office Theme</vt:lpstr>
      <vt:lpstr>institut FRANÇAIS de la MODE</vt:lpstr>
      <vt:lpstr>Prêt-à-porter and «créateurs »:   new actors of the Parisian fashion scene</vt:lpstr>
      <vt:lpstr>Présentation PowerPoint</vt:lpstr>
      <vt:lpstr>Georges Pompidou September 21, 1972</vt:lpstr>
      <vt:lpstr>Saint Laurent rive gauche</vt:lpstr>
      <vt:lpstr>Saint Laurent rive gauche</vt:lpstr>
      <vt:lpstr>The reaction of the Parisian fashion scene</vt:lpstr>
      <vt:lpstr>The reaction of the Parisian fashion scene</vt:lpstr>
      <vt:lpstr>1973: The new institutional structure           </vt:lpstr>
      <vt:lpstr>Présentation PowerPoint</vt:lpstr>
      <vt:lpstr>Examples haute couture brands (Elle)</vt:lpstr>
      <vt:lpstr>Vogue 1965-1974 – French edition   Most quoted brands on the cover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Evolutions</vt:lpstr>
      <vt:lpstr>A succesful adaptation</vt:lpstr>
      <vt:lpstr>Présentation PowerPoint</vt:lpstr>
      <vt:lpstr>2000-2024 </vt:lpstr>
      <vt:lpstr>1970s – 1980s: fashion shows and designers</vt:lpstr>
      <vt:lpstr>1980s and 1990s</vt:lpstr>
      <vt:lpstr>Fashion designers and the media</vt:lpstr>
      <vt:lpstr>From 1998</vt:lpstr>
      <vt:lpstr>2000-2024  </vt:lpstr>
      <vt:lpstr>2017: The institutional structure institutionnelle          </vt:lpstr>
      <vt:lpstr>Présentation PowerPoint</vt:lpstr>
      <vt:lpstr>References</vt:lpstr>
      <vt:lpstr>Thank you for your attention!  dzajtmann@ifmparis.fr</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 FRANÇAIS de la MODE</dc:title>
  <dc:creator>David DZ. Zatjmann</dc:creator>
  <cp:lastModifiedBy>Alejandra Rodriguez Jasso</cp:lastModifiedBy>
  <cp:revision>13</cp:revision>
  <cp:lastPrinted>2019-03-27T08:28:05Z</cp:lastPrinted>
  <dcterms:created xsi:type="dcterms:W3CDTF">2019-01-15T14:13:31Z</dcterms:created>
  <dcterms:modified xsi:type="dcterms:W3CDTF">2025-10-22T13:16:00Z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2019-01-15T00:00:00Z</vt:filetime>
  </property>
  <property fmtid="{D5CDD505-2E9C-101B-9397-08002B2CF9AE}" pid="3" name="Creator">
    <vt:lpwstr>Adobe InDesign CC 13.1 (Macintosh)</vt:lpwstr>
  </property>
  <property fmtid="{D5CDD505-2E9C-101B-9397-08002B2CF9AE}" pid="4" name="LastSaved">
    <vt:filetime>2019-01-15T00:00:00Z</vt:filetime>
  </property>
  <property fmtid="{D5CDD505-2E9C-101B-9397-08002B2CF9AE}" pid="5" name="MSIP_Label_d5c20be7-c3a5-46e3-9158-fa8a02ce2395_Enabled">
    <vt:lpwstr>true</vt:lpwstr>
  </property>
  <property fmtid="{D5CDD505-2E9C-101B-9397-08002B2CF9AE}" pid="6" name="MSIP_Label_d5c20be7-c3a5-46e3-9158-fa8a02ce2395_SetDate">
    <vt:lpwstr>2025-10-22T13:15:42Z</vt:lpwstr>
  </property>
  <property fmtid="{D5CDD505-2E9C-101B-9397-08002B2CF9AE}" pid="7" name="MSIP_Label_d5c20be7-c3a5-46e3-9158-fa8a02ce2395_Method">
    <vt:lpwstr>Standard</vt:lpwstr>
  </property>
  <property fmtid="{D5CDD505-2E9C-101B-9397-08002B2CF9AE}" pid="8" name="MSIP_Label_d5c20be7-c3a5-46e3-9158-fa8a02ce2395_Name">
    <vt:lpwstr>defa4170-0d19-0005-0004-bc88714345d2</vt:lpwstr>
  </property>
  <property fmtid="{D5CDD505-2E9C-101B-9397-08002B2CF9AE}" pid="9" name="MSIP_Label_d5c20be7-c3a5-46e3-9158-fa8a02ce2395_SiteId">
    <vt:lpwstr>8c6f9078-037e-4261-a583-52a944e55f7f</vt:lpwstr>
  </property>
  <property fmtid="{D5CDD505-2E9C-101B-9397-08002B2CF9AE}" pid="10" name="MSIP_Label_d5c20be7-c3a5-46e3-9158-fa8a02ce2395_ActionId">
    <vt:lpwstr>1bf77add-2af3-493f-baa5-2a576cb06f4d</vt:lpwstr>
  </property>
  <property fmtid="{D5CDD505-2E9C-101B-9397-08002B2CF9AE}" pid="11" name="MSIP_Label_d5c20be7-c3a5-46e3-9158-fa8a02ce2395_ContentBits">
    <vt:lpwstr>0</vt:lpwstr>
  </property>
</Properties>
</file>