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58" r:id="rId7"/>
    <p:sldId id="259" r:id="rId8"/>
    <p:sldId id="270" r:id="rId9"/>
    <p:sldId id="264" r:id="rId10"/>
    <p:sldId id="265" r:id="rId11"/>
    <p:sldId id="266" r:id="rId12"/>
    <p:sldId id="267" r:id="rId13"/>
    <p:sldId id="268" r:id="rId14"/>
    <p:sldId id="271" r:id="rId1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DD3D2DA-C133-2626-5070-1770F37FFF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3ACFE7D-7DE5-4056-36EA-953FEB15A7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2112DA9-5851-1B93-DA44-9C08DE25D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D48A-526F-478B-AFE9-54CA26A8E50B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E6C415A-6845-BD72-DCBD-5B681B495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127C34D-BE98-F2D8-8FF2-734491D14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9A148-1D36-4766-B971-84507AB977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1674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CE1BB81-EA62-D942-8B08-264E681A6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AC7CED9-E42D-35F4-3AE3-45C08A62F2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D1B521B-A078-84B1-3B9C-01ABDA610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D48A-526F-478B-AFE9-54CA26A8E50B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CA9427D-BCD1-BCB2-FDCD-174C2947D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050CB0B-2BF3-4E54-CCCE-E04AD0BC8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9A148-1D36-4766-B971-84507AB977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77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6A53D1-829A-62A1-791D-79C30B415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CD291BD-F37A-AF3A-2E6F-D7BA2722E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146BB67-C4DE-908F-B4AD-75FD866C5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D48A-526F-478B-AFE9-54CA26A8E50B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7312E81-65F5-38C9-855F-84016C485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B0BD1C1-07F6-0039-1A94-F45BCEDB9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9A148-1D36-4766-B971-84507AB977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1731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F3823D-4EBB-BCDA-8022-46289AE90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2C247C4-10F1-1BE7-8209-05FB7A8CCC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DCBF6F3-9173-F94D-D59A-5CC5ED7CF6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58DF96C-AB28-6E35-E95B-7404AD201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D48A-526F-478B-AFE9-54CA26A8E50B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B96CA2D-0EF9-D57C-522B-8BD08E6BD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E671C3B-1BF2-E921-F427-418900099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9A148-1D36-4766-B971-84507AB977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0986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7829ECA-B0FB-4126-55C0-EEDFBEF00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7884F8F-624E-7C77-3C67-9C9CAD7B27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14742EA-AF73-AA51-4255-089E552E2F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DB6C86F-552C-D55D-E68D-4F12543B72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180B6E7-F456-AEDF-9D0F-39BC2A6CF4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324BB7C-CFBD-69BA-644B-D54B3692C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D48A-526F-478B-AFE9-54CA26A8E50B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4D8499D-F450-F617-05E8-01E0C96E6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A97704D-330D-6580-79D2-E123B0CE0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9A148-1D36-4766-B971-84507AB977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6232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C94E699-6C05-34CF-158F-E6C296D94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00A6AAC-4ADF-99FA-0B86-E031B9D1F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D48A-526F-478B-AFE9-54CA26A8E50B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6E1AC4C-78D7-3BEC-6F21-6A0453562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F977802-C772-9238-5B79-CD08D5F1D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9A148-1D36-4766-B971-84507AB977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0348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157F78B-9BFD-F839-6E50-81E076ABD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D48A-526F-478B-AFE9-54CA26A8E50B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A1D4FBB-4128-CED9-865D-1337C7486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0C3CD2C-8A10-6EA0-99CC-039E6E974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9A148-1D36-4766-B971-84507AB977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6152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2415D7-7F7A-E390-3528-D57FA9EAB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74D5422-FA87-0DBB-1AAB-18B2ECBE7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824FF86-82CD-D621-3937-9BB13D8F8B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E07A4CD-C89E-4F4B-EF15-43B5C812E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D48A-526F-478B-AFE9-54CA26A8E50B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27DD9F2-717B-7F71-908C-982469DEC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91B5A82-AB25-87CB-B897-4CE5C097E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9A148-1D36-4766-B971-84507AB977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239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E7E638-1B24-0891-19C0-19CCDACF9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07CF3D7-2E3D-C419-2B07-AA50B00FB5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57B7A77-9E4F-3063-B15B-D612573C31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355B08F-7CC2-6AFB-FB77-DC386FE1F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D48A-526F-478B-AFE9-54CA26A8E50B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170DBF8-37F0-0CC3-B1EB-B985A924E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96E37A0-B72A-31D4-1675-2629EA23A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9A148-1D36-4766-B971-84507AB977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9695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535F4E-26E9-F01E-A376-E473B0DEA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5D16C17-936D-B294-78F2-51D0B5E98A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FC693D4-A5E1-DBE7-19DC-DB684DAB0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D48A-526F-478B-AFE9-54CA26A8E50B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A47F4CA-F4B0-EF76-3A7C-9205FF581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159189F-A352-1A6F-7EA0-AEA1332FC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9A148-1D36-4766-B971-84507AB977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854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F6918BA-6A51-6137-59FD-64F556D609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C7610F4-3834-8A0C-8DD4-CD1021D2BA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3201E5E-4AC7-5526-2148-7490E3AA6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D48A-526F-478B-AFE9-54CA26A8E50B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6781DD7-C1DA-26EC-D5B7-0849847A6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A53D9F8-415D-3CA4-95FD-A68AFF362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9A148-1D36-4766-B971-84507AB977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859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44485D37-D6B2-2D4F-A251-F2A91542D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2C6ED06-7153-1187-92C3-1AD7410656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AB39E5A-20CC-5689-88F9-1FFFF5C303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2FD48A-526F-478B-AFE9-54CA26A8E50B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8DA3E84-FE13-0B18-11BD-E6AACF8576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4BA9276-50E8-CFA4-F0F2-60EBA038E4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89A148-1D36-4766-B971-84507AB977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0858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courrier.univ-paris1.fr/imp/dynamic.php?page=mailbox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ebp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webp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9C462A-EFCE-E0EE-B8DB-0F3EFBAD82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noProof="0" dirty="0"/>
              <a:t>Histoire des cultures économiques et politiques en France contemporaine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95E9402-60D4-CF0B-0750-38F2E4E781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noProof="0" dirty="0"/>
              <a:t>TD </a:t>
            </a:r>
            <a:r>
              <a:rPr lang="fr-FR" dirty="0"/>
              <a:t>24</a:t>
            </a:r>
            <a:r>
              <a:rPr lang="fr-FR" noProof="0" dirty="0"/>
              <a:t>/09/2026</a:t>
            </a:r>
          </a:p>
          <a:p>
            <a:endParaRPr lang="fr-FR" noProof="0" dirty="0"/>
          </a:p>
          <a:p>
            <a:r>
              <a:rPr lang="fr-FR" noProof="0" dirty="0">
                <a:hlinkClick r:id="rId2"/>
              </a:rPr>
              <a:t>Francesco.Stuffer@univ-paris1.fr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714396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BE5A1B-BD6C-9578-B26B-0C9D57F94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Calendrier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C6DB9CF-15E2-C318-B6F4-3352F64F8D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noProof="0" dirty="0"/>
              <a:t>Séquence I 1789 - 1848</a:t>
            </a:r>
          </a:p>
          <a:p>
            <a:r>
              <a:rPr lang="fr-FR" noProof="0" dirty="0"/>
              <a:t>24/09</a:t>
            </a:r>
          </a:p>
          <a:p>
            <a:r>
              <a:rPr lang="fr-FR" noProof="0" dirty="0"/>
              <a:t>1/10 </a:t>
            </a:r>
            <a:r>
              <a:rPr lang="fr-FR" noProof="0" dirty="0" err="1"/>
              <a:t>Lamyae</a:t>
            </a:r>
            <a:r>
              <a:rPr lang="fr-FR" noProof="0" dirty="0"/>
              <a:t>, Joy</a:t>
            </a:r>
          </a:p>
          <a:p>
            <a:r>
              <a:rPr lang="fr-FR" noProof="0" dirty="0"/>
              <a:t>8/10 Mathias, Gabin</a:t>
            </a:r>
          </a:p>
          <a:p>
            <a:r>
              <a:rPr lang="fr-FR" noProof="0" dirty="0"/>
              <a:t>15/10 Beatriz, Ludivine, Luciana</a:t>
            </a:r>
          </a:p>
          <a:p>
            <a:pPr marL="0" indent="0">
              <a:buNone/>
            </a:pPr>
            <a:r>
              <a:rPr lang="fr-FR" dirty="0"/>
              <a:t>Séquence II 1848 - 1870</a:t>
            </a:r>
            <a:endParaRPr lang="fr-FR" noProof="0" dirty="0"/>
          </a:p>
          <a:p>
            <a:r>
              <a:rPr lang="fr-FR" noProof="0" dirty="0"/>
              <a:t>22/10 Lena, Lou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AB785C9-B6DF-A798-E637-39A5C81E39B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noProof="0" dirty="0"/>
              <a:t>5/11</a:t>
            </a:r>
            <a:r>
              <a:rPr lang="fr-FR" dirty="0"/>
              <a:t> : DST</a:t>
            </a:r>
          </a:p>
          <a:p>
            <a:pPr marL="0" indent="0">
              <a:buNone/>
            </a:pPr>
            <a:r>
              <a:rPr lang="fr-FR" dirty="0"/>
              <a:t>Dissertation (en 1h30)</a:t>
            </a:r>
            <a:endParaRPr lang="fr-FR" noProof="0" dirty="0"/>
          </a:p>
          <a:p>
            <a:r>
              <a:rPr lang="fr-FR" noProof="0" dirty="0"/>
              <a:t>12/11 Sarah, Constance</a:t>
            </a:r>
          </a:p>
          <a:p>
            <a:r>
              <a:rPr lang="fr-FR" noProof="0" dirty="0"/>
              <a:t>19/11 </a:t>
            </a:r>
            <a:r>
              <a:rPr lang="fr-FR" noProof="0" dirty="0" err="1"/>
              <a:t>Aurelie</a:t>
            </a:r>
            <a:r>
              <a:rPr lang="fr-FR" noProof="0" dirty="0"/>
              <a:t>, Marisa, Elyne, Rachel</a:t>
            </a:r>
          </a:p>
          <a:p>
            <a:pPr marL="0" indent="0">
              <a:buNone/>
            </a:pPr>
            <a:r>
              <a:rPr lang="fr-FR" noProof="0" dirty="0"/>
              <a:t>Séquence III 1870 - 1914</a:t>
            </a:r>
          </a:p>
          <a:p>
            <a:r>
              <a:rPr lang="fr-FR" noProof="0" dirty="0"/>
              <a:t>26/11 Victor, Yoann, </a:t>
            </a:r>
            <a:r>
              <a:rPr lang="fr-FR" noProof="0" dirty="0" err="1"/>
              <a:t>Zellie</a:t>
            </a:r>
            <a:r>
              <a:rPr lang="fr-FR" noProof="0" dirty="0"/>
              <a:t>, Jeremy</a:t>
            </a:r>
          </a:p>
          <a:p>
            <a:r>
              <a:rPr lang="fr-FR" noProof="0" dirty="0"/>
              <a:t>3/12 Louise, Aminata, </a:t>
            </a:r>
            <a:r>
              <a:rPr lang="fr-FR" noProof="0" dirty="0" err="1"/>
              <a:t>Chloe</a:t>
            </a:r>
            <a:r>
              <a:rPr lang="fr-FR" noProof="0" dirty="0"/>
              <a:t>, </a:t>
            </a:r>
            <a:r>
              <a:rPr lang="fr-FR" noProof="0" dirty="0" err="1"/>
              <a:t>Bisma</a:t>
            </a:r>
            <a:endParaRPr lang="fr-FR" noProof="0" dirty="0"/>
          </a:p>
          <a:p>
            <a:r>
              <a:rPr lang="fr-FR" noProof="0" dirty="0"/>
              <a:t>10/12</a:t>
            </a:r>
          </a:p>
          <a:p>
            <a:r>
              <a:rPr lang="fr-FR" noProof="0" dirty="0"/>
              <a:t>17/12</a:t>
            </a:r>
          </a:p>
          <a:p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787864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A4B6D6B-A91E-38A7-1802-482CC9AD3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Exposés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5DAD131-AEBB-8EEF-4A22-13ECD5C39E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noProof="0" dirty="0"/>
              <a:t>Commentaire d’un document au choix de la période relative à la séquence du cours  </a:t>
            </a:r>
          </a:p>
          <a:p>
            <a:r>
              <a:rPr lang="fr-FR" noProof="0" dirty="0"/>
              <a:t>20’, en groupe</a:t>
            </a:r>
          </a:p>
          <a:p>
            <a:r>
              <a:rPr lang="fr-FR" noProof="0" dirty="0"/>
              <a:t>Même note pour le groupe en entier</a:t>
            </a:r>
          </a:p>
          <a:p>
            <a:r>
              <a:rPr lang="fr-FR" noProof="0" dirty="0"/>
              <a:t>Mobilisez le fascicule (ou votre créativité)</a:t>
            </a:r>
          </a:p>
          <a:p>
            <a:r>
              <a:rPr lang="fr-FR" noProof="0" dirty="0"/>
              <a:t>Document à annoncer la semaine avant l’exposé</a:t>
            </a:r>
          </a:p>
          <a:p>
            <a:r>
              <a:rPr lang="fr-FR" noProof="0" dirty="0"/>
              <a:t>Communiquez – entre vous et avec moi – pour ne pas proposer le commentaire du même document</a:t>
            </a:r>
          </a:p>
          <a:p>
            <a:endParaRPr lang="fr-FR" noProof="0" dirty="0"/>
          </a:p>
          <a:p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12623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D38EAE4-6411-C86B-7F55-953625A597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noProof="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5F3F5FD-CE96-28DA-73C6-A15EFD05A2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noProof="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533A5F3-AF0E-31EF-7E58-C12EEBC5E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6246055" cy="68580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2C6BEE69-4D6D-5ABE-2495-5B90862D8A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6096000" cy="2047875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2F73E628-A9AA-6D70-0861-13178369B6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055" y="2047875"/>
            <a:ext cx="5945946" cy="2047875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58F2CC9F-4C19-98E3-28E1-7C19BF086D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055" y="3868615"/>
            <a:ext cx="5945946" cy="2989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716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id="{02C31FAA-430F-4673-D08D-93186BBFE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Points de méthodologie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5E57D896-23DC-6756-3236-31C258E7F27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fr-FR" noProof="0" dirty="0"/>
              <a:t>Dissertation</a:t>
            </a:r>
          </a:p>
          <a:p>
            <a:pPr marL="0" indent="0">
              <a:buNone/>
            </a:pPr>
            <a:r>
              <a:rPr lang="fr-FR" noProof="0" dirty="0"/>
              <a:t>réponse à un sujet donné, en produisant une problématique et un plan</a:t>
            </a:r>
          </a:p>
          <a:p>
            <a:r>
              <a:rPr lang="fr-FR" noProof="0" dirty="0"/>
              <a:t>Les éléments de l’introduction:</a:t>
            </a:r>
          </a:p>
          <a:p>
            <a:pPr marL="0" indent="0">
              <a:buNone/>
            </a:pPr>
            <a:r>
              <a:rPr lang="fr-FR" noProof="0" dirty="0"/>
              <a:t>Accroche, contextualisation spatiale et chronologique, </a:t>
            </a:r>
            <a:r>
              <a:rPr lang="fr-FR" u="sng" noProof="0" dirty="0"/>
              <a:t>problématisation</a:t>
            </a:r>
            <a:r>
              <a:rPr lang="fr-FR" noProof="0" dirty="0"/>
              <a:t>, annonce du plan</a:t>
            </a:r>
          </a:p>
          <a:p>
            <a:r>
              <a:rPr lang="fr-FR" noProof="0" dirty="0"/>
              <a:t>Développement: plan rédigé en parties et sous-parties, selon l’organisation de vos idées</a:t>
            </a:r>
          </a:p>
          <a:p>
            <a:r>
              <a:rPr lang="fr-FR" noProof="0" dirty="0"/>
              <a:t>Conclusion: rappel et réponse à la problématique (éventuellement ouverture)</a:t>
            </a:r>
          </a:p>
          <a:p>
            <a:r>
              <a:rPr lang="fr-FR" noProof="0" dirty="0"/>
              <a:t>!! Hors sujet et abstraction 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0F3E21A5-2DD2-949C-5D4F-FE0F0DF7EE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911948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fr-FR" noProof="0" dirty="0"/>
              <a:t>Commentaire de document</a:t>
            </a:r>
          </a:p>
          <a:p>
            <a:pPr marL="0" indent="0">
              <a:buNone/>
            </a:pPr>
            <a:r>
              <a:rPr lang="fr-FR" noProof="0" dirty="0"/>
              <a:t>étude d’une source, exercice qui vise à interroger un document historique</a:t>
            </a:r>
          </a:p>
          <a:p>
            <a:r>
              <a:rPr lang="fr-FR" noProof="0" dirty="0"/>
              <a:t>Les éléments de l’introduction:</a:t>
            </a:r>
          </a:p>
          <a:p>
            <a:pPr marL="0" indent="0">
              <a:buNone/>
            </a:pPr>
            <a:r>
              <a:rPr lang="fr-FR" noProof="0" dirty="0"/>
              <a:t>Accroche, nature du document (typologie, date, destinataires, contenu), auteur (présentation de sa vie et de son point de vue), </a:t>
            </a:r>
            <a:r>
              <a:rPr lang="fr-FR" u="sng" noProof="0" dirty="0"/>
              <a:t>problématisation</a:t>
            </a:r>
          </a:p>
          <a:p>
            <a:r>
              <a:rPr lang="fr-FR" noProof="0" dirty="0"/>
              <a:t>Développement: plan rédigé en parties et sous-parties, avec citations du document</a:t>
            </a:r>
          </a:p>
          <a:p>
            <a:r>
              <a:rPr lang="fr-FR" noProof="0" dirty="0"/>
              <a:t>Conclusion: rappel et réponse à la problématique (éventuellement ouverture)</a:t>
            </a:r>
          </a:p>
          <a:p>
            <a:endParaRPr lang="fr-FR" noProof="0" dirty="0"/>
          </a:p>
          <a:p>
            <a:r>
              <a:rPr lang="fr-FR" noProof="0" dirty="0"/>
              <a:t>!! Résume du document, dissertation masquée (sans citations)</a:t>
            </a:r>
          </a:p>
          <a:p>
            <a:pPr marL="0" indent="0">
              <a:buNone/>
            </a:pP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54860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F15492DE-FD41-AD99-39DE-2DFF82C21871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555544" cy="688284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2B5022A0-7E29-680F-EAC7-C812656D4F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545" y="0"/>
            <a:ext cx="5636456" cy="6908401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8FEC4C4-AA02-B0F8-E07C-6F1285E78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Quand commence 1789?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6C7E1D0-5376-FEB0-03D4-F6EECEC73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717345" cy="4351338"/>
          </a:xfrm>
        </p:spPr>
        <p:txBody>
          <a:bodyPr>
            <a:normAutofit fontScale="92500" lnSpcReduction="20000"/>
          </a:bodyPr>
          <a:lstStyle/>
          <a:p>
            <a:r>
              <a:rPr lang="fr-FR" noProof="0" dirty="0"/>
              <a:t>Monarchie qui entre dans une logique de consultation</a:t>
            </a:r>
          </a:p>
          <a:p>
            <a:r>
              <a:rPr lang="fr-FR" noProof="0" dirty="0"/>
              <a:t>1787, Parlement de Paris </a:t>
            </a:r>
            <a:r>
              <a:rPr lang="fr-FR" noProof="0"/>
              <a:t>réclame les </a:t>
            </a:r>
            <a:r>
              <a:rPr lang="fr-FR" noProof="0" dirty="0"/>
              <a:t>Etats Généraux</a:t>
            </a:r>
          </a:p>
          <a:p>
            <a:r>
              <a:rPr lang="fr-FR" noProof="0" dirty="0"/>
              <a:t>Vieux conflit entre administration absolutiste et résistances parlementaires</a:t>
            </a:r>
          </a:p>
          <a:p>
            <a:r>
              <a:rPr lang="fr-FR" noProof="0" dirty="0"/>
              <a:t>Conjoncture environnementale et économique: 1786, traité de commerce franco-anglais; 1787, pluies et inondations; 1788, grêle</a:t>
            </a:r>
          </a:p>
          <a:p>
            <a:r>
              <a:rPr lang="fr-FR" noProof="0" dirty="0"/>
              <a:t>Convocation des Etats Généraux pour le 1 mai 1789</a:t>
            </a:r>
          </a:p>
          <a:p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729780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5E39967E-2517-6814-481B-CC0264A3725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63905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709EB6FB-C963-C20D-21CB-E4E5A0FA5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Les Etats Généraux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4C0E6F3-20E1-5950-A4B3-6E3DC370F8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noProof="0" dirty="0"/>
              <a:t>Institution d’Ancien Régime</a:t>
            </a:r>
          </a:p>
          <a:p>
            <a:r>
              <a:rPr lang="fr-FR" noProof="0" dirty="0"/>
              <a:t>Pas de règle fixe de convocation</a:t>
            </a:r>
          </a:p>
          <a:p>
            <a:r>
              <a:rPr lang="fr-FR" noProof="0" dirty="0"/>
              <a:t>Dernier précèdent en 1614</a:t>
            </a:r>
          </a:p>
          <a:p>
            <a:r>
              <a:rPr lang="fr-FR" noProof="0" dirty="0"/>
              <a:t>Thème de la représentation et de l’imposition</a:t>
            </a:r>
          </a:p>
          <a:p>
            <a:r>
              <a:rPr lang="fr-FR" noProof="0" dirty="0"/>
              <a:t>Necker: </a:t>
            </a:r>
            <a:r>
              <a:rPr lang="fr-FR" dirty="0"/>
              <a:t>équité</a:t>
            </a:r>
            <a:r>
              <a:rPr lang="fr-FR" noProof="0" dirty="0"/>
              <a:t> de la représentation</a:t>
            </a:r>
          </a:p>
          <a:p>
            <a:r>
              <a:rPr lang="fr-FR" noProof="0" dirty="0"/>
              <a:t>Rédaction des cahiers de doléances</a:t>
            </a:r>
          </a:p>
          <a:p>
            <a:r>
              <a:rPr lang="fr-FR" noProof="0" dirty="0"/>
              <a:t>Evocation de l’idée d’une constitution</a:t>
            </a:r>
          </a:p>
          <a:p>
            <a:r>
              <a:rPr lang="fr-FR" noProof="0" dirty="0"/>
              <a:t>Vedettes du Tiers Etat des transfuges d’autres ordres - abbé Sieyès et le vicomte de Mirabeau. </a:t>
            </a:r>
          </a:p>
          <a:p>
            <a:pPr marL="0" indent="0">
              <a:buNone/>
            </a:pPr>
            <a:br>
              <a:rPr lang="fr-FR" noProof="0" dirty="0"/>
            </a:b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19315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167CF-000C-AE50-FE2C-19643859E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557085-F91A-B04F-F823-ECFEB067C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noProof="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5E150E5-F7EA-7C51-5E54-D5CE01402E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noProof="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495296C-C58D-D5FC-0220-0A2256CD80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042" y="0"/>
            <a:ext cx="8365915" cy="9724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614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9A21225A-52E9-3194-4161-1A413F21C35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D4C432A8-26C7-6603-F05F-ADD33084F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Des Etats Généraux à l’Assemblée Nationale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5F638BE-4442-ECB2-C3BC-A3D4CC4C40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noProof="0" dirty="0"/>
              <a:t>17/06, Tiers Etat qui se rebaptise Assemblée Nationale</a:t>
            </a:r>
          </a:p>
          <a:p>
            <a:r>
              <a:rPr lang="fr-FR" noProof="0" dirty="0"/>
              <a:t>20/06, serment de “ne jamais se séparer et de se rassembler partout où les circonstances l’exigeront jusqu’à ce que la Constitution du royaume ne soit établie”</a:t>
            </a:r>
          </a:p>
          <a:p>
            <a:r>
              <a:rPr lang="fr-FR" noProof="0" dirty="0"/>
              <a:t>11/07, renvoi de Necker</a:t>
            </a:r>
          </a:p>
          <a:p>
            <a:r>
              <a:rPr lang="fr-FR" noProof="0" dirty="0"/>
              <a:t>12/07, émeute parisienne préparé par le « comité permanent »</a:t>
            </a:r>
          </a:p>
          <a:p>
            <a:r>
              <a:rPr lang="fr-FR" noProof="0" dirty="0"/>
              <a:t>14/07, prise de la Bastille précédée par la prise des Invalides</a:t>
            </a:r>
          </a:p>
          <a:p>
            <a:r>
              <a:rPr lang="fr-FR" noProof="0" dirty="0"/>
              <a:t>15/07, Necker rappelé</a:t>
            </a:r>
          </a:p>
          <a:p>
            <a:r>
              <a:rPr lang="fr-FR" noProof="0" dirty="0"/>
              <a:t>17/07, La Fayette commandant de la garde nationale</a:t>
            </a:r>
          </a:p>
          <a:p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53374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620E6631-76BE-CEDB-D077-1A66B11A441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7080849" cy="9110661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C7ACB8F8-FB21-3AFA-CE72-1157E27355C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849" y="0"/>
            <a:ext cx="5111151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EE45B047-CEE6-485E-276D-8FB48433E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L’Assemblée Nationale devient Constituante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616CA54-66CA-C099-7B75-2896E04891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6242648" cy="5032375"/>
          </a:xfrm>
        </p:spPr>
        <p:txBody>
          <a:bodyPr>
            <a:normAutofit fontScale="62500" lnSpcReduction="20000"/>
          </a:bodyPr>
          <a:lstStyle/>
          <a:p>
            <a:r>
              <a:rPr lang="fr-FR" noProof="0" dirty="0"/>
              <a:t>Esprit de la Révolution depuis juin: tabula rasa. </a:t>
            </a:r>
          </a:p>
          <a:p>
            <a:r>
              <a:rPr lang="fr-FR" noProof="0" dirty="0"/>
              <a:t>Abandon de tous les privilèges et triomphe de l’esprit “national”: </a:t>
            </a:r>
          </a:p>
          <a:p>
            <a:pPr marL="0" indent="0">
              <a:buNone/>
            </a:pPr>
            <a:r>
              <a:rPr lang="fr-FR" noProof="0" dirty="0"/>
              <a:t>Admission de tous à tous les emplois; égalité civique; justice égale et gratuite pour tous; abolition de la servitude personnelle; abolition de la dime.</a:t>
            </a:r>
          </a:p>
          <a:p>
            <a:r>
              <a:rPr lang="fr-FR" noProof="0" dirty="0"/>
              <a:t>Sensation de rupture avec l’ancienne société.</a:t>
            </a:r>
          </a:p>
          <a:p>
            <a:r>
              <a:rPr lang="fr-FR" noProof="0" dirty="0"/>
              <a:t>Disparition de la société des corps définis par des privilèges partagés, naissance de la société moderne des individus.</a:t>
            </a:r>
          </a:p>
          <a:p>
            <a:r>
              <a:rPr lang="fr-FR" noProof="0" dirty="0"/>
              <a:t>Reconversion du vieux droit des seigneurs en contrat bourgeois. </a:t>
            </a:r>
          </a:p>
          <a:p>
            <a:r>
              <a:rPr lang="fr-FR" noProof="0" dirty="0"/>
              <a:t>26 aout, Déclarations des droits de l’homme pour constituer un corps politique les Français redéfinis en individus libres et égaux devant la loi.</a:t>
            </a:r>
          </a:p>
          <a:p>
            <a:r>
              <a:rPr lang="fr-FR" noProof="0" dirty="0"/>
              <a:t>Idée de “volonté générale” et d’aucune autre souveraineté que celle populaire. </a:t>
            </a:r>
          </a:p>
          <a:p>
            <a:r>
              <a:rPr lang="fr-FR" noProof="0" dirty="0"/>
              <a:t>Problème de l’organisation de cette souveraineté sur un territoire si vaste et où l’incarnation précédente était monarchique. </a:t>
            </a:r>
          </a:p>
        </p:txBody>
      </p:sp>
    </p:spTree>
    <p:extLst>
      <p:ext uri="{BB962C8B-B14F-4D97-AF65-F5344CB8AC3E}">
        <p14:creationId xmlns:p14="http://schemas.microsoft.com/office/powerpoint/2010/main" val="689002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09CA3B7-9DFD-2731-FBCE-72FD163C1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noProof="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18A5E06-30DC-48B7-7761-29F67F62109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09C421D-2870-7029-1D1A-0A08BA1B52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noProof="0" dirty="0"/>
              <a:t>Louis XVI proclamé “restaurateur de la liberté française”</a:t>
            </a:r>
          </a:p>
          <a:p>
            <a:r>
              <a:rPr lang="fr-FR" noProof="0" dirty="0"/>
              <a:t>Débat de septembre: droit de veto royal sur le pouvoir législatif, donc sur la nature et attribution de la souveraineté. </a:t>
            </a:r>
          </a:p>
          <a:p>
            <a:r>
              <a:rPr lang="fr-FR" noProof="0" dirty="0"/>
              <a:t>Veto provisoire conçu comme une simple possibilité d’appel à la nation. Mais l’Assemblée est souveraine, le roi exerce un pouvoir second, délégué par elle. </a:t>
            </a:r>
          </a:p>
          <a:p>
            <a:r>
              <a:rPr lang="fr-FR" noProof="0" dirty="0"/>
              <a:t>5 octobre, marche des femmes (et gardes nationaux)</a:t>
            </a:r>
          </a:p>
          <a:p>
            <a:pPr marL="0" indent="0">
              <a:buNone/>
            </a:pPr>
            <a:br>
              <a:rPr lang="fr-FR" noProof="0" dirty="0"/>
            </a:b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16176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0D528C77-2A83-9129-6FD7-9653A0D5EB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462" y="0"/>
            <a:ext cx="5861538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F7600FD0-8AA4-30E1-53AC-6140DF58C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De 1789 à 1790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EFC5BA7-A56F-C369-5F27-5560BA9FB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604803" cy="4926867"/>
          </a:xfrm>
        </p:spPr>
        <p:txBody>
          <a:bodyPr>
            <a:normAutofit fontScale="92500" lnSpcReduction="20000"/>
          </a:bodyPr>
          <a:lstStyle/>
          <a:p>
            <a:r>
              <a:rPr lang="fr-FR" noProof="0" dirty="0"/>
              <a:t>Séparation violente entre démocratie française et tradition catholique. </a:t>
            </a:r>
          </a:p>
          <a:p>
            <a:r>
              <a:rPr lang="fr-FR" noProof="0" dirty="0"/>
              <a:t>2 novembre, Assemblée qui met à la disposition de la nation les biens du clergé.</a:t>
            </a:r>
          </a:p>
          <a:p>
            <a:r>
              <a:rPr lang="fr-FR" noProof="0" dirty="0"/>
              <a:t>Février 1790 rejet de la proposition de déclarer le catholicisme religion nationale.</a:t>
            </a:r>
          </a:p>
          <a:p>
            <a:r>
              <a:rPr lang="fr-FR" noProof="0" dirty="0"/>
              <a:t>Nouvelle division de la France en 83 départements (calque pour les nouvelles diocèses).</a:t>
            </a:r>
          </a:p>
          <a:p>
            <a:r>
              <a:rPr lang="fr-FR" noProof="0" dirty="0"/>
              <a:t>Affaire religieuse qui donne un drapeau populaire aux hommes de l’ancien régime, notamment émigrés.</a:t>
            </a:r>
          </a:p>
          <a:p>
            <a:pPr marL="0" indent="0">
              <a:buNone/>
            </a:pP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042424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999E995F-D354-F91C-B1BE-CBE6D9D22A8B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80563" cy="68580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62195E32-DC6C-EB5C-0F17-DF11BCB1DA0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0563" y="0"/>
            <a:ext cx="6811437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C1F34CBD-5AFC-3F9C-1E7B-57AD5E8E9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De 1789 à 1790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EB24D0D-ACA3-A60C-A8EE-C4EFD2BE65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noProof="0" dirty="0"/>
              <a:t>Révolution de 1789 a voulu refaire la société et le corps politique sur l’idée que l’essence de l’homme, la liberté, est commune. </a:t>
            </a:r>
          </a:p>
          <a:p>
            <a:r>
              <a:rPr lang="fr-FR" noProof="0" dirty="0"/>
              <a:t>Deux sources d’inspiration:</a:t>
            </a:r>
          </a:p>
          <a:p>
            <a:pPr marL="0" indent="0">
              <a:buNone/>
            </a:pPr>
            <a:r>
              <a:rPr lang="fr-FR" noProof="0" dirty="0"/>
              <a:t>Individualisme libéral (libre poursuite de leurs intérêts et de leur bonheur).</a:t>
            </a:r>
          </a:p>
          <a:p>
            <a:pPr marL="0" indent="0">
              <a:buNone/>
            </a:pPr>
            <a:r>
              <a:rPr lang="fr-FR" noProof="0" dirty="0"/>
              <a:t>Conception unitaire de la souveraineté du peuple, à travers l’idée de nation ou de volonté générale. </a:t>
            </a:r>
          </a:p>
          <a:p>
            <a:r>
              <a:rPr lang="fr-FR" noProof="0" dirty="0"/>
              <a:t>Division de la France en départements d’étendue comparable, tracés en fonction de la raison (et de l’histoire), et baptisés par leurs éléments naturels - cours d’eau, montagnes - tous avec des administrations élues.</a:t>
            </a:r>
          </a:p>
          <a:p>
            <a:r>
              <a:rPr lang="fr-FR" noProof="0" dirty="0"/>
              <a:t>Libération des intérêts, abolition de monopoles et privilèges industriels et commerciaux. Liberté de circulation intérieure.</a:t>
            </a:r>
          </a:p>
          <a:p>
            <a:pPr marL="0" indent="0">
              <a:buNone/>
            </a:pPr>
            <a:br>
              <a:rPr lang="fr-FR" noProof="0" dirty="0"/>
            </a:b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914317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CA8396D2-4C34-9076-994A-2223BA7FF7C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4100DB66-B83B-55AE-50FF-A87C789BC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noProof="0" dirty="0"/>
              <a:t>1791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ED3F9F8-F82B-8BBE-98CD-2A371D82F1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noProof="0" dirty="0"/>
              <a:t>Proposition d’une “nationalisation” de la monarchie (</a:t>
            </a:r>
            <a:r>
              <a:rPr lang="fr-FR" noProof="0"/>
              <a:t>Mirabeau).</a:t>
            </a:r>
            <a:endParaRPr lang="fr-FR" noProof="0" dirty="0"/>
          </a:p>
          <a:p>
            <a:r>
              <a:rPr lang="fr-FR" noProof="0" dirty="0"/>
              <a:t>Juin 1791, tentative de fuite de Louis XVI (Varennes).</a:t>
            </a:r>
          </a:p>
          <a:p>
            <a:r>
              <a:rPr lang="fr-FR" noProof="0" dirty="0"/>
              <a:t>17 juillet manifestation au Champ-de-Mars </a:t>
            </a:r>
          </a:p>
          <a:p>
            <a:r>
              <a:rPr lang="fr-FR" noProof="0" dirty="0"/>
              <a:t>Difficile construction du corps politique nouveau , “reconstruction du tout à partir de rien”.</a:t>
            </a:r>
          </a:p>
          <a:p>
            <a:r>
              <a:rPr lang="fr-FR" noProof="0" dirty="0"/>
              <a:t>Tension entre l’idée démocratique et ce que la Constituante a préservé d’inégalitaire dans le nouveau corps politique – vote censitaire (élément contradictoire de la représentation )</a:t>
            </a:r>
          </a:p>
          <a:p>
            <a:r>
              <a:rPr lang="fr-FR" noProof="0" dirty="0"/>
              <a:t>Robespierre fait voter la non-rééligibilité des membres de la Constituante. </a:t>
            </a:r>
          </a:p>
          <a:p>
            <a:r>
              <a:rPr lang="fr-FR" noProof="0" dirty="0"/>
              <a:t>Constitution privée de l’appui de ceux qui l’ont faite. </a:t>
            </a:r>
          </a:p>
          <a:p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2386823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</TotalTime>
  <Words>1009</Words>
  <Application>Microsoft Office PowerPoint</Application>
  <PresentationFormat>Widescreen</PresentationFormat>
  <Paragraphs>105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Tema di Office</vt:lpstr>
      <vt:lpstr>Histoire des cultures économiques et politiques en France contemporaine</vt:lpstr>
      <vt:lpstr>Calendrier</vt:lpstr>
      <vt:lpstr>Exposés</vt:lpstr>
      <vt:lpstr>Presentazione standard di PowerPoint</vt:lpstr>
      <vt:lpstr>Points de méthodologie</vt:lpstr>
      <vt:lpstr>Quand commence 1789?</vt:lpstr>
      <vt:lpstr>Les Etats Généraux</vt:lpstr>
      <vt:lpstr>Presentazione standard di PowerPoint</vt:lpstr>
      <vt:lpstr>Des Etats Généraux à l’Assemblée Nationale</vt:lpstr>
      <vt:lpstr>L’Assemblée Nationale devient Constituante</vt:lpstr>
      <vt:lpstr>Presentazione standard di PowerPoint</vt:lpstr>
      <vt:lpstr>De 1789 à 1790</vt:lpstr>
      <vt:lpstr>De 1789 à 1790</vt:lpstr>
      <vt:lpstr>1791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Franz Stuffer</dc:creator>
  <cp:lastModifiedBy>Franz Stuffer</cp:lastModifiedBy>
  <cp:revision>10</cp:revision>
  <dcterms:created xsi:type="dcterms:W3CDTF">2026-09-15T08:14:33Z</dcterms:created>
  <dcterms:modified xsi:type="dcterms:W3CDTF">2026-09-24T14:36:32Z</dcterms:modified>
</cp:coreProperties>
</file>