
<file path=[Content_Types].xml><?xml version="1.0" encoding="utf-8"?>
<Types xmlns="http://schemas.openxmlformats.org/package/2006/content-types">
  <Default Extension="jpeg" ContentType="image/jpeg"/>
  <Default Extension="org&amp;utm_campaign=index&amp;utm_content=original" ContentType="image/jpeg"/>
  <Default Extension="org&amp;utm_campaign=parser&amp;utm_content=thumbnail"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9" r:id="rId8"/>
    <p:sldId id="262" r:id="rId9"/>
    <p:sldId id="263" r:id="rId10"/>
    <p:sldId id="264" r:id="rId11"/>
    <p:sldId id="267" r:id="rId12"/>
    <p:sldId id="265" r:id="rId13"/>
    <p:sldId id="266"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EE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C4DE52-1792-BD75-1A51-61167187B9C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GB"/>
          </a:p>
        </p:txBody>
      </p:sp>
      <p:sp>
        <p:nvSpPr>
          <p:cNvPr id="3" name="Sous-titre 2">
            <a:extLst>
              <a:ext uri="{FF2B5EF4-FFF2-40B4-BE49-F238E27FC236}">
                <a16:creationId xmlns:a16="http://schemas.microsoft.com/office/drawing/2014/main" id="{C5EC0D54-38D7-A871-6E96-1B3CBA7075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GB"/>
          </a:p>
        </p:txBody>
      </p:sp>
      <p:sp>
        <p:nvSpPr>
          <p:cNvPr id="4" name="Espace réservé de la date 3">
            <a:extLst>
              <a:ext uri="{FF2B5EF4-FFF2-40B4-BE49-F238E27FC236}">
                <a16:creationId xmlns:a16="http://schemas.microsoft.com/office/drawing/2014/main" id="{98EC98EF-5D72-875B-8B8B-EFD005A3900A}"/>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5" name="Espace réservé du pied de page 4">
            <a:extLst>
              <a:ext uri="{FF2B5EF4-FFF2-40B4-BE49-F238E27FC236}">
                <a16:creationId xmlns:a16="http://schemas.microsoft.com/office/drawing/2014/main" id="{65F4A510-5165-B819-23D4-1BA83A4E09D8}"/>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DC96720B-2C25-EAEE-D4F3-760572474BBD}"/>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116506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471512-EA3B-80FE-8115-87D7E69C5ACF}"/>
              </a:ext>
            </a:extLst>
          </p:cNvPr>
          <p:cNvSpPr>
            <a:spLocks noGrp="1"/>
          </p:cNvSpPr>
          <p:nvPr>
            <p:ph type="title"/>
          </p:nvPr>
        </p:nvSpPr>
        <p:spPr/>
        <p:txBody>
          <a:bodyPr/>
          <a:lstStyle/>
          <a:p>
            <a:r>
              <a:rPr lang="fr-FR"/>
              <a:t>Modifiez le style du titre</a:t>
            </a:r>
            <a:endParaRPr lang="en-GB"/>
          </a:p>
        </p:txBody>
      </p:sp>
      <p:sp>
        <p:nvSpPr>
          <p:cNvPr id="3" name="Espace réservé du contenu 2">
            <a:extLst>
              <a:ext uri="{FF2B5EF4-FFF2-40B4-BE49-F238E27FC236}">
                <a16:creationId xmlns:a16="http://schemas.microsoft.com/office/drawing/2014/main" id="{5BDF037C-F1F4-0CDA-909C-1CD6AB20612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15318CC8-F7E3-1AA5-EB3A-604AB3A106D3}"/>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5" name="Espace réservé du pied de page 4">
            <a:extLst>
              <a:ext uri="{FF2B5EF4-FFF2-40B4-BE49-F238E27FC236}">
                <a16:creationId xmlns:a16="http://schemas.microsoft.com/office/drawing/2014/main" id="{329D4BF7-FE29-4FEE-1BE8-31F652BAEF17}"/>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DD4EE5E4-1CD3-F6A0-A684-3319B39F6461}"/>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4128978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318C0F-9FDE-40FB-BDD2-33D0641A377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GB"/>
          </a:p>
        </p:txBody>
      </p:sp>
      <p:sp>
        <p:nvSpPr>
          <p:cNvPr id="3" name="Espace réservé du texte 2">
            <a:extLst>
              <a:ext uri="{FF2B5EF4-FFF2-40B4-BE49-F238E27FC236}">
                <a16:creationId xmlns:a16="http://schemas.microsoft.com/office/drawing/2014/main" id="{4E0F13FD-1FF9-E1ED-CCB7-2FF167EAB5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6E04DD5-5CE7-12A7-724D-6E427F264B5D}"/>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5" name="Espace réservé du pied de page 4">
            <a:extLst>
              <a:ext uri="{FF2B5EF4-FFF2-40B4-BE49-F238E27FC236}">
                <a16:creationId xmlns:a16="http://schemas.microsoft.com/office/drawing/2014/main" id="{87B496F5-0E05-808A-285F-81969E7396D8}"/>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C8290E3C-05B5-958F-6FF0-A1C544B00C2C}"/>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4143380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DF4D7D-D9B7-4A0D-60B5-34AD0C0125D8}"/>
              </a:ext>
            </a:extLst>
          </p:cNvPr>
          <p:cNvSpPr>
            <a:spLocks noGrp="1"/>
          </p:cNvSpPr>
          <p:nvPr>
            <p:ph type="title"/>
          </p:nvPr>
        </p:nvSpPr>
        <p:spPr/>
        <p:txBody>
          <a:bodyPr/>
          <a:lstStyle/>
          <a:p>
            <a:r>
              <a:rPr lang="fr-FR"/>
              <a:t>Modifiez le style du titre</a:t>
            </a:r>
            <a:endParaRPr lang="en-GB"/>
          </a:p>
        </p:txBody>
      </p:sp>
      <p:sp>
        <p:nvSpPr>
          <p:cNvPr id="3" name="Espace réservé du contenu 2">
            <a:extLst>
              <a:ext uri="{FF2B5EF4-FFF2-40B4-BE49-F238E27FC236}">
                <a16:creationId xmlns:a16="http://schemas.microsoft.com/office/drawing/2014/main" id="{92617C58-744F-E92C-5718-054218DC20C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u contenu 3">
            <a:extLst>
              <a:ext uri="{FF2B5EF4-FFF2-40B4-BE49-F238E27FC236}">
                <a16:creationId xmlns:a16="http://schemas.microsoft.com/office/drawing/2014/main" id="{2A409261-97C0-A6C7-D975-50E28364118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5" name="Espace réservé de la date 4">
            <a:extLst>
              <a:ext uri="{FF2B5EF4-FFF2-40B4-BE49-F238E27FC236}">
                <a16:creationId xmlns:a16="http://schemas.microsoft.com/office/drawing/2014/main" id="{625B459D-A2E1-68B0-DEA1-F0089FE04B60}"/>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6" name="Espace réservé du pied de page 5">
            <a:extLst>
              <a:ext uri="{FF2B5EF4-FFF2-40B4-BE49-F238E27FC236}">
                <a16:creationId xmlns:a16="http://schemas.microsoft.com/office/drawing/2014/main" id="{4D11BCD7-6CF6-B6DF-F9C3-F55A10353DDB}"/>
              </a:ext>
            </a:extLst>
          </p:cNvPr>
          <p:cNvSpPr>
            <a:spLocks noGrp="1"/>
          </p:cNvSpPr>
          <p:nvPr>
            <p:ph type="ftr" sz="quarter" idx="11"/>
          </p:nvPr>
        </p:nvSpPr>
        <p:spPr/>
        <p:txBody>
          <a:bodyPr/>
          <a:lstStyle/>
          <a:p>
            <a:endParaRPr lang="en-GB"/>
          </a:p>
        </p:txBody>
      </p:sp>
      <p:sp>
        <p:nvSpPr>
          <p:cNvPr id="7" name="Espace réservé du numéro de diapositive 6">
            <a:extLst>
              <a:ext uri="{FF2B5EF4-FFF2-40B4-BE49-F238E27FC236}">
                <a16:creationId xmlns:a16="http://schemas.microsoft.com/office/drawing/2014/main" id="{BF716F3C-25CE-E39B-ECDE-D7FF741B7222}"/>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822465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43CD8-E603-906C-C17C-A46A44FE499F}"/>
              </a:ext>
            </a:extLst>
          </p:cNvPr>
          <p:cNvSpPr>
            <a:spLocks noGrp="1"/>
          </p:cNvSpPr>
          <p:nvPr>
            <p:ph type="title"/>
          </p:nvPr>
        </p:nvSpPr>
        <p:spPr>
          <a:xfrm>
            <a:off x="839788" y="365125"/>
            <a:ext cx="10515600" cy="1325563"/>
          </a:xfrm>
        </p:spPr>
        <p:txBody>
          <a:bodyPr/>
          <a:lstStyle/>
          <a:p>
            <a:r>
              <a:rPr lang="fr-FR"/>
              <a:t>Modifiez le style du titre</a:t>
            </a:r>
            <a:endParaRPr lang="en-GB"/>
          </a:p>
        </p:txBody>
      </p:sp>
      <p:sp>
        <p:nvSpPr>
          <p:cNvPr id="3" name="Espace réservé du texte 2">
            <a:extLst>
              <a:ext uri="{FF2B5EF4-FFF2-40B4-BE49-F238E27FC236}">
                <a16:creationId xmlns:a16="http://schemas.microsoft.com/office/drawing/2014/main" id="{28BCC6B6-B113-9F00-E32F-D0A1919218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09A0FD6-6200-6435-4E53-3F8E7F744F4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5" name="Espace réservé du texte 4">
            <a:extLst>
              <a:ext uri="{FF2B5EF4-FFF2-40B4-BE49-F238E27FC236}">
                <a16:creationId xmlns:a16="http://schemas.microsoft.com/office/drawing/2014/main" id="{B75F6B05-C63B-110F-6561-104D65957D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3B13D47-D8B1-D861-7039-DB403A2B145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7" name="Espace réservé de la date 6">
            <a:extLst>
              <a:ext uri="{FF2B5EF4-FFF2-40B4-BE49-F238E27FC236}">
                <a16:creationId xmlns:a16="http://schemas.microsoft.com/office/drawing/2014/main" id="{09F034F6-6051-BE9A-4AB0-E10DDA998D7F}"/>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8" name="Espace réservé du pied de page 7">
            <a:extLst>
              <a:ext uri="{FF2B5EF4-FFF2-40B4-BE49-F238E27FC236}">
                <a16:creationId xmlns:a16="http://schemas.microsoft.com/office/drawing/2014/main" id="{1D5798EB-B834-16BE-99FA-9D98E55BE586}"/>
              </a:ext>
            </a:extLst>
          </p:cNvPr>
          <p:cNvSpPr>
            <a:spLocks noGrp="1"/>
          </p:cNvSpPr>
          <p:nvPr>
            <p:ph type="ftr" sz="quarter" idx="11"/>
          </p:nvPr>
        </p:nvSpPr>
        <p:spPr/>
        <p:txBody>
          <a:bodyPr/>
          <a:lstStyle/>
          <a:p>
            <a:endParaRPr lang="en-GB"/>
          </a:p>
        </p:txBody>
      </p:sp>
      <p:sp>
        <p:nvSpPr>
          <p:cNvPr id="9" name="Espace réservé du numéro de diapositive 8">
            <a:extLst>
              <a:ext uri="{FF2B5EF4-FFF2-40B4-BE49-F238E27FC236}">
                <a16:creationId xmlns:a16="http://schemas.microsoft.com/office/drawing/2014/main" id="{18EFD74F-AEED-7543-C88D-CDCC0056C108}"/>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3386680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7DEE6A-FCE4-E88C-CB99-D37BCAA5261B}"/>
              </a:ext>
            </a:extLst>
          </p:cNvPr>
          <p:cNvSpPr>
            <a:spLocks noGrp="1"/>
          </p:cNvSpPr>
          <p:nvPr>
            <p:ph type="title"/>
          </p:nvPr>
        </p:nvSpPr>
        <p:spPr/>
        <p:txBody>
          <a:bodyPr/>
          <a:lstStyle/>
          <a:p>
            <a:r>
              <a:rPr lang="fr-FR"/>
              <a:t>Modifiez le style du titre</a:t>
            </a:r>
            <a:endParaRPr lang="en-GB"/>
          </a:p>
        </p:txBody>
      </p:sp>
      <p:sp>
        <p:nvSpPr>
          <p:cNvPr id="3" name="Espace réservé de la date 2">
            <a:extLst>
              <a:ext uri="{FF2B5EF4-FFF2-40B4-BE49-F238E27FC236}">
                <a16:creationId xmlns:a16="http://schemas.microsoft.com/office/drawing/2014/main" id="{1C54ACF8-803C-B5D4-F1B6-0A75A9D852DF}"/>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4" name="Espace réservé du pied de page 3">
            <a:extLst>
              <a:ext uri="{FF2B5EF4-FFF2-40B4-BE49-F238E27FC236}">
                <a16:creationId xmlns:a16="http://schemas.microsoft.com/office/drawing/2014/main" id="{AE87475B-A6E0-EE9A-98C9-160E63DB7E68}"/>
              </a:ext>
            </a:extLst>
          </p:cNvPr>
          <p:cNvSpPr>
            <a:spLocks noGrp="1"/>
          </p:cNvSpPr>
          <p:nvPr>
            <p:ph type="ftr" sz="quarter" idx="11"/>
          </p:nvPr>
        </p:nvSpPr>
        <p:spPr/>
        <p:txBody>
          <a:bodyPr/>
          <a:lstStyle/>
          <a:p>
            <a:endParaRPr lang="en-GB"/>
          </a:p>
        </p:txBody>
      </p:sp>
      <p:sp>
        <p:nvSpPr>
          <p:cNvPr id="5" name="Espace réservé du numéro de diapositive 4">
            <a:extLst>
              <a:ext uri="{FF2B5EF4-FFF2-40B4-BE49-F238E27FC236}">
                <a16:creationId xmlns:a16="http://schemas.microsoft.com/office/drawing/2014/main" id="{8E3BB4D3-6B80-B3CD-2796-D4013F434DF4}"/>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3448270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8CF526D-BBF4-D570-8AC2-469DB04DF6AC}"/>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3" name="Espace réservé du pied de page 2">
            <a:extLst>
              <a:ext uri="{FF2B5EF4-FFF2-40B4-BE49-F238E27FC236}">
                <a16:creationId xmlns:a16="http://schemas.microsoft.com/office/drawing/2014/main" id="{FF5C5805-AD2C-47AA-6B05-A43B8A61584D}"/>
              </a:ext>
            </a:extLst>
          </p:cNvPr>
          <p:cNvSpPr>
            <a:spLocks noGrp="1"/>
          </p:cNvSpPr>
          <p:nvPr>
            <p:ph type="ftr" sz="quarter" idx="11"/>
          </p:nvPr>
        </p:nvSpPr>
        <p:spPr/>
        <p:txBody>
          <a:bodyPr/>
          <a:lstStyle/>
          <a:p>
            <a:endParaRPr lang="en-GB"/>
          </a:p>
        </p:txBody>
      </p:sp>
      <p:sp>
        <p:nvSpPr>
          <p:cNvPr id="4" name="Espace réservé du numéro de diapositive 3">
            <a:extLst>
              <a:ext uri="{FF2B5EF4-FFF2-40B4-BE49-F238E27FC236}">
                <a16:creationId xmlns:a16="http://schemas.microsoft.com/office/drawing/2014/main" id="{D5FE0617-F41A-BCAE-A977-4A7094133028}"/>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1455550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8E7878-3D47-2B12-390E-C0034168E15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GB"/>
          </a:p>
        </p:txBody>
      </p:sp>
      <p:sp>
        <p:nvSpPr>
          <p:cNvPr id="3" name="Espace réservé du contenu 2">
            <a:extLst>
              <a:ext uri="{FF2B5EF4-FFF2-40B4-BE49-F238E27FC236}">
                <a16:creationId xmlns:a16="http://schemas.microsoft.com/office/drawing/2014/main" id="{F4E3AC7D-3770-72A6-C142-3D7CBDF17E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u texte 3">
            <a:extLst>
              <a:ext uri="{FF2B5EF4-FFF2-40B4-BE49-F238E27FC236}">
                <a16:creationId xmlns:a16="http://schemas.microsoft.com/office/drawing/2014/main" id="{695686EF-46B4-513B-69EE-A8496FCB8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2E9AF7F-F80D-C640-10C9-EBE020E3D856}"/>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6" name="Espace réservé du pied de page 5">
            <a:extLst>
              <a:ext uri="{FF2B5EF4-FFF2-40B4-BE49-F238E27FC236}">
                <a16:creationId xmlns:a16="http://schemas.microsoft.com/office/drawing/2014/main" id="{B0296A7A-34B8-B67B-C2DD-24090E90609F}"/>
              </a:ext>
            </a:extLst>
          </p:cNvPr>
          <p:cNvSpPr>
            <a:spLocks noGrp="1"/>
          </p:cNvSpPr>
          <p:nvPr>
            <p:ph type="ftr" sz="quarter" idx="11"/>
          </p:nvPr>
        </p:nvSpPr>
        <p:spPr/>
        <p:txBody>
          <a:bodyPr/>
          <a:lstStyle/>
          <a:p>
            <a:endParaRPr lang="en-GB"/>
          </a:p>
        </p:txBody>
      </p:sp>
      <p:sp>
        <p:nvSpPr>
          <p:cNvPr id="7" name="Espace réservé du numéro de diapositive 6">
            <a:extLst>
              <a:ext uri="{FF2B5EF4-FFF2-40B4-BE49-F238E27FC236}">
                <a16:creationId xmlns:a16="http://schemas.microsoft.com/office/drawing/2014/main" id="{E2AF90A8-D011-4D1A-0047-BE39E237A02A}"/>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1854368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F3E026-6B4F-4192-02D4-C0A01580C7B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GB"/>
          </a:p>
        </p:txBody>
      </p:sp>
      <p:sp>
        <p:nvSpPr>
          <p:cNvPr id="3" name="Espace réservé pour une image  2">
            <a:extLst>
              <a:ext uri="{FF2B5EF4-FFF2-40B4-BE49-F238E27FC236}">
                <a16:creationId xmlns:a16="http://schemas.microsoft.com/office/drawing/2014/main" id="{6D7E9B80-1256-AA72-33CB-715D2EB770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Espace réservé du texte 3">
            <a:extLst>
              <a:ext uri="{FF2B5EF4-FFF2-40B4-BE49-F238E27FC236}">
                <a16:creationId xmlns:a16="http://schemas.microsoft.com/office/drawing/2014/main" id="{D75E94A8-D0C9-7DC8-7D5F-4E0D27F184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17B6836-A830-AF9E-72CA-282B65D87575}"/>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6" name="Espace réservé du pied de page 5">
            <a:extLst>
              <a:ext uri="{FF2B5EF4-FFF2-40B4-BE49-F238E27FC236}">
                <a16:creationId xmlns:a16="http://schemas.microsoft.com/office/drawing/2014/main" id="{F920AAED-FE4A-A203-A46B-0A4077649CCC}"/>
              </a:ext>
            </a:extLst>
          </p:cNvPr>
          <p:cNvSpPr>
            <a:spLocks noGrp="1"/>
          </p:cNvSpPr>
          <p:nvPr>
            <p:ph type="ftr" sz="quarter" idx="11"/>
          </p:nvPr>
        </p:nvSpPr>
        <p:spPr/>
        <p:txBody>
          <a:bodyPr/>
          <a:lstStyle/>
          <a:p>
            <a:endParaRPr lang="en-GB"/>
          </a:p>
        </p:txBody>
      </p:sp>
      <p:sp>
        <p:nvSpPr>
          <p:cNvPr id="7" name="Espace réservé du numéro de diapositive 6">
            <a:extLst>
              <a:ext uri="{FF2B5EF4-FFF2-40B4-BE49-F238E27FC236}">
                <a16:creationId xmlns:a16="http://schemas.microsoft.com/office/drawing/2014/main" id="{C5E64973-5ED3-376E-4669-426AE2A1F24C}"/>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2621244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498078-5EBE-B4B0-0265-9134657833C6}"/>
              </a:ext>
            </a:extLst>
          </p:cNvPr>
          <p:cNvSpPr>
            <a:spLocks noGrp="1"/>
          </p:cNvSpPr>
          <p:nvPr>
            <p:ph type="title"/>
          </p:nvPr>
        </p:nvSpPr>
        <p:spPr/>
        <p:txBody>
          <a:bodyPr/>
          <a:lstStyle/>
          <a:p>
            <a:r>
              <a:rPr lang="fr-FR"/>
              <a:t>Modifiez le style du titre</a:t>
            </a:r>
            <a:endParaRPr lang="en-GB"/>
          </a:p>
        </p:txBody>
      </p:sp>
      <p:sp>
        <p:nvSpPr>
          <p:cNvPr id="3" name="Espace réservé du texte vertical 2">
            <a:extLst>
              <a:ext uri="{FF2B5EF4-FFF2-40B4-BE49-F238E27FC236}">
                <a16:creationId xmlns:a16="http://schemas.microsoft.com/office/drawing/2014/main" id="{E90FADC3-A9E7-51F2-E78B-0728D12BE3E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C4A6423D-AC88-5AA2-7FD4-E4DCB0A199EF}"/>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5" name="Espace réservé du pied de page 4">
            <a:extLst>
              <a:ext uri="{FF2B5EF4-FFF2-40B4-BE49-F238E27FC236}">
                <a16:creationId xmlns:a16="http://schemas.microsoft.com/office/drawing/2014/main" id="{8BFF2317-EB99-2991-3350-A81678CEC0F1}"/>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46A52CEC-DD3E-D70F-5344-11910B895F95}"/>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3813508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468E13A-D3F0-5AB4-9739-9EE63913EC68}"/>
              </a:ext>
            </a:extLst>
          </p:cNvPr>
          <p:cNvSpPr>
            <a:spLocks noGrp="1"/>
          </p:cNvSpPr>
          <p:nvPr>
            <p:ph type="title" orient="vert"/>
          </p:nvPr>
        </p:nvSpPr>
        <p:spPr>
          <a:xfrm>
            <a:off x="8724900" y="365125"/>
            <a:ext cx="2628900" cy="5811838"/>
          </a:xfrm>
        </p:spPr>
        <p:txBody>
          <a:bodyPr vert="eaVert"/>
          <a:lstStyle/>
          <a:p>
            <a:r>
              <a:rPr lang="fr-FR"/>
              <a:t>Modifiez le style du titre</a:t>
            </a:r>
            <a:endParaRPr lang="en-GB"/>
          </a:p>
        </p:txBody>
      </p:sp>
      <p:sp>
        <p:nvSpPr>
          <p:cNvPr id="3" name="Espace réservé du texte vertical 2">
            <a:extLst>
              <a:ext uri="{FF2B5EF4-FFF2-40B4-BE49-F238E27FC236}">
                <a16:creationId xmlns:a16="http://schemas.microsoft.com/office/drawing/2014/main" id="{A22D37B8-92A7-386C-9148-0FD1D5A7CF9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8515C6F4-1ECC-A374-D4A6-14149A3EBB67}"/>
              </a:ext>
            </a:extLst>
          </p:cNvPr>
          <p:cNvSpPr>
            <a:spLocks noGrp="1"/>
          </p:cNvSpPr>
          <p:nvPr>
            <p:ph type="dt" sz="half" idx="10"/>
          </p:nvPr>
        </p:nvSpPr>
        <p:spPr/>
        <p:txBody>
          <a:bodyPr/>
          <a:lstStyle/>
          <a:p>
            <a:fld id="{BD95A245-5EEA-4122-84CB-952C8DE65436}" type="datetimeFigureOut">
              <a:rPr lang="en-GB" smtClean="0"/>
              <a:t>25/09/2026</a:t>
            </a:fld>
            <a:endParaRPr lang="en-GB"/>
          </a:p>
        </p:txBody>
      </p:sp>
      <p:sp>
        <p:nvSpPr>
          <p:cNvPr id="5" name="Espace réservé du pied de page 4">
            <a:extLst>
              <a:ext uri="{FF2B5EF4-FFF2-40B4-BE49-F238E27FC236}">
                <a16:creationId xmlns:a16="http://schemas.microsoft.com/office/drawing/2014/main" id="{C86D12F8-9205-305D-3536-2E94993CE43F}"/>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A7FCA199-5FC6-E6DE-D280-50F32A315A51}"/>
              </a:ext>
            </a:extLst>
          </p:cNvPr>
          <p:cNvSpPr>
            <a:spLocks noGrp="1"/>
          </p:cNvSpPr>
          <p:nvPr>
            <p:ph type="sldNum" sz="quarter" idx="12"/>
          </p:nvPr>
        </p:nvSpPr>
        <p:spPr/>
        <p:txBody>
          <a:bodyPr/>
          <a:lstStyle/>
          <a:p>
            <a:fld id="{23100DBE-DB39-4692-AFD0-7C9E6D70AAA0}" type="slidenum">
              <a:rPr lang="en-GB" smtClean="0"/>
              <a:t>‹N°›</a:t>
            </a:fld>
            <a:endParaRPr lang="en-GB"/>
          </a:p>
        </p:txBody>
      </p:sp>
    </p:spTree>
    <p:extLst>
      <p:ext uri="{BB962C8B-B14F-4D97-AF65-F5344CB8AC3E}">
        <p14:creationId xmlns:p14="http://schemas.microsoft.com/office/powerpoint/2010/main" val="1141197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2C39661-04E0-6F72-0ED3-49F3FF6B62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GB"/>
          </a:p>
        </p:txBody>
      </p:sp>
      <p:sp>
        <p:nvSpPr>
          <p:cNvPr id="3" name="Espace réservé du texte 2">
            <a:extLst>
              <a:ext uri="{FF2B5EF4-FFF2-40B4-BE49-F238E27FC236}">
                <a16:creationId xmlns:a16="http://schemas.microsoft.com/office/drawing/2014/main" id="{9AC19211-8831-E139-E13B-D5B3223FCE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1FC77798-B64C-EB82-2430-C64A26BD07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95A245-5EEA-4122-84CB-952C8DE65436}" type="datetimeFigureOut">
              <a:rPr lang="en-GB" smtClean="0"/>
              <a:t>25/09/2026</a:t>
            </a:fld>
            <a:endParaRPr lang="en-GB"/>
          </a:p>
        </p:txBody>
      </p:sp>
      <p:sp>
        <p:nvSpPr>
          <p:cNvPr id="5" name="Espace réservé du pied de page 4">
            <a:extLst>
              <a:ext uri="{FF2B5EF4-FFF2-40B4-BE49-F238E27FC236}">
                <a16:creationId xmlns:a16="http://schemas.microsoft.com/office/drawing/2014/main" id="{BDCF0108-8553-0EC5-D60A-DA7B019C61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Espace réservé du numéro de diapositive 5">
            <a:extLst>
              <a:ext uri="{FF2B5EF4-FFF2-40B4-BE49-F238E27FC236}">
                <a16:creationId xmlns:a16="http://schemas.microsoft.com/office/drawing/2014/main" id="{8CC7A249-0AB4-EBA1-FD65-6B09E17479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100DBE-DB39-4692-AFD0-7C9E6D70AAA0}" type="slidenum">
              <a:rPr lang="en-GB" smtClean="0"/>
              <a:t>‹N°›</a:t>
            </a:fld>
            <a:endParaRPr lang="en-GB"/>
          </a:p>
        </p:txBody>
      </p:sp>
    </p:spTree>
    <p:extLst>
      <p:ext uri="{BB962C8B-B14F-4D97-AF65-F5344CB8AC3E}">
        <p14:creationId xmlns:p14="http://schemas.microsoft.com/office/powerpoint/2010/main" val="7612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org&amp;utm_campaign=parser&amp;utm_content=thumbnai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cineclubdecaen.com/peinture/livres/arassehistoiresdepeintures.htm" TargetMode="External"/><Relationship Id="rId2" Type="http://schemas.openxmlformats.org/officeDocument/2006/relationships/image" Target="../media/image5.org&amp;utm_campaign=index&amp;utm_content=origi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hyperlink" Target="file:///C:\Users\33682\Downloads\studi_1635-0871_2013_num_10_1_891.pdf" TargetMode="External"/><Relationship Id="rId2" Type="http://schemas.openxmlformats.org/officeDocument/2006/relationships/hyperlink" Target="http://www.louismarin.fr/2019/05/30/daniel-arasse/" TargetMode="External"/><Relationship Id="rId1" Type="http://schemas.openxmlformats.org/officeDocument/2006/relationships/slideLayout" Target="../slideLayouts/slideLayout2.xml"/><Relationship Id="rId4" Type="http://schemas.openxmlformats.org/officeDocument/2006/relationships/hyperlink" Target="https://provincedesienne.com/2019/07/28/ambrogio-lorenzetti-annunciazione-2/"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18C4941-FF59-F2FA-487C-AC3B03B97BA9}"/>
              </a:ext>
            </a:extLst>
          </p:cNvPr>
          <p:cNvSpPr txBox="1"/>
          <p:nvPr/>
        </p:nvSpPr>
        <p:spPr>
          <a:xfrm>
            <a:off x="3873910" y="2042511"/>
            <a:ext cx="4355690" cy="923330"/>
          </a:xfrm>
          <a:prstGeom prst="rect">
            <a:avLst/>
          </a:prstGeom>
          <a:noFill/>
        </p:spPr>
        <p:txBody>
          <a:bodyPr wrap="square" rtlCol="0">
            <a:spAutoFit/>
          </a:bodyPr>
          <a:lstStyle/>
          <a:p>
            <a:pPr algn="ctr"/>
            <a:r>
              <a:rPr lang="en-GB" dirty="0" err="1">
                <a:latin typeface="Garamond" panose="02020404030301010803" pitchFamily="18" charset="0"/>
              </a:rPr>
              <a:t>Présentation</a:t>
            </a:r>
            <a:r>
              <a:rPr lang="en-GB" dirty="0">
                <a:latin typeface="Garamond" panose="02020404030301010803" pitchFamily="18" charset="0"/>
              </a:rPr>
              <a:t> d’oeuvre </a:t>
            </a:r>
          </a:p>
          <a:p>
            <a:r>
              <a:rPr lang="en-GB" dirty="0">
                <a:latin typeface="Garamond" panose="02020404030301010803" pitchFamily="18" charset="0"/>
              </a:rPr>
              <a:t>“</a:t>
            </a:r>
            <a:r>
              <a:rPr lang="fr-FR" dirty="0" err="1">
                <a:latin typeface="Garamond" panose="02020404030301010803" pitchFamily="18" charset="0"/>
              </a:rPr>
              <a:t>Annunciazione</a:t>
            </a:r>
            <a:r>
              <a:rPr lang="fr-FR" dirty="0">
                <a:latin typeface="Garamond" panose="02020404030301010803" pitchFamily="18" charset="0"/>
              </a:rPr>
              <a:t>’’ </a:t>
            </a:r>
            <a:r>
              <a:rPr lang="en-GB" dirty="0">
                <a:latin typeface="Garamond" panose="02020404030301010803" pitchFamily="18" charset="0"/>
              </a:rPr>
              <a:t>– Ambrogio Lorenzetti, 1344</a:t>
            </a:r>
          </a:p>
          <a:p>
            <a:pPr algn="ctr"/>
            <a:r>
              <a:rPr lang="en-GB" dirty="0">
                <a:latin typeface="Garamond" panose="02020404030301010803" pitchFamily="18" charset="0"/>
              </a:rPr>
              <a:t> </a:t>
            </a:r>
          </a:p>
        </p:txBody>
      </p:sp>
      <p:sp>
        <p:nvSpPr>
          <p:cNvPr id="5" name="ZoneTexte 4">
            <a:extLst>
              <a:ext uri="{FF2B5EF4-FFF2-40B4-BE49-F238E27FC236}">
                <a16:creationId xmlns:a16="http://schemas.microsoft.com/office/drawing/2014/main" id="{85AB0E0A-39CC-1AD6-DA72-D2C7BFFF3FB6}"/>
              </a:ext>
            </a:extLst>
          </p:cNvPr>
          <p:cNvSpPr txBox="1"/>
          <p:nvPr/>
        </p:nvSpPr>
        <p:spPr>
          <a:xfrm>
            <a:off x="4493341" y="4198374"/>
            <a:ext cx="3352800" cy="338554"/>
          </a:xfrm>
          <a:prstGeom prst="rect">
            <a:avLst/>
          </a:prstGeom>
          <a:noFill/>
        </p:spPr>
        <p:txBody>
          <a:bodyPr wrap="square" rtlCol="0">
            <a:spAutoFit/>
          </a:bodyPr>
          <a:lstStyle/>
          <a:p>
            <a:r>
              <a:rPr lang="en-GB" sz="1600" dirty="0">
                <a:latin typeface="Garamond" panose="02020404030301010803" pitchFamily="18" charset="0"/>
              </a:rPr>
              <a:t>Lou Morana – TD Mercredi 13h30-15h </a:t>
            </a:r>
          </a:p>
        </p:txBody>
      </p:sp>
    </p:spTree>
    <p:extLst>
      <p:ext uri="{BB962C8B-B14F-4D97-AF65-F5344CB8AC3E}">
        <p14:creationId xmlns:p14="http://schemas.microsoft.com/office/powerpoint/2010/main" val="3463083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F8F146C3-C663-E25B-1ADA-F25C2894500A}"/>
              </a:ext>
            </a:extLst>
          </p:cNvPr>
          <p:cNvPicPr>
            <a:picLocks noChangeAspect="1"/>
          </p:cNvPicPr>
          <p:nvPr/>
        </p:nvPicPr>
        <p:blipFill>
          <a:blip r:embed="rId2"/>
          <a:stretch>
            <a:fillRect/>
          </a:stretch>
        </p:blipFill>
        <p:spPr>
          <a:xfrm>
            <a:off x="568839" y="376923"/>
            <a:ext cx="5349704" cy="6104149"/>
          </a:xfrm>
          <a:prstGeom prst="rect">
            <a:avLst/>
          </a:prstGeom>
        </p:spPr>
      </p:pic>
      <p:sp>
        <p:nvSpPr>
          <p:cNvPr id="6" name="ZoneTexte 5">
            <a:extLst>
              <a:ext uri="{FF2B5EF4-FFF2-40B4-BE49-F238E27FC236}">
                <a16:creationId xmlns:a16="http://schemas.microsoft.com/office/drawing/2014/main" id="{56CB2847-340D-4F82-C0BF-B583AE96A034}"/>
              </a:ext>
            </a:extLst>
          </p:cNvPr>
          <p:cNvSpPr txBox="1"/>
          <p:nvPr/>
        </p:nvSpPr>
        <p:spPr>
          <a:xfrm>
            <a:off x="6184969" y="1407034"/>
            <a:ext cx="4551857" cy="4832092"/>
          </a:xfrm>
          <a:prstGeom prst="rect">
            <a:avLst/>
          </a:prstGeom>
          <a:noFill/>
        </p:spPr>
        <p:txBody>
          <a:bodyPr wrap="square" rtlCol="0">
            <a:spAutoFit/>
          </a:bodyPr>
          <a:lstStyle/>
          <a:p>
            <a:r>
              <a:rPr lang="en-GB" sz="1700" u="sng" dirty="0">
                <a:latin typeface="Garamond" panose="02020404030301010803" pitchFamily="18" charset="0"/>
              </a:rPr>
              <a:t>Fiche technique </a:t>
            </a:r>
            <a:r>
              <a:rPr lang="en-GB" sz="1700" dirty="0">
                <a:latin typeface="Garamond" panose="02020404030301010803" pitchFamily="18" charset="0"/>
              </a:rPr>
              <a:t>: </a:t>
            </a:r>
          </a:p>
          <a:p>
            <a:endParaRPr lang="en-GB" sz="1700" dirty="0">
              <a:latin typeface="Garamond" panose="02020404030301010803" pitchFamily="18" charset="0"/>
            </a:endParaRPr>
          </a:p>
          <a:p>
            <a:r>
              <a:rPr lang="fr-FR" sz="1700" dirty="0">
                <a:latin typeface="Garamond" panose="02020404030301010803" pitchFamily="18" charset="0"/>
              </a:rPr>
              <a:t>- Ecole siennoise du </a:t>
            </a:r>
            <a:r>
              <a:rPr lang="fr-FR" sz="1700" i="1" dirty="0">
                <a:latin typeface="Garamond" panose="02020404030301010803" pitchFamily="18" charset="0"/>
              </a:rPr>
              <a:t>Trecento</a:t>
            </a:r>
            <a:r>
              <a:rPr lang="fr-FR" sz="1700" dirty="0">
                <a:latin typeface="Garamond" panose="02020404030301010803" pitchFamily="18" charset="0"/>
              </a:rPr>
              <a:t> (le XIVe siècle italien), mêle gothique tardif au mouvement de la pré-Renaissance. </a:t>
            </a:r>
          </a:p>
          <a:p>
            <a:r>
              <a:rPr lang="fr-FR" sz="1700" dirty="0">
                <a:latin typeface="Garamond" panose="02020404030301010803" pitchFamily="18" charset="0"/>
              </a:rPr>
              <a:t>- Peint sur panneau de bois.</a:t>
            </a:r>
          </a:p>
          <a:p>
            <a:r>
              <a:rPr lang="fr-FR" sz="1700" dirty="0">
                <a:latin typeface="Garamond" panose="02020404030301010803" pitchFamily="18" charset="0"/>
              </a:rPr>
              <a:t>- Couleurs réalisées en détrempe à l’œuf avec feuilles d’or incisées. </a:t>
            </a:r>
          </a:p>
          <a:p>
            <a:r>
              <a:rPr lang="fr-FR" sz="1700" dirty="0">
                <a:latin typeface="Garamond" panose="02020404030301010803" pitchFamily="18" charset="0"/>
              </a:rPr>
              <a:t>- Dimensions 130 x 152 cm (prédelle incluse).</a:t>
            </a:r>
          </a:p>
          <a:p>
            <a:r>
              <a:rPr lang="fr-FR" sz="1700" dirty="0">
                <a:latin typeface="Garamond" panose="02020404030301010803" pitchFamily="18" charset="0"/>
              </a:rPr>
              <a:t>- Bon état de conservation, malgré craquelures et usure.</a:t>
            </a:r>
          </a:p>
          <a:p>
            <a:r>
              <a:rPr lang="fr-FR" sz="1700" dirty="0">
                <a:latin typeface="Garamond" panose="02020404030301010803" pitchFamily="18" charset="0"/>
              </a:rPr>
              <a:t>- Commandé par l’Office de la Gabelle de Sienne, importante administration financière de la République de Sienne. </a:t>
            </a:r>
          </a:p>
          <a:p>
            <a:r>
              <a:rPr lang="fr-FR" sz="1700" dirty="0">
                <a:latin typeface="Garamond" panose="02020404030301010803" pitchFamily="18" charset="0"/>
              </a:rPr>
              <a:t>- Conservée à la Pinacothèque nationale de Sienne. </a:t>
            </a:r>
          </a:p>
          <a:p>
            <a:endParaRPr lang="en-GB" sz="1700" dirty="0"/>
          </a:p>
          <a:p>
            <a:endParaRPr lang="en-GB" dirty="0"/>
          </a:p>
          <a:p>
            <a:endParaRPr lang="en-GB" dirty="0"/>
          </a:p>
        </p:txBody>
      </p:sp>
    </p:spTree>
    <p:extLst>
      <p:ext uri="{BB962C8B-B14F-4D97-AF65-F5344CB8AC3E}">
        <p14:creationId xmlns:p14="http://schemas.microsoft.com/office/powerpoint/2010/main" val="2146275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F0BE5A10-265D-71A4-C12C-E52E038D3F0C}"/>
              </a:ext>
            </a:extLst>
          </p:cNvPr>
          <p:cNvPicPr>
            <a:picLocks noChangeAspect="1"/>
          </p:cNvPicPr>
          <p:nvPr/>
        </p:nvPicPr>
        <p:blipFill>
          <a:blip r:embed="rId2"/>
          <a:stretch>
            <a:fillRect/>
          </a:stretch>
        </p:blipFill>
        <p:spPr>
          <a:xfrm>
            <a:off x="732891" y="1065689"/>
            <a:ext cx="3759030" cy="5155045"/>
          </a:xfrm>
          <a:prstGeom prst="rect">
            <a:avLst/>
          </a:prstGeom>
        </p:spPr>
      </p:pic>
      <p:sp>
        <p:nvSpPr>
          <p:cNvPr id="6" name="ZoneTexte 5">
            <a:extLst>
              <a:ext uri="{FF2B5EF4-FFF2-40B4-BE49-F238E27FC236}">
                <a16:creationId xmlns:a16="http://schemas.microsoft.com/office/drawing/2014/main" id="{20FB4E99-AB90-76AF-E90A-2E0023740C60}"/>
              </a:ext>
            </a:extLst>
          </p:cNvPr>
          <p:cNvSpPr txBox="1"/>
          <p:nvPr/>
        </p:nvSpPr>
        <p:spPr>
          <a:xfrm>
            <a:off x="732891" y="347671"/>
            <a:ext cx="2449132" cy="369332"/>
          </a:xfrm>
          <a:prstGeom prst="rect">
            <a:avLst/>
          </a:prstGeom>
          <a:noFill/>
        </p:spPr>
        <p:txBody>
          <a:bodyPr wrap="none" rtlCol="0">
            <a:spAutoFit/>
          </a:bodyPr>
          <a:lstStyle/>
          <a:p>
            <a:r>
              <a:rPr lang="en-GB" b="1" u="sng" dirty="0" err="1">
                <a:latin typeface="Garamond" panose="02020404030301010803" pitchFamily="18" charset="0"/>
              </a:rPr>
              <a:t>Tavoletta</a:t>
            </a:r>
            <a:r>
              <a:rPr lang="en-GB" b="1" u="sng" dirty="0">
                <a:latin typeface="Garamond" panose="02020404030301010803" pitchFamily="18" charset="0"/>
              </a:rPr>
              <a:t> di </a:t>
            </a:r>
            <a:r>
              <a:rPr lang="en-GB" b="1" u="sng" dirty="0" err="1">
                <a:latin typeface="Garamond" panose="02020404030301010803" pitchFamily="18" charset="0"/>
              </a:rPr>
              <a:t>Biccherna</a:t>
            </a:r>
            <a:r>
              <a:rPr lang="en-GB" b="1" u="sng" dirty="0">
                <a:latin typeface="Garamond" panose="02020404030301010803" pitchFamily="18" charset="0"/>
              </a:rPr>
              <a:t> </a:t>
            </a:r>
          </a:p>
        </p:txBody>
      </p:sp>
      <p:pic>
        <p:nvPicPr>
          <p:cNvPr id="7" name="Image 6" descr="Tavoletta di Biccherna — Wikipédia">
            <a:extLst>
              <a:ext uri="{FF2B5EF4-FFF2-40B4-BE49-F238E27FC236}">
                <a16:creationId xmlns:a16="http://schemas.microsoft.com/office/drawing/2014/main" id="{EE46F98A-B728-9682-68C0-AD6E3D949F78}"/>
              </a:ext>
            </a:extLst>
          </p:cNvPr>
          <p:cNvPicPr>
            <a:picLocks noChangeAspect="1"/>
          </p:cNvPicPr>
          <p:nvPr/>
        </p:nvPicPr>
        <p:blipFill>
          <a:blip r:embed="rId3"/>
          <a:stretch>
            <a:fillRect/>
          </a:stretch>
        </p:blipFill>
        <p:spPr>
          <a:xfrm>
            <a:off x="7452854" y="1065689"/>
            <a:ext cx="3870154" cy="5155045"/>
          </a:xfrm>
          <a:prstGeom prst="rect">
            <a:avLst/>
          </a:prstGeom>
        </p:spPr>
      </p:pic>
      <p:sp>
        <p:nvSpPr>
          <p:cNvPr id="8" name="ZoneTexte 7">
            <a:extLst>
              <a:ext uri="{FF2B5EF4-FFF2-40B4-BE49-F238E27FC236}">
                <a16:creationId xmlns:a16="http://schemas.microsoft.com/office/drawing/2014/main" id="{C6CE68FC-E127-96FA-A14A-C6CCB415BFAE}"/>
              </a:ext>
            </a:extLst>
          </p:cNvPr>
          <p:cNvSpPr txBox="1"/>
          <p:nvPr/>
        </p:nvSpPr>
        <p:spPr>
          <a:xfrm>
            <a:off x="4491921" y="4261319"/>
            <a:ext cx="1666357" cy="2031325"/>
          </a:xfrm>
          <a:prstGeom prst="rect">
            <a:avLst/>
          </a:prstGeom>
          <a:noFill/>
        </p:spPr>
        <p:txBody>
          <a:bodyPr wrap="square" rtlCol="0">
            <a:spAutoFit/>
          </a:bodyPr>
          <a:lstStyle/>
          <a:p>
            <a:r>
              <a:rPr lang="en-GB" sz="1400" dirty="0">
                <a:latin typeface="Garamond" panose="02020404030301010803" pitchFamily="18" charset="0"/>
              </a:rPr>
              <a:t>A gauche, </a:t>
            </a:r>
            <a:r>
              <a:rPr lang="fr-FR" sz="1400" i="1" dirty="0">
                <a:latin typeface="Garamond" panose="02020404030301010803" pitchFamily="18" charset="0"/>
              </a:rPr>
              <a:t>Le </a:t>
            </a:r>
            <a:r>
              <a:rPr lang="fr-FR" sz="1400" i="1" dirty="0" err="1">
                <a:latin typeface="Garamond" panose="02020404030301010803" pitchFamily="18" charset="0"/>
              </a:rPr>
              <a:t>finanze</a:t>
            </a:r>
            <a:r>
              <a:rPr lang="fr-FR" sz="1400" i="1" dirty="0">
                <a:latin typeface="Garamond" panose="02020404030301010803" pitchFamily="18" charset="0"/>
              </a:rPr>
              <a:t> </a:t>
            </a:r>
            <a:r>
              <a:rPr lang="fr-FR" sz="1400" i="1" dirty="0" err="1">
                <a:latin typeface="Garamond" panose="02020404030301010803" pitchFamily="18" charset="0"/>
              </a:rPr>
              <a:t>del</a:t>
            </a:r>
            <a:r>
              <a:rPr lang="fr-FR" sz="1400" i="1" dirty="0">
                <a:latin typeface="Garamond" panose="02020404030301010803" pitchFamily="18" charset="0"/>
              </a:rPr>
              <a:t> </a:t>
            </a:r>
            <a:r>
              <a:rPr lang="fr-FR" sz="1400" i="1" dirty="0" err="1">
                <a:latin typeface="Garamond" panose="02020404030301010803" pitchFamily="18" charset="0"/>
              </a:rPr>
              <a:t>Comune</a:t>
            </a:r>
            <a:r>
              <a:rPr lang="fr-FR" sz="1400" i="1" dirty="0">
                <a:latin typeface="Garamond" panose="02020404030301010803" pitchFamily="18" charset="0"/>
              </a:rPr>
              <a:t> in tempo di pace e in tempo di </a:t>
            </a:r>
            <a:r>
              <a:rPr lang="fr-FR" sz="1400" i="1" dirty="0" err="1">
                <a:latin typeface="Garamond" panose="02020404030301010803" pitchFamily="18" charset="0"/>
              </a:rPr>
              <a:t>guerra</a:t>
            </a:r>
            <a:r>
              <a:rPr lang="fr-FR" sz="1400" i="1" dirty="0">
                <a:latin typeface="Garamond" panose="02020404030301010803" pitchFamily="18" charset="0"/>
              </a:rPr>
              <a:t>, peint par </a:t>
            </a:r>
            <a:r>
              <a:rPr lang="fr-FR" sz="1400" dirty="0">
                <a:latin typeface="Garamond" panose="02020404030301010803" pitchFamily="18" charset="0"/>
              </a:rPr>
              <a:t>Benvenuto di Giovanni, 1468, tempéra sur panneau, 53x38,8cm, Archives de Sienne, Italie.  </a:t>
            </a:r>
            <a:endParaRPr lang="en-GB" sz="1400" dirty="0">
              <a:latin typeface="Garamond" panose="02020404030301010803" pitchFamily="18" charset="0"/>
            </a:endParaRPr>
          </a:p>
        </p:txBody>
      </p:sp>
      <p:sp>
        <p:nvSpPr>
          <p:cNvPr id="9" name="ZoneTexte 8">
            <a:extLst>
              <a:ext uri="{FF2B5EF4-FFF2-40B4-BE49-F238E27FC236}">
                <a16:creationId xmlns:a16="http://schemas.microsoft.com/office/drawing/2014/main" id="{01BC35FD-6E05-240F-F67C-700D02425E46}"/>
              </a:ext>
            </a:extLst>
          </p:cNvPr>
          <p:cNvSpPr txBox="1"/>
          <p:nvPr/>
        </p:nvSpPr>
        <p:spPr>
          <a:xfrm>
            <a:off x="6062753" y="1065689"/>
            <a:ext cx="1390101" cy="1815882"/>
          </a:xfrm>
          <a:prstGeom prst="rect">
            <a:avLst/>
          </a:prstGeom>
          <a:noFill/>
        </p:spPr>
        <p:txBody>
          <a:bodyPr wrap="square" rtlCol="0">
            <a:spAutoFit/>
          </a:bodyPr>
          <a:lstStyle/>
          <a:p>
            <a:pPr algn="r"/>
            <a:r>
              <a:rPr lang="fr-FR" sz="1400" dirty="0">
                <a:latin typeface="Garamond" panose="02020404030301010803" pitchFamily="18" charset="0"/>
              </a:rPr>
              <a:t>A droite, </a:t>
            </a:r>
            <a:r>
              <a:rPr lang="fr-FR" sz="1400" i="1" dirty="0" err="1">
                <a:latin typeface="Garamond" panose="02020404030301010803" pitchFamily="18" charset="0"/>
              </a:rPr>
              <a:t>Tavola</a:t>
            </a:r>
            <a:r>
              <a:rPr lang="fr-FR" sz="1400" i="1" dirty="0">
                <a:latin typeface="Garamond" panose="02020404030301010803" pitchFamily="18" charset="0"/>
              </a:rPr>
              <a:t> di Gabella con </a:t>
            </a:r>
            <a:r>
              <a:rPr lang="fr-FR" sz="1400" i="1" dirty="0" err="1">
                <a:latin typeface="Garamond" panose="02020404030301010803" pitchFamily="18" charset="0"/>
              </a:rPr>
              <a:t>Annunciazione</a:t>
            </a:r>
            <a:r>
              <a:rPr lang="fr-FR" sz="1400" i="1" dirty="0">
                <a:latin typeface="Garamond" panose="02020404030301010803" pitchFamily="18" charset="0"/>
              </a:rPr>
              <a:t>, </a:t>
            </a:r>
            <a:r>
              <a:rPr lang="fr-FR" sz="1400" dirty="0">
                <a:latin typeface="Garamond" panose="02020404030301010803" pitchFamily="18" charset="0"/>
              </a:rPr>
              <a:t>Giovanni di Paolo, 1445, Tempera sur bois, 48x35,5cm, cité du Vatican. </a:t>
            </a:r>
            <a:endParaRPr lang="en-GB" sz="1400" dirty="0">
              <a:latin typeface="Garamond" panose="02020404030301010803" pitchFamily="18" charset="0"/>
            </a:endParaRPr>
          </a:p>
        </p:txBody>
      </p:sp>
    </p:spTree>
    <p:extLst>
      <p:ext uri="{BB962C8B-B14F-4D97-AF65-F5344CB8AC3E}">
        <p14:creationId xmlns:p14="http://schemas.microsoft.com/office/powerpoint/2010/main" val="807436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CBA0593E-42E3-1354-2216-3066DA2CD2A7}"/>
              </a:ext>
            </a:extLst>
          </p:cNvPr>
          <p:cNvPicPr>
            <a:picLocks noChangeAspect="1"/>
          </p:cNvPicPr>
          <p:nvPr/>
        </p:nvPicPr>
        <p:blipFill>
          <a:blip r:embed="rId2"/>
          <a:stretch>
            <a:fillRect/>
          </a:stretch>
        </p:blipFill>
        <p:spPr>
          <a:xfrm>
            <a:off x="760949" y="1063264"/>
            <a:ext cx="4548470" cy="5179107"/>
          </a:xfrm>
          <a:prstGeom prst="rect">
            <a:avLst/>
          </a:prstGeom>
        </p:spPr>
      </p:pic>
      <p:sp>
        <p:nvSpPr>
          <p:cNvPr id="7" name="ZoneTexte 6">
            <a:extLst>
              <a:ext uri="{FF2B5EF4-FFF2-40B4-BE49-F238E27FC236}">
                <a16:creationId xmlns:a16="http://schemas.microsoft.com/office/drawing/2014/main" id="{63E641F9-1BB5-EA59-11F2-42DF2ABE59F0}"/>
              </a:ext>
            </a:extLst>
          </p:cNvPr>
          <p:cNvSpPr txBox="1"/>
          <p:nvPr/>
        </p:nvSpPr>
        <p:spPr>
          <a:xfrm>
            <a:off x="6096000" y="2890391"/>
            <a:ext cx="5299587" cy="1077218"/>
          </a:xfrm>
          <a:prstGeom prst="rect">
            <a:avLst/>
          </a:prstGeom>
          <a:noFill/>
        </p:spPr>
        <p:txBody>
          <a:bodyPr wrap="square" rtlCol="0">
            <a:spAutoFit/>
          </a:bodyPr>
          <a:lstStyle/>
          <a:p>
            <a:r>
              <a:rPr lang="en-GB" sz="1600" u="sng" dirty="0" err="1">
                <a:latin typeface="Garamond" panose="02020404030301010803" pitchFamily="18" charset="0"/>
              </a:rPr>
              <a:t>Définition</a:t>
            </a:r>
            <a:r>
              <a:rPr lang="en-GB" sz="1600" dirty="0">
                <a:latin typeface="Garamond" panose="02020404030301010803" pitchFamily="18" charset="0"/>
              </a:rPr>
              <a:t> : </a:t>
            </a:r>
            <a:r>
              <a:rPr lang="fr-FR" sz="1600" dirty="0">
                <a:latin typeface="Garamond" panose="02020404030301010803" pitchFamily="18" charset="0"/>
              </a:rPr>
              <a:t>technique géométrique de représentation de l'espace en trois dimensions sur une surface plane, caractérisée par un point de vue unique et un seul point de fuite situé sur la ligne d'horizon, vers lequel convergent toutes les lignes de profondeur</a:t>
            </a:r>
            <a:endParaRPr lang="en-GB" sz="1600" dirty="0">
              <a:latin typeface="Garamond" panose="02020404030301010803" pitchFamily="18" charset="0"/>
            </a:endParaRPr>
          </a:p>
        </p:txBody>
      </p:sp>
      <p:sp>
        <p:nvSpPr>
          <p:cNvPr id="8" name="ZoneTexte 7">
            <a:extLst>
              <a:ext uri="{FF2B5EF4-FFF2-40B4-BE49-F238E27FC236}">
                <a16:creationId xmlns:a16="http://schemas.microsoft.com/office/drawing/2014/main" id="{4D5EF282-9755-4056-C1A7-55EA6385DE80}"/>
              </a:ext>
            </a:extLst>
          </p:cNvPr>
          <p:cNvSpPr txBox="1"/>
          <p:nvPr/>
        </p:nvSpPr>
        <p:spPr>
          <a:xfrm>
            <a:off x="760949" y="349803"/>
            <a:ext cx="3942736" cy="369332"/>
          </a:xfrm>
          <a:prstGeom prst="rect">
            <a:avLst/>
          </a:prstGeom>
          <a:noFill/>
        </p:spPr>
        <p:txBody>
          <a:bodyPr wrap="square" rtlCol="0">
            <a:spAutoFit/>
          </a:bodyPr>
          <a:lstStyle/>
          <a:p>
            <a:r>
              <a:rPr lang="en-GB" b="1" u="sng" dirty="0">
                <a:latin typeface="Garamond" panose="02020404030301010803" pitchFamily="18" charset="0"/>
              </a:rPr>
              <a:t>Perspective monofocale </a:t>
            </a:r>
            <a:r>
              <a:rPr lang="en-GB" b="1" u="sng" dirty="0" err="1">
                <a:latin typeface="Garamond" panose="02020404030301010803" pitchFamily="18" charset="0"/>
              </a:rPr>
              <a:t>centralisée</a:t>
            </a:r>
            <a:r>
              <a:rPr lang="en-GB" b="1" u="sng" dirty="0">
                <a:latin typeface="Garamond" panose="02020404030301010803" pitchFamily="18" charset="0"/>
              </a:rPr>
              <a:t> </a:t>
            </a:r>
          </a:p>
        </p:txBody>
      </p:sp>
    </p:spTree>
    <p:extLst>
      <p:ext uri="{BB962C8B-B14F-4D97-AF65-F5344CB8AC3E}">
        <p14:creationId xmlns:p14="http://schemas.microsoft.com/office/powerpoint/2010/main" val="4241577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43730F54-A89D-2DC4-9A6C-975FB756FBC7}"/>
              </a:ext>
            </a:extLst>
          </p:cNvPr>
          <p:cNvSpPr txBox="1"/>
          <p:nvPr/>
        </p:nvSpPr>
        <p:spPr>
          <a:xfrm>
            <a:off x="3023419" y="1573161"/>
            <a:ext cx="6145162" cy="2031325"/>
          </a:xfrm>
          <a:prstGeom prst="rect">
            <a:avLst/>
          </a:prstGeom>
          <a:noFill/>
        </p:spPr>
        <p:txBody>
          <a:bodyPr wrap="square" rtlCol="0">
            <a:spAutoFit/>
          </a:bodyPr>
          <a:lstStyle/>
          <a:p>
            <a:pPr algn="ctr"/>
            <a:r>
              <a:rPr lang="en-GB" b="1" u="sng" dirty="0" err="1">
                <a:latin typeface="Garamond" panose="02020404030301010803" pitchFamily="18" charset="0"/>
              </a:rPr>
              <a:t>Problématisation</a:t>
            </a:r>
            <a:r>
              <a:rPr lang="en-GB" dirty="0">
                <a:latin typeface="Garamond" panose="02020404030301010803" pitchFamily="18" charset="0"/>
              </a:rPr>
              <a:t> </a:t>
            </a:r>
          </a:p>
          <a:p>
            <a:pPr algn="ctr"/>
            <a:endParaRPr lang="en-GB" dirty="0">
              <a:latin typeface="Garamond" panose="02020404030301010803" pitchFamily="18" charset="0"/>
            </a:endParaRPr>
          </a:p>
          <a:p>
            <a:pPr algn="ctr"/>
            <a:r>
              <a:rPr lang="fr-FR" dirty="0">
                <a:latin typeface="Garamond" panose="02020404030301010803" pitchFamily="18" charset="0"/>
              </a:rPr>
              <a:t>Comment la perspective est utilisée dans l</a:t>
            </a:r>
            <a:r>
              <a:rPr lang="fr-FR" i="1" dirty="0">
                <a:latin typeface="Garamond" panose="02020404030301010803" pitchFamily="18" charset="0"/>
              </a:rPr>
              <a:t>’Annunciation</a:t>
            </a:r>
            <a:r>
              <a:rPr lang="fr-FR" dirty="0">
                <a:latin typeface="Garamond" panose="02020404030301010803" pitchFamily="18" charset="0"/>
              </a:rPr>
              <a:t>, non pas comme une seule prouesse technique, mais comme un moyen de faire cohabiter l’irreprésentabilité du divin et son incarnation dans le monde terrestre à travers la symbolique chrétienne ?</a:t>
            </a:r>
          </a:p>
          <a:p>
            <a:pPr algn="ctr"/>
            <a:endParaRPr lang="en-GB" dirty="0"/>
          </a:p>
        </p:txBody>
      </p:sp>
    </p:spTree>
    <p:extLst>
      <p:ext uri="{BB962C8B-B14F-4D97-AF65-F5344CB8AC3E}">
        <p14:creationId xmlns:p14="http://schemas.microsoft.com/office/powerpoint/2010/main" val="3892807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5B740F3D-F525-C860-B032-395A222993F8}"/>
              </a:ext>
            </a:extLst>
          </p:cNvPr>
          <p:cNvSpPr txBox="1"/>
          <p:nvPr/>
        </p:nvSpPr>
        <p:spPr>
          <a:xfrm>
            <a:off x="1809131" y="1188873"/>
            <a:ext cx="8573729" cy="4801314"/>
          </a:xfrm>
          <a:prstGeom prst="rect">
            <a:avLst/>
          </a:prstGeom>
          <a:noFill/>
        </p:spPr>
        <p:txBody>
          <a:bodyPr wrap="square" rtlCol="0">
            <a:spAutoFit/>
          </a:bodyPr>
          <a:lstStyle/>
          <a:p>
            <a:pPr lvl="0"/>
            <a:r>
              <a:rPr lang="fr-FR" u="sng" dirty="0">
                <a:latin typeface="Garamond" panose="02020404030301010803" pitchFamily="18" charset="0"/>
              </a:rPr>
              <a:t>I. Le contraste entre le divin et le terrestre, la perspective comme outil de rupture spatiale</a:t>
            </a:r>
          </a:p>
          <a:p>
            <a:endParaRPr lang="fr-FR" dirty="0">
              <a:latin typeface="Garamond" panose="02020404030301010803" pitchFamily="18" charset="0"/>
            </a:endParaRPr>
          </a:p>
          <a:p>
            <a:r>
              <a:rPr lang="fr-FR" dirty="0">
                <a:latin typeface="Garamond" panose="02020404030301010803" pitchFamily="18" charset="0"/>
              </a:rPr>
              <a:t>I.A.   Un usage volontairement ponctuel de la perspective, réservé au seul damier </a:t>
            </a:r>
          </a:p>
          <a:p>
            <a:r>
              <a:rPr lang="fr-FR" dirty="0">
                <a:latin typeface="Garamond" panose="02020404030301010803" pitchFamily="18" charset="0"/>
              </a:rPr>
              <a:t>I.B.   La colonne centrale, lieu de passage entre l’espace mesuré du sol et l’immatérialité du fond d’or </a:t>
            </a:r>
          </a:p>
          <a:p>
            <a:r>
              <a:rPr lang="fr-FR" dirty="0">
                <a:latin typeface="Garamond" panose="02020404030301010803" pitchFamily="18" charset="0"/>
              </a:rPr>
              <a:t>I.C.   La prédelle comptable face au miracle de l’Annonciation, quand l’administratif se confronte au sacré </a:t>
            </a:r>
          </a:p>
          <a:p>
            <a:r>
              <a:rPr lang="fr-FR" dirty="0">
                <a:latin typeface="Garamond" panose="02020404030301010803" pitchFamily="18" charset="0"/>
              </a:rPr>
              <a:t> </a:t>
            </a:r>
          </a:p>
          <a:p>
            <a:endParaRPr lang="fr-FR" dirty="0">
              <a:latin typeface="Garamond" panose="02020404030301010803" pitchFamily="18" charset="0"/>
            </a:endParaRPr>
          </a:p>
          <a:p>
            <a:pPr lvl="0"/>
            <a:r>
              <a:rPr lang="fr-FR" u="sng" dirty="0">
                <a:latin typeface="Garamond" panose="02020404030301010803" pitchFamily="18" charset="0"/>
              </a:rPr>
              <a:t>II. Suggérer le divin sans le figurer entièrement, la perspective au service de l’irreprésentabilité de Dieu </a:t>
            </a:r>
          </a:p>
          <a:p>
            <a:endParaRPr lang="fr-FR" dirty="0">
              <a:latin typeface="Garamond" panose="02020404030301010803" pitchFamily="18" charset="0"/>
            </a:endParaRPr>
          </a:p>
          <a:p>
            <a:r>
              <a:rPr lang="fr-FR" dirty="0">
                <a:latin typeface="Garamond" panose="02020404030301010803" pitchFamily="18" charset="0"/>
              </a:rPr>
              <a:t>II.A.  Résonnance entre l’invisibilité de la perspective et l’invisibilité du divin, selon Daniel Arasse</a:t>
            </a:r>
          </a:p>
          <a:p>
            <a:r>
              <a:rPr lang="fr-FR" dirty="0">
                <a:latin typeface="Garamond" panose="02020404030301010803" pitchFamily="18" charset="0"/>
              </a:rPr>
              <a:t>II.B. La manifestation du divin au monde terrestre grâce à la symbolique chrétienne</a:t>
            </a:r>
          </a:p>
          <a:p>
            <a:r>
              <a:rPr lang="fr-FR" dirty="0">
                <a:latin typeface="Garamond" panose="02020404030301010803" pitchFamily="18" charset="0"/>
              </a:rPr>
              <a:t>II.C. L’inscription de la parole divine, une trace tangible du miracle </a:t>
            </a:r>
          </a:p>
          <a:p>
            <a:endParaRPr lang="en-GB" dirty="0"/>
          </a:p>
        </p:txBody>
      </p:sp>
      <p:sp>
        <p:nvSpPr>
          <p:cNvPr id="5" name="ZoneTexte 4">
            <a:extLst>
              <a:ext uri="{FF2B5EF4-FFF2-40B4-BE49-F238E27FC236}">
                <a16:creationId xmlns:a16="http://schemas.microsoft.com/office/drawing/2014/main" id="{9A13C142-9316-DF9D-A720-4459685638F8}"/>
              </a:ext>
            </a:extLst>
          </p:cNvPr>
          <p:cNvSpPr txBox="1"/>
          <p:nvPr/>
        </p:nvSpPr>
        <p:spPr>
          <a:xfrm>
            <a:off x="4704732" y="621591"/>
            <a:ext cx="2782529" cy="384721"/>
          </a:xfrm>
          <a:prstGeom prst="rect">
            <a:avLst/>
          </a:prstGeom>
          <a:noFill/>
        </p:spPr>
        <p:txBody>
          <a:bodyPr wrap="square" rtlCol="0">
            <a:spAutoFit/>
          </a:bodyPr>
          <a:lstStyle/>
          <a:p>
            <a:r>
              <a:rPr lang="en-GB" sz="1900" b="1" u="sng" dirty="0">
                <a:latin typeface="Garamond" panose="02020404030301010803" pitchFamily="18" charset="0"/>
              </a:rPr>
              <a:t>Plan du </a:t>
            </a:r>
            <a:r>
              <a:rPr lang="en-GB" sz="1900" b="1" u="sng" dirty="0" err="1">
                <a:latin typeface="Garamond" panose="02020404030301010803" pitchFamily="18" charset="0"/>
              </a:rPr>
              <a:t>développement</a:t>
            </a:r>
            <a:endParaRPr lang="en-GB" sz="1900" b="1" u="sng" dirty="0">
              <a:latin typeface="Garamond" panose="02020404030301010803" pitchFamily="18" charset="0"/>
            </a:endParaRPr>
          </a:p>
        </p:txBody>
      </p:sp>
    </p:spTree>
    <p:extLst>
      <p:ext uri="{BB962C8B-B14F-4D97-AF65-F5344CB8AC3E}">
        <p14:creationId xmlns:p14="http://schemas.microsoft.com/office/powerpoint/2010/main" val="1294518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D15DF2D2-4FB2-05BA-78E5-BB272F779D1D}"/>
              </a:ext>
            </a:extLst>
          </p:cNvPr>
          <p:cNvSpPr txBox="1"/>
          <p:nvPr/>
        </p:nvSpPr>
        <p:spPr>
          <a:xfrm>
            <a:off x="1848464" y="2916563"/>
            <a:ext cx="8495071" cy="369332"/>
          </a:xfrm>
          <a:prstGeom prst="rect">
            <a:avLst/>
          </a:prstGeom>
          <a:noFill/>
        </p:spPr>
        <p:txBody>
          <a:bodyPr wrap="square">
            <a:spAutoFit/>
          </a:bodyPr>
          <a:lstStyle/>
          <a:p>
            <a:pPr marL="0" lvl="0" indent="0">
              <a:lnSpc>
                <a:spcPct val="100000"/>
              </a:lnSpc>
              <a:spcBef>
                <a:spcPts val="30"/>
              </a:spcBef>
              <a:buNone/>
            </a:pPr>
            <a:r>
              <a:rPr lang="fr-FR" sz="1800" u="sng" dirty="0">
                <a:latin typeface="Garamond" panose="02020404030301010803" pitchFamily="18" charset="0"/>
              </a:rPr>
              <a:t>I. Le contraste entre le divin et le terrestre, la perspective comme outil de rupture spatiale</a:t>
            </a:r>
          </a:p>
        </p:txBody>
      </p:sp>
    </p:spTree>
    <p:extLst>
      <p:ext uri="{BB962C8B-B14F-4D97-AF65-F5344CB8AC3E}">
        <p14:creationId xmlns:p14="http://schemas.microsoft.com/office/powerpoint/2010/main" val="1816277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0F122BA-10CF-46F1-01D2-9A072EEDB176}"/>
              </a:ext>
            </a:extLst>
          </p:cNvPr>
          <p:cNvSpPr>
            <a:spLocks noGrp="1"/>
          </p:cNvSpPr>
          <p:nvPr>
            <p:ph idx="1"/>
          </p:nvPr>
        </p:nvSpPr>
        <p:spPr>
          <a:xfrm>
            <a:off x="798870" y="433560"/>
            <a:ext cx="10515600" cy="5567363"/>
          </a:xfrm>
        </p:spPr>
        <p:txBody>
          <a:bodyPr/>
          <a:lstStyle/>
          <a:p>
            <a:pPr marL="0" indent="0">
              <a:lnSpc>
                <a:spcPct val="100000"/>
              </a:lnSpc>
              <a:spcBef>
                <a:spcPts val="30"/>
              </a:spcBef>
              <a:buNone/>
            </a:pPr>
            <a:r>
              <a:rPr lang="fr-FR" sz="1800" u="sng" dirty="0">
                <a:latin typeface="Garamond" panose="02020404030301010803" pitchFamily="18" charset="0"/>
              </a:rPr>
              <a:t>I.A.   Un usage volontairement ponctuel de la perspective, réservé au seul damier </a:t>
            </a:r>
          </a:p>
          <a:p>
            <a:endParaRPr lang="en-GB" dirty="0">
              <a:latin typeface="Garamond" panose="02020404030301010803" pitchFamily="18" charset="0"/>
            </a:endParaRPr>
          </a:p>
        </p:txBody>
      </p:sp>
      <p:pic>
        <p:nvPicPr>
          <p:cNvPr id="4" name="Image 3" descr="Fichier:Simone Martini - The Annunciation and Two Saints - WGA21438.jpg —  Wikipédia">
            <a:extLst>
              <a:ext uri="{FF2B5EF4-FFF2-40B4-BE49-F238E27FC236}">
                <a16:creationId xmlns:a16="http://schemas.microsoft.com/office/drawing/2014/main" id="{F25AC912-E36D-F77A-BEFA-358FA3333E57}"/>
              </a:ext>
            </a:extLst>
          </p:cNvPr>
          <p:cNvPicPr>
            <a:picLocks noChangeAspect="1"/>
          </p:cNvPicPr>
          <p:nvPr/>
        </p:nvPicPr>
        <p:blipFill>
          <a:blip r:embed="rId2"/>
          <a:stretch>
            <a:fillRect/>
          </a:stretch>
        </p:blipFill>
        <p:spPr>
          <a:xfrm>
            <a:off x="5773353" y="1485745"/>
            <a:ext cx="5452627" cy="4651758"/>
          </a:xfrm>
          <a:prstGeom prst="rect">
            <a:avLst/>
          </a:prstGeom>
        </p:spPr>
      </p:pic>
      <p:sp>
        <p:nvSpPr>
          <p:cNvPr id="5" name="ZoneTexte 4">
            <a:extLst>
              <a:ext uri="{FF2B5EF4-FFF2-40B4-BE49-F238E27FC236}">
                <a16:creationId xmlns:a16="http://schemas.microsoft.com/office/drawing/2014/main" id="{A44D1B5A-05EE-22B0-6C46-2B4ACFC4C539}"/>
              </a:ext>
            </a:extLst>
          </p:cNvPr>
          <p:cNvSpPr txBox="1"/>
          <p:nvPr/>
        </p:nvSpPr>
        <p:spPr>
          <a:xfrm>
            <a:off x="4219857" y="3986251"/>
            <a:ext cx="1553496" cy="2246769"/>
          </a:xfrm>
          <a:prstGeom prst="rect">
            <a:avLst/>
          </a:prstGeom>
          <a:noFill/>
        </p:spPr>
        <p:txBody>
          <a:bodyPr wrap="square" rtlCol="0">
            <a:spAutoFit/>
          </a:bodyPr>
          <a:lstStyle/>
          <a:p>
            <a:pPr algn="r"/>
            <a:r>
              <a:rPr lang="fr-FR" sz="1400" dirty="0">
                <a:latin typeface="Garamond" panose="02020404030301010803" pitchFamily="18" charset="0"/>
              </a:rPr>
              <a:t>A droite, </a:t>
            </a:r>
            <a:r>
              <a:rPr lang="fr-FR" sz="1400" i="1" dirty="0" err="1">
                <a:latin typeface="Garamond" panose="02020404030301010803" pitchFamily="18" charset="0"/>
              </a:rPr>
              <a:t>Annunciazione</a:t>
            </a:r>
            <a:r>
              <a:rPr lang="fr-FR" sz="1400" i="1" dirty="0">
                <a:latin typeface="Garamond" panose="02020404030301010803" pitchFamily="18" charset="0"/>
              </a:rPr>
              <a:t> tra i </a:t>
            </a:r>
            <a:r>
              <a:rPr lang="fr-FR" sz="1400" i="1" dirty="0" err="1">
                <a:latin typeface="Garamond" panose="02020404030301010803" pitchFamily="18" charset="0"/>
              </a:rPr>
              <a:t>santi</a:t>
            </a:r>
            <a:r>
              <a:rPr lang="fr-FR" sz="1400" i="1" dirty="0">
                <a:latin typeface="Garamond" panose="02020404030301010803" pitchFamily="18" charset="0"/>
              </a:rPr>
              <a:t> Ansano e Margherita, </a:t>
            </a:r>
            <a:r>
              <a:rPr lang="fr-FR" sz="1400" dirty="0">
                <a:latin typeface="Garamond" panose="02020404030301010803" pitchFamily="18" charset="0"/>
              </a:rPr>
              <a:t>Simone Martini (et Lippo Memmi, 1333, Tempéra sur bois, 265 × 305 cm, Galerie des offices, Florence, Italie. </a:t>
            </a:r>
            <a:endParaRPr lang="en-GB" sz="1400" dirty="0">
              <a:latin typeface="Garamond" panose="02020404030301010803" pitchFamily="18" charset="0"/>
            </a:endParaRPr>
          </a:p>
        </p:txBody>
      </p:sp>
      <p:sp>
        <p:nvSpPr>
          <p:cNvPr id="6" name="ZoneTexte 5">
            <a:extLst>
              <a:ext uri="{FF2B5EF4-FFF2-40B4-BE49-F238E27FC236}">
                <a16:creationId xmlns:a16="http://schemas.microsoft.com/office/drawing/2014/main" id="{6A426260-9A52-51C8-03BC-0C1BC1DADFB3}"/>
              </a:ext>
            </a:extLst>
          </p:cNvPr>
          <p:cNvSpPr txBox="1"/>
          <p:nvPr/>
        </p:nvSpPr>
        <p:spPr>
          <a:xfrm>
            <a:off x="798870" y="1465323"/>
            <a:ext cx="3935361" cy="2000548"/>
          </a:xfrm>
          <a:prstGeom prst="rect">
            <a:avLst/>
          </a:prstGeom>
          <a:solidFill>
            <a:srgbClr val="F3EEAF"/>
          </a:solidFill>
        </p:spPr>
        <p:txBody>
          <a:bodyPr wrap="square" rtlCol="0">
            <a:spAutoFit/>
          </a:bodyPr>
          <a:lstStyle/>
          <a:p>
            <a:r>
              <a:rPr lang="en-GB" dirty="0">
                <a:latin typeface="Garamond" panose="02020404030301010803" pitchFamily="18" charset="0"/>
              </a:rPr>
              <a:t>“</a:t>
            </a:r>
            <a:r>
              <a:rPr lang="fr-FR" i="1" dirty="0">
                <a:latin typeface="Garamond" panose="02020404030301010803" pitchFamily="18" charset="0"/>
              </a:rPr>
              <a:t>Dans La perspective comme forme symbolique, Panofsky estime en 1925 qu'il s'agit de la première peinture représentant une perspective entièrement monofocale centralisée, même si ce n'est que pour le pavement</a:t>
            </a:r>
            <a:r>
              <a:rPr lang="fr-FR" dirty="0">
                <a:latin typeface="Garamond" panose="02020404030301010803" pitchFamily="18" charset="0"/>
              </a:rPr>
              <a:t>.’’ </a:t>
            </a:r>
            <a:r>
              <a:rPr lang="fr-FR" sz="1600" dirty="0">
                <a:latin typeface="Garamond" panose="02020404030301010803" pitchFamily="18" charset="0"/>
              </a:rPr>
              <a:t>Daniel Arasse, </a:t>
            </a:r>
            <a:r>
              <a:rPr lang="fr-FR" sz="1600" dirty="0">
                <a:latin typeface="Garamond" panose="02020404030301010803" pitchFamily="18" charset="0"/>
                <a:hlinkClick r:id="rId3">
                  <a:extLst>
                    <a:ext uri="{A12FA001-AC4F-418D-AE19-62706E023703}">
                      <ahyp:hlinkClr xmlns:ahyp="http://schemas.microsoft.com/office/drawing/2018/hyperlinkcolor" val="tx"/>
                    </a:ext>
                  </a:extLst>
                </a:hlinkClick>
              </a:rPr>
              <a:t>Histoires de peintures</a:t>
            </a:r>
            <a:r>
              <a:rPr lang="fr-FR" sz="1600" dirty="0">
                <a:latin typeface="Garamond" panose="02020404030301010803" pitchFamily="18" charset="0"/>
              </a:rPr>
              <a:t>, chap. 5 : Perspective et annonciation, 2004</a:t>
            </a:r>
            <a:r>
              <a:rPr lang="fr-FR" dirty="0"/>
              <a:t>.</a:t>
            </a:r>
            <a:endParaRPr lang="en-GB" dirty="0"/>
          </a:p>
        </p:txBody>
      </p:sp>
    </p:spTree>
    <p:extLst>
      <p:ext uri="{BB962C8B-B14F-4D97-AF65-F5344CB8AC3E}">
        <p14:creationId xmlns:p14="http://schemas.microsoft.com/office/powerpoint/2010/main" val="2938695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F19A4C5-F0EA-4F82-3C87-83C06E3A4CFF}"/>
              </a:ext>
            </a:extLst>
          </p:cNvPr>
          <p:cNvPicPr>
            <a:picLocks noChangeAspect="1"/>
          </p:cNvPicPr>
          <p:nvPr/>
        </p:nvPicPr>
        <p:blipFill>
          <a:blip r:embed="rId2"/>
          <a:stretch>
            <a:fillRect/>
          </a:stretch>
        </p:blipFill>
        <p:spPr>
          <a:xfrm>
            <a:off x="7023845" y="1005881"/>
            <a:ext cx="2336466" cy="5349785"/>
          </a:xfrm>
          <a:prstGeom prst="rect">
            <a:avLst/>
          </a:prstGeom>
        </p:spPr>
      </p:pic>
      <p:sp>
        <p:nvSpPr>
          <p:cNvPr id="7" name="ZoneTexte 6">
            <a:extLst>
              <a:ext uri="{FF2B5EF4-FFF2-40B4-BE49-F238E27FC236}">
                <a16:creationId xmlns:a16="http://schemas.microsoft.com/office/drawing/2014/main" id="{1D2AE590-F9B4-2C41-1E0E-490380F9D941}"/>
              </a:ext>
            </a:extLst>
          </p:cNvPr>
          <p:cNvSpPr txBox="1"/>
          <p:nvPr/>
        </p:nvSpPr>
        <p:spPr>
          <a:xfrm>
            <a:off x="855406" y="413842"/>
            <a:ext cx="9822425" cy="369332"/>
          </a:xfrm>
          <a:prstGeom prst="rect">
            <a:avLst/>
          </a:prstGeom>
          <a:noFill/>
        </p:spPr>
        <p:txBody>
          <a:bodyPr wrap="square">
            <a:spAutoFit/>
          </a:bodyPr>
          <a:lstStyle/>
          <a:p>
            <a:r>
              <a:rPr lang="fr-FR" u="sng" dirty="0">
                <a:latin typeface="Garamond" panose="02020404030301010803" pitchFamily="18" charset="0"/>
              </a:rPr>
              <a:t>I.B.   La colonne centrale, lieu de passage entre l’espace mesuré du sol et l’immatérialité du fond d’or </a:t>
            </a:r>
          </a:p>
        </p:txBody>
      </p:sp>
      <p:pic>
        <p:nvPicPr>
          <p:cNvPr id="9" name="Image 8">
            <a:extLst>
              <a:ext uri="{FF2B5EF4-FFF2-40B4-BE49-F238E27FC236}">
                <a16:creationId xmlns:a16="http://schemas.microsoft.com/office/drawing/2014/main" id="{5D5F7DCA-3862-2FCD-23B8-971A115F3442}"/>
              </a:ext>
            </a:extLst>
          </p:cNvPr>
          <p:cNvPicPr>
            <a:picLocks noChangeAspect="1"/>
          </p:cNvPicPr>
          <p:nvPr/>
        </p:nvPicPr>
        <p:blipFill>
          <a:blip r:embed="rId3"/>
          <a:stretch>
            <a:fillRect/>
          </a:stretch>
        </p:blipFill>
        <p:spPr>
          <a:xfrm>
            <a:off x="1197337" y="996049"/>
            <a:ext cx="4688576" cy="5349785"/>
          </a:xfrm>
          <a:prstGeom prst="rect">
            <a:avLst/>
          </a:prstGeom>
        </p:spPr>
      </p:pic>
    </p:spTree>
    <p:extLst>
      <p:ext uri="{BB962C8B-B14F-4D97-AF65-F5344CB8AC3E}">
        <p14:creationId xmlns:p14="http://schemas.microsoft.com/office/powerpoint/2010/main" val="2860705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521B9C7B-4D3C-3653-2A25-AB1F8F18458C}"/>
              </a:ext>
            </a:extLst>
          </p:cNvPr>
          <p:cNvSpPr txBox="1"/>
          <p:nvPr/>
        </p:nvSpPr>
        <p:spPr>
          <a:xfrm>
            <a:off x="845573" y="408698"/>
            <a:ext cx="10500853" cy="384721"/>
          </a:xfrm>
          <a:prstGeom prst="rect">
            <a:avLst/>
          </a:prstGeom>
          <a:noFill/>
        </p:spPr>
        <p:txBody>
          <a:bodyPr wrap="square">
            <a:spAutoFit/>
          </a:bodyPr>
          <a:lstStyle/>
          <a:p>
            <a:r>
              <a:rPr lang="fr-FR" sz="1900" u="sng" dirty="0">
                <a:latin typeface="Garamond" panose="02020404030301010803" pitchFamily="18" charset="0"/>
              </a:rPr>
              <a:t>I.C.   La prédelle comptable face au miracle de l’Annonciation, quand l’administratif se confronte au sacré </a:t>
            </a:r>
          </a:p>
        </p:txBody>
      </p:sp>
      <p:pic>
        <p:nvPicPr>
          <p:cNvPr id="8" name="Image 7">
            <a:extLst>
              <a:ext uri="{FF2B5EF4-FFF2-40B4-BE49-F238E27FC236}">
                <a16:creationId xmlns:a16="http://schemas.microsoft.com/office/drawing/2014/main" id="{2D38D1C4-2ECC-9B56-9723-9FBAD84E6E99}"/>
              </a:ext>
            </a:extLst>
          </p:cNvPr>
          <p:cNvPicPr>
            <a:picLocks noChangeAspect="1"/>
          </p:cNvPicPr>
          <p:nvPr/>
        </p:nvPicPr>
        <p:blipFill>
          <a:blip r:embed="rId2"/>
          <a:stretch>
            <a:fillRect/>
          </a:stretch>
        </p:blipFill>
        <p:spPr>
          <a:xfrm>
            <a:off x="5478518" y="1582568"/>
            <a:ext cx="5945240" cy="501871"/>
          </a:xfrm>
          <a:prstGeom prst="rect">
            <a:avLst/>
          </a:prstGeom>
        </p:spPr>
      </p:pic>
      <p:pic>
        <p:nvPicPr>
          <p:cNvPr id="10" name="Image 9">
            <a:extLst>
              <a:ext uri="{FF2B5EF4-FFF2-40B4-BE49-F238E27FC236}">
                <a16:creationId xmlns:a16="http://schemas.microsoft.com/office/drawing/2014/main" id="{F1E08A54-74EB-466B-ECC4-80FEAF9324B3}"/>
              </a:ext>
            </a:extLst>
          </p:cNvPr>
          <p:cNvPicPr>
            <a:picLocks noChangeAspect="1"/>
          </p:cNvPicPr>
          <p:nvPr/>
        </p:nvPicPr>
        <p:blipFill>
          <a:blip r:embed="rId3"/>
          <a:stretch>
            <a:fillRect/>
          </a:stretch>
        </p:blipFill>
        <p:spPr>
          <a:xfrm>
            <a:off x="637665" y="1016020"/>
            <a:ext cx="4702012" cy="5365116"/>
          </a:xfrm>
          <a:prstGeom prst="rect">
            <a:avLst/>
          </a:prstGeom>
        </p:spPr>
      </p:pic>
      <p:sp>
        <p:nvSpPr>
          <p:cNvPr id="11" name="ZoneTexte 10">
            <a:extLst>
              <a:ext uri="{FF2B5EF4-FFF2-40B4-BE49-F238E27FC236}">
                <a16:creationId xmlns:a16="http://schemas.microsoft.com/office/drawing/2014/main" id="{3DB74060-7B75-8FFB-4607-39340F02C0B1}"/>
              </a:ext>
            </a:extLst>
          </p:cNvPr>
          <p:cNvSpPr txBox="1"/>
          <p:nvPr/>
        </p:nvSpPr>
        <p:spPr>
          <a:xfrm>
            <a:off x="7511845" y="3087329"/>
            <a:ext cx="184731" cy="369332"/>
          </a:xfrm>
          <a:prstGeom prst="rect">
            <a:avLst/>
          </a:prstGeom>
          <a:noFill/>
        </p:spPr>
        <p:txBody>
          <a:bodyPr wrap="none" rtlCol="0">
            <a:spAutoFit/>
          </a:bodyPr>
          <a:lstStyle/>
          <a:p>
            <a:endParaRPr lang="en-GB" dirty="0"/>
          </a:p>
        </p:txBody>
      </p:sp>
      <p:sp>
        <p:nvSpPr>
          <p:cNvPr id="12" name="ZoneTexte 11">
            <a:extLst>
              <a:ext uri="{FF2B5EF4-FFF2-40B4-BE49-F238E27FC236}">
                <a16:creationId xmlns:a16="http://schemas.microsoft.com/office/drawing/2014/main" id="{57668B51-E192-ADCA-1C80-A826BBF851D0}"/>
              </a:ext>
            </a:extLst>
          </p:cNvPr>
          <p:cNvSpPr txBox="1"/>
          <p:nvPr/>
        </p:nvSpPr>
        <p:spPr>
          <a:xfrm>
            <a:off x="5771536" y="2500839"/>
            <a:ext cx="5055212" cy="1384995"/>
          </a:xfrm>
          <a:prstGeom prst="rect">
            <a:avLst/>
          </a:prstGeom>
          <a:noFill/>
        </p:spPr>
        <p:txBody>
          <a:bodyPr wrap="square" rtlCol="0">
            <a:spAutoFit/>
          </a:bodyPr>
          <a:lstStyle/>
          <a:p>
            <a:pPr algn="ctr"/>
            <a:r>
              <a:rPr lang="fr-FR" sz="1400" dirty="0">
                <a:latin typeface="Garamond" panose="02020404030301010803" pitchFamily="18" charset="0"/>
              </a:rPr>
              <a:t>« (A DI) XVII DI DICE(M)BRE MCCCXLIIII FECE AMBRUOGIO LORE(N)ÇI QVESTA / TAVOLA ERA CAMARLE(N)GO DO(N) FRA[N]CESCO MO(N)ACO DI SA(N) GALGANO / E ASSECUTORI BI(N)DO PETRVCCI GIOVAN[N]I DI MEO BALDO / (VIN)ETTI MINO D’A(N)DREOCCIO SCRITTORE A(N)GNOLO LOCTI »</a:t>
            </a:r>
            <a:endParaRPr lang="en-GB" sz="1400" dirty="0">
              <a:latin typeface="Garamond" panose="02020404030301010803" pitchFamily="18" charset="0"/>
            </a:endParaRPr>
          </a:p>
        </p:txBody>
      </p:sp>
      <p:sp>
        <p:nvSpPr>
          <p:cNvPr id="13" name="ZoneTexte 12">
            <a:extLst>
              <a:ext uri="{FF2B5EF4-FFF2-40B4-BE49-F238E27FC236}">
                <a16:creationId xmlns:a16="http://schemas.microsoft.com/office/drawing/2014/main" id="{1BA8DB09-E76D-E39A-2F02-4FA072D2DCF5}"/>
              </a:ext>
            </a:extLst>
          </p:cNvPr>
          <p:cNvSpPr txBox="1"/>
          <p:nvPr/>
        </p:nvSpPr>
        <p:spPr>
          <a:xfrm>
            <a:off x="5958660" y="4149213"/>
            <a:ext cx="4984955" cy="1569660"/>
          </a:xfrm>
          <a:prstGeom prst="rect">
            <a:avLst/>
          </a:prstGeom>
          <a:noFill/>
        </p:spPr>
        <p:txBody>
          <a:bodyPr wrap="square" rtlCol="0">
            <a:spAutoFit/>
          </a:bodyPr>
          <a:lstStyle/>
          <a:p>
            <a:pPr algn="ctr"/>
            <a:r>
              <a:rPr lang="fr-FR" sz="1600" dirty="0">
                <a:effectLst/>
                <a:latin typeface="Garamond" panose="02020404030301010803" pitchFamily="18" charset="0"/>
              </a:rPr>
              <a:t>« Le dix-septième jour de décembre 1344, Ambrogio Lorenzetti fit ce tableau. Don Francesco, Moine de San Galgano, était camerlingue (trésorier), et les </a:t>
            </a:r>
            <a:r>
              <a:rPr lang="fr-FR" sz="1600" dirty="0" err="1">
                <a:effectLst/>
                <a:latin typeface="Garamond" panose="02020404030301010803" pitchFamily="18" charset="0"/>
              </a:rPr>
              <a:t>esecutori</a:t>
            </a:r>
            <a:r>
              <a:rPr lang="fr-FR" sz="1600" dirty="0">
                <a:effectLst/>
                <a:latin typeface="Garamond" panose="02020404030301010803" pitchFamily="18" charset="0"/>
              </a:rPr>
              <a:t> (intendants), Bindo Petrucci, Giovanni di Meo Baldovinetti, Mino d’</a:t>
            </a:r>
            <a:r>
              <a:rPr lang="fr-FR" sz="1600" dirty="0" err="1">
                <a:effectLst/>
                <a:latin typeface="Garamond" panose="02020404030301010803" pitchFamily="18" charset="0"/>
              </a:rPr>
              <a:t>Andreoccio</a:t>
            </a:r>
            <a:r>
              <a:rPr lang="fr-FR" sz="1600" dirty="0">
                <a:effectLst/>
                <a:latin typeface="Garamond" panose="02020404030301010803" pitchFamily="18" charset="0"/>
              </a:rPr>
              <a:t> ; le secrétaire, Angelo </a:t>
            </a:r>
            <a:r>
              <a:rPr lang="fr-FR" sz="1600" dirty="0" err="1">
                <a:effectLst/>
                <a:latin typeface="Garamond" panose="02020404030301010803" pitchFamily="18" charset="0"/>
              </a:rPr>
              <a:t>Locci</a:t>
            </a:r>
            <a:r>
              <a:rPr lang="fr-FR" sz="1600" dirty="0">
                <a:effectLst/>
                <a:latin typeface="Garamond" panose="02020404030301010803" pitchFamily="18" charset="0"/>
              </a:rPr>
              <a:t>. »</a:t>
            </a:r>
            <a:endParaRPr lang="en-GB" sz="1600" dirty="0">
              <a:latin typeface="Garamond" panose="02020404030301010803" pitchFamily="18" charset="0"/>
            </a:endParaRPr>
          </a:p>
        </p:txBody>
      </p:sp>
    </p:spTree>
    <p:extLst>
      <p:ext uri="{BB962C8B-B14F-4D97-AF65-F5344CB8AC3E}">
        <p14:creationId xmlns:p14="http://schemas.microsoft.com/office/powerpoint/2010/main" val="3780429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954A0-533E-00C0-8267-CDBE86474159}"/>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A0CB5532-C8AA-AEB4-E219-80701AE76FFB}"/>
              </a:ext>
            </a:extLst>
          </p:cNvPr>
          <p:cNvSpPr txBox="1"/>
          <p:nvPr/>
        </p:nvSpPr>
        <p:spPr>
          <a:xfrm>
            <a:off x="1263445" y="2656009"/>
            <a:ext cx="9665110" cy="369332"/>
          </a:xfrm>
          <a:prstGeom prst="rect">
            <a:avLst/>
          </a:prstGeom>
          <a:noFill/>
        </p:spPr>
        <p:txBody>
          <a:bodyPr wrap="square">
            <a:spAutoFit/>
          </a:bodyPr>
          <a:lstStyle/>
          <a:p>
            <a:pPr lvl="0">
              <a:spcBef>
                <a:spcPts val="30"/>
              </a:spcBef>
            </a:pPr>
            <a:r>
              <a:rPr lang="fr-FR" sz="1800" u="sng" dirty="0">
                <a:latin typeface="Garamond" panose="02020404030301010803" pitchFamily="18" charset="0"/>
              </a:rPr>
              <a:t>II. Suggérer le divin sans le figurer entièrement, la perspective au service de l’irreprésentabilité de Dieu </a:t>
            </a:r>
            <a:endParaRPr lang="fr-FR" sz="1800" dirty="0">
              <a:latin typeface="Garamond" panose="02020404030301010803" pitchFamily="18" charset="0"/>
            </a:endParaRPr>
          </a:p>
        </p:txBody>
      </p:sp>
    </p:spTree>
    <p:extLst>
      <p:ext uri="{BB962C8B-B14F-4D97-AF65-F5344CB8AC3E}">
        <p14:creationId xmlns:p14="http://schemas.microsoft.com/office/powerpoint/2010/main" val="919032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a:extLst>
              <a:ext uri="{FF2B5EF4-FFF2-40B4-BE49-F238E27FC236}">
                <a16:creationId xmlns:a16="http://schemas.microsoft.com/office/drawing/2014/main" id="{0662DE0A-A2EE-77A2-E1AA-34C4BA581BF4}"/>
              </a:ext>
            </a:extLst>
          </p:cNvPr>
          <p:cNvSpPr txBox="1"/>
          <p:nvPr/>
        </p:nvSpPr>
        <p:spPr>
          <a:xfrm>
            <a:off x="963560" y="1796503"/>
            <a:ext cx="4109885" cy="3785652"/>
          </a:xfrm>
          <a:prstGeom prst="rect">
            <a:avLst/>
          </a:prstGeom>
          <a:solidFill>
            <a:srgbClr val="F3EEAF"/>
          </a:solidFill>
        </p:spPr>
        <p:txBody>
          <a:bodyPr wrap="square">
            <a:spAutoFit/>
          </a:bodyPr>
          <a:lstStyle/>
          <a:p>
            <a:pPr algn="just"/>
            <a:endParaRPr lang="en-GB" sz="1600" dirty="0">
              <a:latin typeface="Garamond" panose="02020404030301010803" pitchFamily="18" charset="0"/>
            </a:endParaRPr>
          </a:p>
          <a:p>
            <a:pPr algn="just"/>
            <a:r>
              <a:rPr lang="en-GB" sz="1600" dirty="0">
                <a:latin typeface="Garamond" panose="02020404030301010803" pitchFamily="18" charset="0"/>
              </a:rPr>
              <a:t>“</a:t>
            </a:r>
            <a:r>
              <a:rPr lang="en-GB" sz="1600" dirty="0" err="1">
                <a:latin typeface="Garamond" panose="02020404030301010803" pitchFamily="18" charset="0"/>
              </a:rPr>
              <a:t>Mieux</a:t>
            </a:r>
            <a:r>
              <a:rPr lang="en-GB" sz="1600" dirty="0">
                <a:latin typeface="Garamond" panose="02020404030301010803" pitchFamily="18" charset="0"/>
              </a:rPr>
              <a:t> : perspective et Annonciation </a:t>
            </a:r>
            <a:r>
              <a:rPr lang="en-GB" sz="1600" dirty="0" err="1">
                <a:latin typeface="Garamond" panose="02020404030301010803" pitchFamily="18" charset="0"/>
              </a:rPr>
              <a:t>entrent</a:t>
            </a:r>
            <a:r>
              <a:rPr lang="en-GB" sz="1600" dirty="0">
                <a:latin typeface="Garamond" panose="02020404030301010803" pitchFamily="18" charset="0"/>
              </a:rPr>
              <a:t> </a:t>
            </a:r>
            <a:r>
              <a:rPr lang="en-GB" sz="1600" dirty="0" err="1">
                <a:latin typeface="Garamond" panose="02020404030301010803" pitchFamily="18" charset="0"/>
              </a:rPr>
              <a:t>en</a:t>
            </a:r>
            <a:endParaRPr lang="en-GB" sz="1600" dirty="0">
              <a:latin typeface="Garamond" panose="02020404030301010803" pitchFamily="18" charset="0"/>
            </a:endParaRPr>
          </a:p>
          <a:p>
            <a:pPr algn="just"/>
            <a:r>
              <a:rPr lang="en-GB" sz="1600" dirty="0" err="1">
                <a:latin typeface="Garamond" panose="02020404030301010803" pitchFamily="18" charset="0"/>
              </a:rPr>
              <a:t>résonance</a:t>
            </a:r>
            <a:r>
              <a:rPr lang="en-GB" sz="1600" dirty="0">
                <a:latin typeface="Garamond" panose="02020404030301010803" pitchFamily="18" charset="0"/>
              </a:rPr>
              <a:t> car, pour </a:t>
            </a:r>
            <a:r>
              <a:rPr lang="en-GB" sz="1600" dirty="0" err="1">
                <a:latin typeface="Garamond" panose="02020404030301010803" pitchFamily="18" charset="0"/>
              </a:rPr>
              <a:t>l’une</a:t>
            </a:r>
            <a:r>
              <a:rPr lang="en-GB" sz="1600" dirty="0">
                <a:latin typeface="Garamond" panose="02020404030301010803" pitchFamily="18" charset="0"/>
              </a:rPr>
              <a:t> </a:t>
            </a:r>
            <a:r>
              <a:rPr lang="en-GB" sz="1600" dirty="0" err="1">
                <a:latin typeface="Garamond" panose="02020404030301010803" pitchFamily="18" charset="0"/>
              </a:rPr>
              <a:t>comme</a:t>
            </a:r>
            <a:r>
              <a:rPr lang="en-GB" sz="1600" dirty="0">
                <a:latin typeface="Garamond" panose="02020404030301010803" pitchFamily="18" charset="0"/>
              </a:rPr>
              <a:t> pour </a:t>
            </a:r>
            <a:r>
              <a:rPr lang="en-GB" sz="1600" dirty="0" err="1">
                <a:latin typeface="Garamond" panose="02020404030301010803" pitchFamily="18" charset="0"/>
              </a:rPr>
              <a:t>l’autre</a:t>
            </a:r>
            <a:r>
              <a:rPr lang="en-GB" sz="1600" dirty="0">
                <a:latin typeface="Garamond" panose="02020404030301010803" pitchFamily="18" charset="0"/>
              </a:rPr>
              <a:t>, </a:t>
            </a:r>
            <a:r>
              <a:rPr lang="en-GB" sz="1600" dirty="0" err="1">
                <a:latin typeface="Garamond" panose="02020404030301010803" pitchFamily="18" charset="0"/>
              </a:rPr>
              <a:t>une</a:t>
            </a:r>
            <a:r>
              <a:rPr lang="en-GB" sz="1600" dirty="0">
                <a:latin typeface="Garamond" panose="02020404030301010803" pitchFamily="18" charset="0"/>
              </a:rPr>
              <a:t> part de la </a:t>
            </a:r>
            <a:r>
              <a:rPr lang="en-GB" sz="1600" dirty="0" err="1">
                <a:latin typeface="Garamond" panose="02020404030301010803" pitchFamily="18" charset="0"/>
              </a:rPr>
              <a:t>représentation</a:t>
            </a:r>
            <a:r>
              <a:rPr lang="en-GB" sz="1600" dirty="0">
                <a:latin typeface="Garamond" panose="02020404030301010803" pitchFamily="18" charset="0"/>
              </a:rPr>
              <a:t> </a:t>
            </a:r>
            <a:r>
              <a:rPr lang="en-GB" sz="1600" dirty="0" err="1">
                <a:latin typeface="Garamond" panose="02020404030301010803" pitchFamily="18" charset="0"/>
              </a:rPr>
              <a:t>échappe</a:t>
            </a:r>
            <a:r>
              <a:rPr lang="en-GB" sz="1600" dirty="0">
                <a:latin typeface="Garamond" panose="02020404030301010803" pitchFamily="18" charset="0"/>
              </a:rPr>
              <a:t> au </a:t>
            </a:r>
            <a:r>
              <a:rPr lang="en-GB" sz="1600" dirty="0" err="1">
                <a:latin typeface="Garamond" panose="02020404030301010803" pitchFamily="18" charset="0"/>
              </a:rPr>
              <a:t>représentable</a:t>
            </a:r>
            <a:r>
              <a:rPr lang="en-GB" sz="1600" dirty="0">
                <a:latin typeface="Garamond" panose="02020404030301010803" pitchFamily="18" charset="0"/>
              </a:rPr>
              <a:t> ; de </a:t>
            </a:r>
            <a:r>
              <a:rPr lang="en-GB" sz="1600" dirty="0" err="1">
                <a:latin typeface="Garamond" panose="02020404030301010803" pitchFamily="18" charset="0"/>
              </a:rPr>
              <a:t>même</a:t>
            </a:r>
            <a:r>
              <a:rPr lang="en-GB" sz="1600" dirty="0">
                <a:latin typeface="Garamond" panose="02020404030301010803" pitchFamily="18" charset="0"/>
              </a:rPr>
              <a:t> </a:t>
            </a:r>
            <a:r>
              <a:rPr lang="en-GB" sz="1600" dirty="0" err="1">
                <a:latin typeface="Garamond" panose="02020404030301010803" pitchFamily="18" charset="0"/>
              </a:rPr>
              <a:t>que</a:t>
            </a:r>
            <a:r>
              <a:rPr lang="en-GB" sz="1600" dirty="0">
                <a:latin typeface="Garamond" panose="02020404030301010803" pitchFamily="18" charset="0"/>
              </a:rPr>
              <a:t> Dieu, </a:t>
            </a:r>
            <a:r>
              <a:rPr lang="en-GB" sz="1600" dirty="0" err="1">
                <a:latin typeface="Garamond" panose="02020404030301010803" pitchFamily="18" charset="0"/>
              </a:rPr>
              <a:t>cet</a:t>
            </a:r>
            <a:r>
              <a:rPr lang="en-GB" sz="1600" dirty="0">
                <a:latin typeface="Garamond" panose="02020404030301010803" pitchFamily="18" charset="0"/>
              </a:rPr>
              <a:t> </a:t>
            </a:r>
            <a:r>
              <a:rPr lang="en-GB" sz="1600" dirty="0" err="1">
                <a:latin typeface="Garamond" panose="02020404030301010803" pitchFamily="18" charset="0"/>
              </a:rPr>
              <a:t>infigurable</a:t>
            </a:r>
            <a:r>
              <a:rPr lang="en-GB" sz="1600" dirty="0">
                <a:latin typeface="Garamond" panose="02020404030301010803" pitchFamily="18" charset="0"/>
              </a:rPr>
              <a:t> </a:t>
            </a:r>
            <a:r>
              <a:rPr lang="en-GB" sz="1600" dirty="0" err="1">
                <a:latin typeface="Garamond" panose="02020404030301010803" pitchFamily="18" charset="0"/>
              </a:rPr>
              <a:t>venu</a:t>
            </a:r>
            <a:r>
              <a:rPr lang="en-GB" sz="1600" dirty="0">
                <a:latin typeface="Garamond" panose="02020404030301010803" pitchFamily="18" charset="0"/>
              </a:rPr>
              <a:t> dans </a:t>
            </a:r>
            <a:r>
              <a:rPr lang="en-GB" sz="1600" dirty="0" err="1">
                <a:latin typeface="Garamond" panose="02020404030301010803" pitchFamily="18" charset="0"/>
              </a:rPr>
              <a:t>l’humaine</a:t>
            </a:r>
            <a:r>
              <a:rPr lang="en-GB" sz="1600" dirty="0">
                <a:latin typeface="Garamond" panose="02020404030301010803" pitchFamily="18" charset="0"/>
              </a:rPr>
              <a:t> figure, </a:t>
            </a:r>
            <a:r>
              <a:rPr lang="en-GB" sz="1600" dirty="0" err="1">
                <a:latin typeface="Garamond" panose="02020404030301010803" pitchFamily="18" charset="0"/>
              </a:rPr>
              <a:t>demeure</a:t>
            </a:r>
            <a:r>
              <a:rPr lang="en-GB" sz="1600" dirty="0">
                <a:latin typeface="Garamond" panose="02020404030301010803" pitchFamily="18" charset="0"/>
              </a:rPr>
              <a:t> </a:t>
            </a:r>
            <a:r>
              <a:rPr lang="en-GB" sz="1600" dirty="0" err="1">
                <a:latin typeface="Garamond" panose="02020404030301010803" pitchFamily="18" charset="0"/>
              </a:rPr>
              <a:t>transcendant</a:t>
            </a:r>
            <a:r>
              <a:rPr lang="en-GB" sz="1600" dirty="0">
                <a:latin typeface="Garamond" panose="02020404030301010803" pitchFamily="18" charset="0"/>
              </a:rPr>
              <a:t> à </a:t>
            </a:r>
            <a:r>
              <a:rPr lang="en-GB" sz="1600" dirty="0" err="1">
                <a:latin typeface="Garamond" panose="02020404030301010803" pitchFamily="18" charset="0"/>
              </a:rPr>
              <a:t>cette</a:t>
            </a:r>
            <a:r>
              <a:rPr lang="en-GB" sz="1600" dirty="0">
                <a:latin typeface="Garamond" panose="02020404030301010803" pitchFamily="18" charset="0"/>
              </a:rPr>
              <a:t> </a:t>
            </a:r>
            <a:r>
              <a:rPr lang="en-GB" sz="1600" dirty="0" err="1">
                <a:latin typeface="Garamond" panose="02020404030301010803" pitchFamily="18" charset="0"/>
              </a:rPr>
              <a:t>dernière</a:t>
            </a:r>
            <a:r>
              <a:rPr lang="en-GB" sz="1600" dirty="0">
                <a:latin typeface="Garamond" panose="02020404030301010803" pitchFamily="18" charset="0"/>
              </a:rPr>
              <a:t>, </a:t>
            </a:r>
            <a:r>
              <a:rPr lang="en-GB" sz="1600" dirty="0" err="1">
                <a:latin typeface="Garamond" panose="02020404030301010803" pitchFamily="18" charset="0"/>
              </a:rPr>
              <a:t>irréductible</a:t>
            </a:r>
            <a:r>
              <a:rPr lang="en-GB" sz="1600" dirty="0">
                <a:latin typeface="Garamond" panose="02020404030301010803" pitchFamily="18" charset="0"/>
              </a:rPr>
              <a:t> à </a:t>
            </a:r>
            <a:r>
              <a:rPr lang="en-GB" sz="1600" dirty="0" err="1">
                <a:latin typeface="Garamond" panose="02020404030301010803" pitchFamily="18" charset="0"/>
              </a:rPr>
              <a:t>une</a:t>
            </a:r>
            <a:r>
              <a:rPr lang="en-GB" sz="1600" dirty="0">
                <a:latin typeface="Garamond" panose="02020404030301010803" pitchFamily="18" charset="0"/>
              </a:rPr>
              <a:t> </a:t>
            </a:r>
            <a:r>
              <a:rPr lang="en-GB" sz="1600" dirty="0" err="1">
                <a:latin typeface="Garamond" panose="02020404030301010803" pitchFamily="18" charset="0"/>
              </a:rPr>
              <a:t>quelconque</a:t>
            </a:r>
            <a:r>
              <a:rPr lang="en-GB" sz="1600" dirty="0">
                <a:latin typeface="Garamond" panose="02020404030301010803" pitchFamily="18" charset="0"/>
              </a:rPr>
              <a:t> </a:t>
            </a:r>
            <a:r>
              <a:rPr lang="en-GB" sz="1600" dirty="0" err="1">
                <a:latin typeface="Garamond" panose="02020404030301010803" pitchFamily="18" charset="0"/>
              </a:rPr>
              <a:t>exhaustivité</a:t>
            </a:r>
            <a:r>
              <a:rPr lang="en-GB" sz="1600" dirty="0">
                <a:latin typeface="Garamond" panose="02020404030301010803" pitchFamily="18" charset="0"/>
              </a:rPr>
              <a:t> de </a:t>
            </a:r>
            <a:r>
              <a:rPr lang="en-GB" sz="1600" dirty="0" err="1">
                <a:latin typeface="Garamond" panose="02020404030301010803" pitchFamily="18" charset="0"/>
              </a:rPr>
              <a:t>sa</a:t>
            </a:r>
            <a:r>
              <a:rPr lang="en-GB" sz="1600" dirty="0">
                <a:latin typeface="Garamond" panose="02020404030301010803" pitchFamily="18" charset="0"/>
              </a:rPr>
              <a:t> </a:t>
            </a:r>
            <a:r>
              <a:rPr lang="en-GB" sz="1600" dirty="0" err="1">
                <a:latin typeface="Garamond" panose="02020404030301010803" pitchFamily="18" charset="0"/>
              </a:rPr>
              <a:t>représentation</a:t>
            </a:r>
            <a:r>
              <a:rPr lang="en-GB" sz="1600" dirty="0">
                <a:latin typeface="Garamond" panose="02020404030301010803" pitchFamily="18" charset="0"/>
              </a:rPr>
              <a:t>, de </a:t>
            </a:r>
            <a:r>
              <a:rPr lang="en-GB" sz="1600" dirty="0" err="1">
                <a:latin typeface="Garamond" panose="02020404030301010803" pitchFamily="18" charset="0"/>
              </a:rPr>
              <a:t>même</a:t>
            </a:r>
            <a:r>
              <a:rPr lang="en-GB" sz="1600" dirty="0">
                <a:latin typeface="Garamond" panose="02020404030301010803" pitchFamily="18" charset="0"/>
              </a:rPr>
              <a:t> la perspective </a:t>
            </a:r>
            <a:r>
              <a:rPr lang="en-GB" sz="1600" dirty="0" err="1">
                <a:latin typeface="Garamond" panose="02020404030301010803" pitchFamily="18" charset="0"/>
              </a:rPr>
              <a:t>fonde</a:t>
            </a:r>
            <a:r>
              <a:rPr lang="en-GB" sz="1600" dirty="0">
                <a:latin typeface="Garamond" panose="02020404030301010803" pitchFamily="18" charset="0"/>
              </a:rPr>
              <a:t> </a:t>
            </a:r>
            <a:r>
              <a:rPr lang="en-GB" sz="1600" dirty="0" err="1">
                <a:latin typeface="Garamond" panose="02020404030301010803" pitchFamily="18" charset="0"/>
              </a:rPr>
              <a:t>sa</a:t>
            </a:r>
            <a:r>
              <a:rPr lang="en-GB" sz="1600" dirty="0">
                <a:latin typeface="Garamond" panose="02020404030301010803" pitchFamily="18" charset="0"/>
              </a:rPr>
              <a:t> </a:t>
            </a:r>
            <a:r>
              <a:rPr lang="en-GB" sz="1600" dirty="0" err="1">
                <a:latin typeface="Garamond" panose="02020404030301010803" pitchFamily="18" charset="0"/>
              </a:rPr>
              <a:t>souveraineté</a:t>
            </a:r>
            <a:r>
              <a:rPr lang="en-GB" sz="1600" dirty="0">
                <a:latin typeface="Garamond" panose="02020404030301010803" pitchFamily="18" charset="0"/>
              </a:rPr>
              <a:t> sur la non-</a:t>
            </a:r>
            <a:r>
              <a:rPr lang="en-GB" sz="1600" dirty="0" err="1">
                <a:latin typeface="Garamond" panose="02020404030301010803" pitchFamily="18" charset="0"/>
              </a:rPr>
              <a:t>visibilité</a:t>
            </a:r>
            <a:r>
              <a:rPr lang="en-GB" sz="1600" dirty="0">
                <a:latin typeface="Garamond" panose="02020404030301010803" pitchFamily="18" charset="0"/>
              </a:rPr>
              <a:t> </a:t>
            </a:r>
            <a:r>
              <a:rPr lang="en-GB" sz="1600" dirty="0" err="1">
                <a:latin typeface="Garamond" panose="02020404030301010803" pitchFamily="18" charset="0"/>
              </a:rPr>
              <a:t>d’une</a:t>
            </a:r>
            <a:r>
              <a:rPr lang="en-GB" sz="1600" dirty="0">
                <a:latin typeface="Garamond" panose="02020404030301010803" pitchFamily="18" charset="0"/>
              </a:rPr>
              <a:t> part du </a:t>
            </a:r>
            <a:r>
              <a:rPr lang="en-GB" sz="1600" dirty="0" err="1">
                <a:latin typeface="Garamond" panose="02020404030301010803" pitchFamily="18" charset="0"/>
              </a:rPr>
              <a:t>représenté</a:t>
            </a:r>
            <a:r>
              <a:rPr lang="en-GB" sz="1600" dirty="0">
                <a:latin typeface="Garamond" panose="02020404030301010803" pitchFamily="18" charset="0"/>
              </a:rPr>
              <a:t>, </a:t>
            </a:r>
            <a:r>
              <a:rPr lang="en-GB" sz="1600" dirty="0" err="1">
                <a:latin typeface="Garamond" panose="02020404030301010803" pitchFamily="18" charset="0"/>
              </a:rPr>
              <a:t>celle</a:t>
            </a:r>
            <a:r>
              <a:rPr lang="en-GB" sz="1600" dirty="0">
                <a:latin typeface="Garamond" panose="02020404030301010803" pitchFamily="18" charset="0"/>
              </a:rPr>
              <a:t> qui, </a:t>
            </a:r>
            <a:r>
              <a:rPr lang="en-GB" sz="1600" dirty="0" err="1">
                <a:latin typeface="Garamond" panose="02020404030301010803" pitchFamily="18" charset="0"/>
              </a:rPr>
              <a:t>n’étant</a:t>
            </a:r>
            <a:r>
              <a:rPr lang="en-GB" sz="1600" dirty="0">
                <a:latin typeface="Garamond" panose="02020404030301010803" pitchFamily="18" charset="0"/>
              </a:rPr>
              <a:t> pas visible, rend la </a:t>
            </a:r>
            <a:r>
              <a:rPr lang="en-GB" sz="1600" dirty="0" err="1">
                <a:latin typeface="Garamond" panose="02020404030301010803" pitchFamily="18" charset="0"/>
              </a:rPr>
              <a:t>visibilité</a:t>
            </a:r>
            <a:r>
              <a:rPr lang="en-GB" sz="1600" dirty="0">
                <a:latin typeface="Garamond" panose="02020404030301010803" pitchFamily="18" charset="0"/>
              </a:rPr>
              <a:t> possible, ne </a:t>
            </a:r>
            <a:r>
              <a:rPr lang="en-GB" sz="1600" dirty="0" err="1">
                <a:latin typeface="Garamond" panose="02020404030301010803" pitchFamily="18" charset="0"/>
              </a:rPr>
              <a:t>serait-ce</a:t>
            </a:r>
            <a:r>
              <a:rPr lang="en-GB" sz="1600" dirty="0">
                <a:latin typeface="Garamond" panose="02020404030301010803" pitchFamily="18" charset="0"/>
              </a:rPr>
              <a:t> </a:t>
            </a:r>
            <a:r>
              <a:rPr lang="en-GB" sz="1600" dirty="0" err="1">
                <a:latin typeface="Garamond" panose="02020404030301010803" pitchFamily="18" charset="0"/>
              </a:rPr>
              <a:t>que</a:t>
            </a:r>
            <a:r>
              <a:rPr lang="en-GB" sz="1600" dirty="0">
                <a:latin typeface="Garamond" panose="02020404030301010803" pitchFamily="18" charset="0"/>
              </a:rPr>
              <a:t> </a:t>
            </a:r>
            <a:r>
              <a:rPr lang="en-GB" sz="1600" dirty="0" err="1">
                <a:latin typeface="Garamond" panose="02020404030301010803" pitchFamily="18" charset="0"/>
              </a:rPr>
              <a:t>ce</a:t>
            </a:r>
            <a:r>
              <a:rPr lang="en-GB" sz="1600" dirty="0">
                <a:latin typeface="Garamond" panose="02020404030301010803" pitchFamily="18" charset="0"/>
              </a:rPr>
              <a:t> revers </a:t>
            </a:r>
            <a:r>
              <a:rPr lang="en-GB" sz="1600" dirty="0" err="1">
                <a:latin typeface="Garamond" panose="02020404030301010803" pitchFamily="18" charset="0"/>
              </a:rPr>
              <a:t>que</a:t>
            </a:r>
            <a:r>
              <a:rPr lang="en-GB" sz="1600" dirty="0">
                <a:latin typeface="Garamond" panose="02020404030301010803" pitchFamily="18" charset="0"/>
              </a:rPr>
              <a:t> la perspective, </a:t>
            </a:r>
            <a:r>
              <a:rPr lang="en-GB" sz="1600" dirty="0" err="1">
                <a:latin typeface="Garamond" panose="02020404030301010803" pitchFamily="18" charset="0"/>
              </a:rPr>
              <a:t>fenêtre</a:t>
            </a:r>
            <a:r>
              <a:rPr lang="en-GB" sz="1600" dirty="0">
                <a:latin typeface="Garamond" panose="02020404030301010803" pitchFamily="18" charset="0"/>
              </a:rPr>
              <a:t> ouverte et </a:t>
            </a:r>
            <a:r>
              <a:rPr lang="en-GB" sz="1600" dirty="0" err="1">
                <a:latin typeface="Garamond" panose="02020404030301010803" pitchFamily="18" charset="0"/>
              </a:rPr>
              <a:t>miroir</a:t>
            </a:r>
            <a:r>
              <a:rPr lang="en-GB" sz="1600" dirty="0">
                <a:latin typeface="Garamond" panose="02020404030301010803" pitchFamily="18" charset="0"/>
              </a:rPr>
              <a:t> du monde, cache pour </a:t>
            </a:r>
            <a:r>
              <a:rPr lang="en-GB" sz="1600" dirty="0" err="1">
                <a:latin typeface="Garamond" panose="02020404030301010803" pitchFamily="18" charset="0"/>
              </a:rPr>
              <a:t>en</a:t>
            </a:r>
            <a:r>
              <a:rPr lang="en-GB" sz="1600" dirty="0">
                <a:latin typeface="Garamond" panose="02020404030301010803" pitchFamily="18" charset="0"/>
              </a:rPr>
              <a:t> </a:t>
            </a:r>
            <a:r>
              <a:rPr lang="en-GB" sz="1600" dirty="0" err="1">
                <a:latin typeface="Garamond" panose="02020404030301010803" pitchFamily="18" charset="0"/>
              </a:rPr>
              <a:t>représenter</a:t>
            </a:r>
            <a:r>
              <a:rPr lang="en-GB" sz="1600" dirty="0">
                <a:latin typeface="Garamond" panose="02020404030301010803" pitchFamily="18" charset="0"/>
              </a:rPr>
              <a:t> </a:t>
            </a:r>
            <a:r>
              <a:rPr lang="en-GB" sz="1600" dirty="0" err="1">
                <a:latin typeface="Garamond" panose="02020404030301010803" pitchFamily="18" charset="0"/>
              </a:rPr>
              <a:t>objet</a:t>
            </a:r>
            <a:r>
              <a:rPr lang="en-GB" sz="1600" dirty="0">
                <a:latin typeface="Garamond" panose="02020404030301010803" pitchFamily="18" charset="0"/>
              </a:rPr>
              <a:t>.</a:t>
            </a:r>
          </a:p>
          <a:p>
            <a:pPr algn="just"/>
            <a:endParaRPr lang="en-GB" sz="1600" dirty="0">
              <a:latin typeface="Garamond" panose="02020404030301010803" pitchFamily="18" charset="0"/>
            </a:endParaRPr>
          </a:p>
        </p:txBody>
      </p:sp>
      <p:sp>
        <p:nvSpPr>
          <p:cNvPr id="10" name="ZoneTexte 9">
            <a:extLst>
              <a:ext uri="{FF2B5EF4-FFF2-40B4-BE49-F238E27FC236}">
                <a16:creationId xmlns:a16="http://schemas.microsoft.com/office/drawing/2014/main" id="{35C3303F-69C2-98BC-63A2-43997CCA7D65}"/>
              </a:ext>
            </a:extLst>
          </p:cNvPr>
          <p:cNvSpPr txBox="1"/>
          <p:nvPr/>
        </p:nvSpPr>
        <p:spPr>
          <a:xfrm>
            <a:off x="5515898" y="2535167"/>
            <a:ext cx="5584721" cy="2308324"/>
          </a:xfrm>
          <a:prstGeom prst="rect">
            <a:avLst/>
          </a:prstGeom>
          <a:solidFill>
            <a:srgbClr val="F3EEAF"/>
          </a:solidFill>
        </p:spPr>
        <p:txBody>
          <a:bodyPr wrap="square">
            <a:spAutoFit/>
          </a:bodyPr>
          <a:lstStyle/>
          <a:p>
            <a:pPr algn="just"/>
            <a:endParaRPr lang="en-GB" sz="1600" dirty="0">
              <a:latin typeface="Garamond" panose="02020404030301010803" pitchFamily="18" charset="0"/>
            </a:endParaRPr>
          </a:p>
          <a:p>
            <a:pPr algn="just"/>
            <a:r>
              <a:rPr lang="en-GB" sz="1600" dirty="0" err="1">
                <a:latin typeface="Garamond" panose="02020404030301010803" pitchFamily="18" charset="0"/>
              </a:rPr>
              <a:t>Ainsi</a:t>
            </a:r>
            <a:r>
              <a:rPr lang="en-GB" sz="1600" dirty="0">
                <a:latin typeface="Garamond" panose="02020404030301010803" pitchFamily="18" charset="0"/>
              </a:rPr>
              <a:t>, </a:t>
            </a:r>
            <a:r>
              <a:rPr lang="en-GB" sz="1600" dirty="0" err="1">
                <a:latin typeface="Garamond" panose="02020404030301010803" pitchFamily="18" charset="0"/>
              </a:rPr>
              <a:t>en</a:t>
            </a:r>
            <a:r>
              <a:rPr lang="en-GB" sz="1600" dirty="0">
                <a:latin typeface="Garamond" panose="02020404030301010803" pitchFamily="18" charset="0"/>
              </a:rPr>
              <a:t> son </a:t>
            </a:r>
            <a:r>
              <a:rPr lang="en-GB" sz="1600" dirty="0" err="1">
                <a:latin typeface="Garamond" panose="02020404030301010803" pitchFamily="18" charset="0"/>
              </a:rPr>
              <a:t>cœur</a:t>
            </a:r>
            <a:r>
              <a:rPr lang="en-GB" sz="1600" dirty="0">
                <a:latin typeface="Garamond" panose="02020404030301010803" pitchFamily="18" charset="0"/>
              </a:rPr>
              <a:t> </a:t>
            </a:r>
            <a:r>
              <a:rPr lang="en-GB" sz="1600" dirty="0" err="1">
                <a:latin typeface="Garamond" panose="02020404030301010803" pitchFamily="18" charset="0"/>
              </a:rPr>
              <a:t>théologico</a:t>
            </a:r>
            <a:r>
              <a:rPr lang="en-GB" sz="1600" dirty="0">
                <a:latin typeface="Garamond" panose="02020404030301010803" pitchFamily="18" charset="0"/>
              </a:rPr>
              <a:t>-pictural, </a:t>
            </a:r>
            <a:r>
              <a:rPr lang="en-GB" sz="1600" dirty="0" err="1">
                <a:latin typeface="Garamond" panose="02020404030301010803" pitchFamily="18" charset="0"/>
              </a:rPr>
              <a:t>l’Annonciation</a:t>
            </a:r>
            <a:r>
              <a:rPr lang="en-GB" sz="1600" dirty="0">
                <a:latin typeface="Garamond" panose="02020404030301010803" pitchFamily="18" charset="0"/>
              </a:rPr>
              <a:t> </a:t>
            </a:r>
            <a:r>
              <a:rPr lang="en-GB" sz="1600" dirty="0" err="1">
                <a:latin typeface="Garamond" panose="02020404030301010803" pitchFamily="18" charset="0"/>
              </a:rPr>
              <a:t>exige</a:t>
            </a:r>
            <a:r>
              <a:rPr lang="en-GB" sz="1600" dirty="0">
                <a:latin typeface="Garamond" panose="02020404030301010803" pitchFamily="18" charset="0"/>
              </a:rPr>
              <a:t> du </a:t>
            </a:r>
            <a:r>
              <a:rPr lang="en-GB" sz="1600" dirty="0" err="1">
                <a:latin typeface="Garamond" panose="02020404030301010803" pitchFamily="18" charset="0"/>
              </a:rPr>
              <a:t>peintre</a:t>
            </a:r>
            <a:r>
              <a:rPr lang="en-GB" sz="1600" dirty="0">
                <a:latin typeface="Garamond" panose="02020404030301010803" pitchFamily="18" charset="0"/>
              </a:rPr>
              <a:t> maître </a:t>
            </a:r>
            <a:r>
              <a:rPr lang="en-GB" sz="1600" dirty="0" err="1">
                <a:latin typeface="Garamond" panose="02020404030301010803" pitchFamily="18" charset="0"/>
              </a:rPr>
              <a:t>en</a:t>
            </a:r>
            <a:r>
              <a:rPr lang="en-GB" sz="1600" dirty="0">
                <a:latin typeface="Garamond" panose="02020404030301010803" pitchFamily="18" charset="0"/>
              </a:rPr>
              <a:t> perspective </a:t>
            </a:r>
            <a:r>
              <a:rPr lang="en-GB" sz="1600" dirty="0" err="1">
                <a:latin typeface="Garamond" panose="02020404030301010803" pitchFamily="18" charset="0"/>
              </a:rPr>
              <a:t>une</a:t>
            </a:r>
            <a:r>
              <a:rPr lang="en-GB" sz="1600" dirty="0">
                <a:latin typeface="Garamond" panose="02020404030301010803" pitchFamily="18" charset="0"/>
              </a:rPr>
              <a:t> peinture susceptible de faire </a:t>
            </a:r>
            <a:r>
              <a:rPr lang="en-GB" sz="1600" dirty="0" err="1">
                <a:latin typeface="Garamond" panose="02020404030301010803" pitchFamily="18" charset="0"/>
              </a:rPr>
              <a:t>percevoir</a:t>
            </a:r>
            <a:r>
              <a:rPr lang="en-GB" sz="1600" dirty="0">
                <a:latin typeface="Garamond" panose="02020404030301010803" pitchFamily="18" charset="0"/>
              </a:rPr>
              <a:t>, dans la </a:t>
            </a:r>
            <a:r>
              <a:rPr lang="en-GB" sz="1600" dirty="0" err="1">
                <a:latin typeface="Garamond" panose="02020404030301010803" pitchFamily="18" charset="0"/>
              </a:rPr>
              <a:t>représentation</a:t>
            </a:r>
            <a:r>
              <a:rPr lang="en-GB" sz="1600" dirty="0">
                <a:latin typeface="Garamond" panose="02020404030301010803" pitchFamily="18" charset="0"/>
              </a:rPr>
              <a:t>, la </a:t>
            </a:r>
            <a:r>
              <a:rPr lang="en-GB" sz="1600" dirty="0" err="1">
                <a:latin typeface="Garamond" panose="02020404030301010803" pitchFamily="18" charset="0"/>
              </a:rPr>
              <a:t>présence</a:t>
            </a:r>
            <a:r>
              <a:rPr lang="en-GB" sz="1600" dirty="0">
                <a:latin typeface="Garamond" panose="02020404030301010803" pitchFamily="18" charset="0"/>
              </a:rPr>
              <a:t> d’un </a:t>
            </a:r>
            <a:r>
              <a:rPr lang="en-GB" sz="1600" dirty="0" err="1">
                <a:latin typeface="Garamond" panose="02020404030301010803" pitchFamily="18" charset="0"/>
              </a:rPr>
              <a:t>irreprésentable</a:t>
            </a:r>
            <a:r>
              <a:rPr lang="en-GB" sz="1600" dirty="0">
                <a:latin typeface="Garamond" panose="02020404030301010803" pitchFamily="18" charset="0"/>
              </a:rPr>
              <a:t>, d’un </a:t>
            </a:r>
            <a:r>
              <a:rPr lang="en-GB" sz="1600" dirty="0" err="1">
                <a:latin typeface="Garamond" panose="02020404030301010803" pitchFamily="18" charset="0"/>
              </a:rPr>
              <a:t>irréductible</a:t>
            </a:r>
            <a:r>
              <a:rPr lang="en-GB" sz="1600" dirty="0">
                <a:latin typeface="Garamond" panose="02020404030301010803" pitchFamily="18" charset="0"/>
              </a:rPr>
              <a:t> à la </a:t>
            </a:r>
            <a:r>
              <a:rPr lang="en-GB" sz="1600" dirty="0" err="1">
                <a:latin typeface="Garamond" panose="02020404030301010803" pitchFamily="18" charset="0"/>
              </a:rPr>
              <a:t>règle</a:t>
            </a:r>
            <a:r>
              <a:rPr lang="en-GB" sz="1600" dirty="0">
                <a:latin typeface="Garamond" panose="02020404030301010803" pitchFamily="18" charset="0"/>
              </a:rPr>
              <a:t> (perspective) de </a:t>
            </a:r>
            <a:r>
              <a:rPr lang="en-GB" sz="1600" dirty="0" err="1">
                <a:latin typeface="Garamond" panose="02020404030301010803" pitchFamily="18" charset="0"/>
              </a:rPr>
              <a:t>sa</a:t>
            </a:r>
            <a:r>
              <a:rPr lang="en-GB" sz="1600" dirty="0">
                <a:latin typeface="Garamond" panose="02020404030301010803" pitchFamily="18" charset="0"/>
              </a:rPr>
              <a:t> </a:t>
            </a:r>
            <a:r>
              <a:rPr lang="en-GB" sz="1600" dirty="0" err="1">
                <a:latin typeface="Garamond" panose="02020404030301010803" pitchFamily="18" charset="0"/>
              </a:rPr>
              <a:t>représentation</a:t>
            </a:r>
            <a:r>
              <a:rPr lang="en-GB" sz="1600" dirty="0">
                <a:latin typeface="Garamond" panose="02020404030301010803" pitchFamily="18" charset="0"/>
              </a:rPr>
              <a:t>.” </a:t>
            </a:r>
          </a:p>
          <a:p>
            <a:pPr algn="just"/>
            <a:endParaRPr lang="en-GB" sz="1600" b="1" dirty="0">
              <a:latin typeface="Garamond" panose="02020404030301010803" pitchFamily="18" charset="0"/>
            </a:endParaRPr>
          </a:p>
          <a:p>
            <a:pPr algn="just"/>
            <a:r>
              <a:rPr lang="fr-FR" sz="1600" b="1" dirty="0">
                <a:latin typeface="Garamond" panose="02020404030301010803" pitchFamily="18" charset="0"/>
              </a:rPr>
              <a:t>Daniel Arasse La perspective de l'Annonciation, Article, Revue d’histoire de l’art de l’Académie de France à Rome, 2013. </a:t>
            </a:r>
          </a:p>
          <a:p>
            <a:pPr algn="just"/>
            <a:endParaRPr lang="en-GB" sz="1600" b="1" dirty="0">
              <a:latin typeface="Garamond" panose="02020404030301010803" pitchFamily="18" charset="0"/>
            </a:endParaRPr>
          </a:p>
        </p:txBody>
      </p:sp>
      <p:sp>
        <p:nvSpPr>
          <p:cNvPr id="12" name="ZoneTexte 11">
            <a:extLst>
              <a:ext uri="{FF2B5EF4-FFF2-40B4-BE49-F238E27FC236}">
                <a16:creationId xmlns:a16="http://schemas.microsoft.com/office/drawing/2014/main" id="{AE42FEE4-5697-922B-BABB-5CEF478EFD21}"/>
              </a:ext>
            </a:extLst>
          </p:cNvPr>
          <p:cNvSpPr txBox="1"/>
          <p:nvPr/>
        </p:nvSpPr>
        <p:spPr>
          <a:xfrm>
            <a:off x="963560" y="515111"/>
            <a:ext cx="10274711" cy="369332"/>
          </a:xfrm>
          <a:prstGeom prst="rect">
            <a:avLst/>
          </a:prstGeom>
          <a:noFill/>
        </p:spPr>
        <p:txBody>
          <a:bodyPr wrap="square">
            <a:spAutoFit/>
          </a:bodyPr>
          <a:lstStyle/>
          <a:p>
            <a:pPr>
              <a:spcBef>
                <a:spcPts val="30"/>
              </a:spcBef>
            </a:pPr>
            <a:r>
              <a:rPr lang="fr-FR" sz="1800" u="sng" dirty="0">
                <a:latin typeface="Garamond" panose="02020404030301010803" pitchFamily="18" charset="0"/>
              </a:rPr>
              <a:t>II.A.  Résonnance entre l’invisibilité de la perspective et l’invisibilité du divin, selon Daniel Arasse</a:t>
            </a:r>
          </a:p>
        </p:txBody>
      </p:sp>
    </p:spTree>
    <p:extLst>
      <p:ext uri="{BB962C8B-B14F-4D97-AF65-F5344CB8AC3E}">
        <p14:creationId xmlns:p14="http://schemas.microsoft.com/office/powerpoint/2010/main" val="2262962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DFDD6-D8CC-1598-BD50-2E89978A89F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7BFF083-FF36-ED9D-51C4-7D25682C0AF6}"/>
              </a:ext>
            </a:extLst>
          </p:cNvPr>
          <p:cNvPicPr>
            <a:picLocks noChangeAspect="1"/>
          </p:cNvPicPr>
          <p:nvPr/>
        </p:nvPicPr>
        <p:blipFill>
          <a:blip r:embed="rId2"/>
          <a:stretch>
            <a:fillRect/>
          </a:stretch>
        </p:blipFill>
        <p:spPr>
          <a:xfrm>
            <a:off x="993429" y="1265446"/>
            <a:ext cx="2082752" cy="2229770"/>
          </a:xfrm>
          <a:prstGeom prst="rect">
            <a:avLst/>
          </a:prstGeom>
        </p:spPr>
      </p:pic>
      <p:pic>
        <p:nvPicPr>
          <p:cNvPr id="5" name="Image 4">
            <a:extLst>
              <a:ext uri="{FF2B5EF4-FFF2-40B4-BE49-F238E27FC236}">
                <a16:creationId xmlns:a16="http://schemas.microsoft.com/office/drawing/2014/main" id="{507FDFB1-A2E4-A466-34BD-852BF2D392AB}"/>
              </a:ext>
            </a:extLst>
          </p:cNvPr>
          <p:cNvPicPr>
            <a:picLocks noChangeAspect="1"/>
          </p:cNvPicPr>
          <p:nvPr/>
        </p:nvPicPr>
        <p:blipFill>
          <a:blip r:embed="rId3"/>
          <a:stretch>
            <a:fillRect/>
          </a:stretch>
        </p:blipFill>
        <p:spPr>
          <a:xfrm>
            <a:off x="983212" y="4154522"/>
            <a:ext cx="2092969" cy="1977972"/>
          </a:xfrm>
          <a:prstGeom prst="rect">
            <a:avLst/>
          </a:prstGeom>
        </p:spPr>
      </p:pic>
      <p:pic>
        <p:nvPicPr>
          <p:cNvPr id="7" name="Image 6">
            <a:extLst>
              <a:ext uri="{FF2B5EF4-FFF2-40B4-BE49-F238E27FC236}">
                <a16:creationId xmlns:a16="http://schemas.microsoft.com/office/drawing/2014/main" id="{B68FC34F-C13D-8E62-C5C2-D8A73DA10F48}"/>
              </a:ext>
            </a:extLst>
          </p:cNvPr>
          <p:cNvPicPr>
            <a:picLocks noChangeAspect="1"/>
          </p:cNvPicPr>
          <p:nvPr/>
        </p:nvPicPr>
        <p:blipFill>
          <a:blip r:embed="rId4"/>
          <a:stretch>
            <a:fillRect/>
          </a:stretch>
        </p:blipFill>
        <p:spPr>
          <a:xfrm>
            <a:off x="4488538" y="1265445"/>
            <a:ext cx="2584013" cy="4867049"/>
          </a:xfrm>
          <a:prstGeom prst="rect">
            <a:avLst/>
          </a:prstGeom>
        </p:spPr>
      </p:pic>
      <p:pic>
        <p:nvPicPr>
          <p:cNvPr id="9" name="Image 8">
            <a:extLst>
              <a:ext uri="{FF2B5EF4-FFF2-40B4-BE49-F238E27FC236}">
                <a16:creationId xmlns:a16="http://schemas.microsoft.com/office/drawing/2014/main" id="{10ACD2CA-E1B9-938D-66AB-E0DB2E8A167F}"/>
              </a:ext>
            </a:extLst>
          </p:cNvPr>
          <p:cNvPicPr>
            <a:picLocks noChangeAspect="1"/>
          </p:cNvPicPr>
          <p:nvPr/>
        </p:nvPicPr>
        <p:blipFill>
          <a:blip r:embed="rId5"/>
          <a:stretch>
            <a:fillRect/>
          </a:stretch>
        </p:blipFill>
        <p:spPr>
          <a:xfrm>
            <a:off x="8484908" y="1265446"/>
            <a:ext cx="2428898" cy="4900914"/>
          </a:xfrm>
          <a:prstGeom prst="rect">
            <a:avLst/>
          </a:prstGeom>
        </p:spPr>
      </p:pic>
      <p:sp>
        <p:nvSpPr>
          <p:cNvPr id="11" name="ZoneTexte 10">
            <a:extLst>
              <a:ext uri="{FF2B5EF4-FFF2-40B4-BE49-F238E27FC236}">
                <a16:creationId xmlns:a16="http://schemas.microsoft.com/office/drawing/2014/main" id="{65355521-86AA-E829-599A-7C8874660D14}"/>
              </a:ext>
            </a:extLst>
          </p:cNvPr>
          <p:cNvSpPr txBox="1"/>
          <p:nvPr/>
        </p:nvSpPr>
        <p:spPr>
          <a:xfrm>
            <a:off x="906638" y="421473"/>
            <a:ext cx="7578269" cy="369332"/>
          </a:xfrm>
          <a:prstGeom prst="rect">
            <a:avLst/>
          </a:prstGeom>
          <a:noFill/>
        </p:spPr>
        <p:txBody>
          <a:bodyPr wrap="square">
            <a:spAutoFit/>
          </a:bodyPr>
          <a:lstStyle/>
          <a:p>
            <a:r>
              <a:rPr lang="fr-FR" sz="1800" u="sng" dirty="0">
                <a:latin typeface="Garamond" panose="02020404030301010803" pitchFamily="18" charset="0"/>
              </a:rPr>
              <a:t>II.B. </a:t>
            </a:r>
            <a:r>
              <a:rPr lang="fr-FR" u="sng" dirty="0">
                <a:latin typeface="Garamond" panose="02020404030301010803" pitchFamily="18" charset="0"/>
              </a:rPr>
              <a:t>La manifestation du divin au monde terrestre grâce à la symbolique chrétienne</a:t>
            </a:r>
            <a:endParaRPr lang="fr-FR" sz="1800" u="sng" dirty="0">
              <a:latin typeface="Garamond" panose="02020404030301010803" pitchFamily="18" charset="0"/>
            </a:endParaRPr>
          </a:p>
        </p:txBody>
      </p:sp>
      <p:sp>
        <p:nvSpPr>
          <p:cNvPr id="12" name="ZoneTexte 11">
            <a:extLst>
              <a:ext uri="{FF2B5EF4-FFF2-40B4-BE49-F238E27FC236}">
                <a16:creationId xmlns:a16="http://schemas.microsoft.com/office/drawing/2014/main" id="{5036ACC8-29F1-62EB-2D9E-CECC05F4803D}"/>
              </a:ext>
            </a:extLst>
          </p:cNvPr>
          <p:cNvSpPr txBox="1"/>
          <p:nvPr/>
        </p:nvSpPr>
        <p:spPr>
          <a:xfrm>
            <a:off x="1115954" y="3495216"/>
            <a:ext cx="1827484" cy="523220"/>
          </a:xfrm>
          <a:prstGeom prst="rect">
            <a:avLst/>
          </a:prstGeom>
          <a:noFill/>
        </p:spPr>
        <p:txBody>
          <a:bodyPr wrap="square" rtlCol="0">
            <a:spAutoFit/>
          </a:bodyPr>
          <a:lstStyle/>
          <a:p>
            <a:pPr algn="ctr"/>
            <a:r>
              <a:rPr lang="en-GB" sz="1400" dirty="0" err="1">
                <a:latin typeface="Garamond" panose="02020404030301010803" pitchFamily="18" charset="0"/>
              </a:rPr>
              <a:t>Médaillon</a:t>
            </a:r>
            <a:r>
              <a:rPr lang="en-GB" sz="1400" dirty="0">
                <a:latin typeface="Garamond" panose="02020404030301010803" pitchFamily="18" charset="0"/>
              </a:rPr>
              <a:t> du </a:t>
            </a:r>
            <a:r>
              <a:rPr lang="en-GB" sz="1400" dirty="0" err="1">
                <a:latin typeface="Garamond" panose="02020404030301010803" pitchFamily="18" charset="0"/>
              </a:rPr>
              <a:t>buste</a:t>
            </a:r>
            <a:r>
              <a:rPr lang="en-GB" sz="1400" dirty="0">
                <a:latin typeface="Garamond" panose="02020404030301010803" pitchFamily="18" charset="0"/>
              </a:rPr>
              <a:t> de Dieu </a:t>
            </a:r>
          </a:p>
        </p:txBody>
      </p:sp>
      <p:sp>
        <p:nvSpPr>
          <p:cNvPr id="14" name="ZoneTexte 13">
            <a:extLst>
              <a:ext uri="{FF2B5EF4-FFF2-40B4-BE49-F238E27FC236}">
                <a16:creationId xmlns:a16="http://schemas.microsoft.com/office/drawing/2014/main" id="{293F7F0B-2519-A2C1-661B-6862A6887303}"/>
              </a:ext>
            </a:extLst>
          </p:cNvPr>
          <p:cNvSpPr txBox="1"/>
          <p:nvPr/>
        </p:nvSpPr>
        <p:spPr>
          <a:xfrm>
            <a:off x="1115954" y="6166360"/>
            <a:ext cx="2394154" cy="307777"/>
          </a:xfrm>
          <a:prstGeom prst="rect">
            <a:avLst/>
          </a:prstGeom>
          <a:noFill/>
        </p:spPr>
        <p:txBody>
          <a:bodyPr wrap="square" rtlCol="0">
            <a:spAutoFit/>
          </a:bodyPr>
          <a:lstStyle/>
          <a:p>
            <a:r>
              <a:rPr lang="en-GB" sz="1400" dirty="0">
                <a:latin typeface="Garamond" panose="02020404030301010803" pitchFamily="18" charset="0"/>
              </a:rPr>
              <a:t>Colombe du Saint-Esprit</a:t>
            </a:r>
          </a:p>
        </p:txBody>
      </p:sp>
      <p:sp>
        <p:nvSpPr>
          <p:cNvPr id="16" name="ZoneTexte 15">
            <a:extLst>
              <a:ext uri="{FF2B5EF4-FFF2-40B4-BE49-F238E27FC236}">
                <a16:creationId xmlns:a16="http://schemas.microsoft.com/office/drawing/2014/main" id="{0EB124DB-7B36-9129-FA51-1157C5CAA986}"/>
              </a:ext>
            </a:extLst>
          </p:cNvPr>
          <p:cNvSpPr txBox="1"/>
          <p:nvPr/>
        </p:nvSpPr>
        <p:spPr>
          <a:xfrm>
            <a:off x="5037504" y="6170871"/>
            <a:ext cx="1827484" cy="307777"/>
          </a:xfrm>
          <a:prstGeom prst="rect">
            <a:avLst/>
          </a:prstGeom>
          <a:noFill/>
        </p:spPr>
        <p:txBody>
          <a:bodyPr wrap="square" rtlCol="0">
            <a:spAutoFit/>
          </a:bodyPr>
          <a:lstStyle/>
          <a:p>
            <a:r>
              <a:rPr lang="en-GB" sz="1400" dirty="0" err="1">
                <a:latin typeface="Garamond" panose="02020404030301010803" pitchFamily="18" charset="0"/>
              </a:rPr>
              <a:t>L’archange</a:t>
            </a:r>
            <a:r>
              <a:rPr lang="en-GB" sz="1400" dirty="0">
                <a:latin typeface="Garamond" panose="02020404030301010803" pitchFamily="18" charset="0"/>
              </a:rPr>
              <a:t> Gabriel</a:t>
            </a:r>
          </a:p>
        </p:txBody>
      </p:sp>
      <p:sp>
        <p:nvSpPr>
          <p:cNvPr id="18" name="ZoneTexte 17">
            <a:extLst>
              <a:ext uri="{FF2B5EF4-FFF2-40B4-BE49-F238E27FC236}">
                <a16:creationId xmlns:a16="http://schemas.microsoft.com/office/drawing/2014/main" id="{D51228D9-20F0-F96E-5EE9-07882DEABDCF}"/>
              </a:ext>
            </a:extLst>
          </p:cNvPr>
          <p:cNvSpPr txBox="1"/>
          <p:nvPr/>
        </p:nvSpPr>
        <p:spPr>
          <a:xfrm>
            <a:off x="9086322" y="6166360"/>
            <a:ext cx="1827484" cy="307777"/>
          </a:xfrm>
          <a:prstGeom prst="rect">
            <a:avLst/>
          </a:prstGeom>
          <a:noFill/>
        </p:spPr>
        <p:txBody>
          <a:bodyPr wrap="square" rtlCol="0">
            <a:spAutoFit/>
          </a:bodyPr>
          <a:lstStyle/>
          <a:p>
            <a:r>
              <a:rPr lang="en-GB" sz="1400" dirty="0">
                <a:latin typeface="Garamond" panose="02020404030301010803" pitchFamily="18" charset="0"/>
              </a:rPr>
              <a:t>La Vierge Marie</a:t>
            </a:r>
          </a:p>
        </p:txBody>
      </p:sp>
    </p:spTree>
    <p:extLst>
      <p:ext uri="{BB962C8B-B14F-4D97-AF65-F5344CB8AC3E}">
        <p14:creationId xmlns:p14="http://schemas.microsoft.com/office/powerpoint/2010/main" val="3918110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9D82C-CD36-BA83-DA30-38ACA62E40E6}"/>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D2930D6C-B0A4-E62D-F34F-5395C8931537}"/>
              </a:ext>
            </a:extLst>
          </p:cNvPr>
          <p:cNvSpPr txBox="1"/>
          <p:nvPr/>
        </p:nvSpPr>
        <p:spPr>
          <a:xfrm>
            <a:off x="855406" y="363215"/>
            <a:ext cx="7325032" cy="369332"/>
          </a:xfrm>
          <a:prstGeom prst="rect">
            <a:avLst/>
          </a:prstGeom>
          <a:noFill/>
        </p:spPr>
        <p:txBody>
          <a:bodyPr wrap="square">
            <a:spAutoFit/>
          </a:bodyPr>
          <a:lstStyle/>
          <a:p>
            <a:r>
              <a:rPr lang="fr-FR" sz="1800" u="sng" dirty="0">
                <a:latin typeface="Garamond" panose="02020404030301010803" pitchFamily="18" charset="0"/>
              </a:rPr>
              <a:t>II.C. </a:t>
            </a:r>
            <a:r>
              <a:rPr lang="fr-FR" u="sng" dirty="0">
                <a:latin typeface="Garamond" panose="02020404030301010803" pitchFamily="18" charset="0"/>
              </a:rPr>
              <a:t>L’inscription de la parole divine, une trace tangible du miracle </a:t>
            </a:r>
          </a:p>
        </p:txBody>
      </p:sp>
      <p:pic>
        <p:nvPicPr>
          <p:cNvPr id="5" name="Image 4">
            <a:extLst>
              <a:ext uri="{FF2B5EF4-FFF2-40B4-BE49-F238E27FC236}">
                <a16:creationId xmlns:a16="http://schemas.microsoft.com/office/drawing/2014/main" id="{575D4DD5-1766-BCE2-DDDB-840944485797}"/>
              </a:ext>
            </a:extLst>
          </p:cNvPr>
          <p:cNvPicPr>
            <a:picLocks noChangeAspect="1"/>
          </p:cNvPicPr>
          <p:nvPr/>
        </p:nvPicPr>
        <p:blipFill>
          <a:blip r:embed="rId2"/>
          <a:stretch>
            <a:fillRect/>
          </a:stretch>
        </p:blipFill>
        <p:spPr>
          <a:xfrm>
            <a:off x="757084" y="1588281"/>
            <a:ext cx="4454013" cy="397680"/>
          </a:xfrm>
          <a:prstGeom prst="rect">
            <a:avLst/>
          </a:prstGeom>
        </p:spPr>
      </p:pic>
      <p:pic>
        <p:nvPicPr>
          <p:cNvPr id="9" name="Image 8">
            <a:extLst>
              <a:ext uri="{FF2B5EF4-FFF2-40B4-BE49-F238E27FC236}">
                <a16:creationId xmlns:a16="http://schemas.microsoft.com/office/drawing/2014/main" id="{A3391A01-A585-07C5-6436-B7948981F04B}"/>
              </a:ext>
            </a:extLst>
          </p:cNvPr>
          <p:cNvPicPr>
            <a:picLocks noChangeAspect="1"/>
          </p:cNvPicPr>
          <p:nvPr/>
        </p:nvPicPr>
        <p:blipFill>
          <a:blip r:embed="rId3"/>
          <a:stretch>
            <a:fillRect/>
          </a:stretch>
        </p:blipFill>
        <p:spPr>
          <a:xfrm>
            <a:off x="1439452" y="2763536"/>
            <a:ext cx="2865368" cy="441998"/>
          </a:xfrm>
          <a:prstGeom prst="rect">
            <a:avLst/>
          </a:prstGeom>
        </p:spPr>
      </p:pic>
      <p:sp>
        <p:nvSpPr>
          <p:cNvPr id="10" name="ZoneTexte 9">
            <a:extLst>
              <a:ext uri="{FF2B5EF4-FFF2-40B4-BE49-F238E27FC236}">
                <a16:creationId xmlns:a16="http://schemas.microsoft.com/office/drawing/2014/main" id="{DB245D4B-C6A3-2FCA-A3A8-2719EA2D2493}"/>
              </a:ext>
            </a:extLst>
          </p:cNvPr>
          <p:cNvSpPr txBox="1"/>
          <p:nvPr/>
        </p:nvSpPr>
        <p:spPr>
          <a:xfrm>
            <a:off x="5899354" y="1510122"/>
            <a:ext cx="5565060" cy="553998"/>
          </a:xfrm>
          <a:prstGeom prst="rect">
            <a:avLst/>
          </a:prstGeom>
          <a:noFill/>
        </p:spPr>
        <p:txBody>
          <a:bodyPr wrap="square" rtlCol="0">
            <a:spAutoFit/>
          </a:bodyPr>
          <a:lstStyle/>
          <a:p>
            <a:r>
              <a:rPr lang="fr-FR" sz="1400" dirty="0">
                <a:latin typeface="Garamond" panose="02020404030301010803" pitchFamily="18" charset="0"/>
              </a:rPr>
              <a:t>« NON EST I(N)POSSIBILE APVD DEU(M O)MN]EM V(ER)BVM »</a:t>
            </a:r>
          </a:p>
          <a:p>
            <a:pPr algn="ctr"/>
            <a:r>
              <a:rPr lang="fr-FR" sz="1600" dirty="0">
                <a:latin typeface="Garamond" panose="02020404030301010803" pitchFamily="18" charset="0"/>
              </a:rPr>
              <a:t>‘’C</a:t>
            </a:r>
            <a:r>
              <a:rPr lang="fr-FR" sz="1600" dirty="0">
                <a:effectLst/>
                <a:latin typeface="Garamond" panose="02020404030301010803" pitchFamily="18" charset="0"/>
              </a:rPr>
              <a:t>ar rien n’est impossible à Dieu’’</a:t>
            </a:r>
            <a:endParaRPr lang="en-GB" sz="1600" dirty="0">
              <a:latin typeface="Garamond" panose="02020404030301010803" pitchFamily="18" charset="0"/>
            </a:endParaRPr>
          </a:p>
        </p:txBody>
      </p:sp>
      <p:sp>
        <p:nvSpPr>
          <p:cNvPr id="12" name="ZoneTexte 11">
            <a:extLst>
              <a:ext uri="{FF2B5EF4-FFF2-40B4-BE49-F238E27FC236}">
                <a16:creationId xmlns:a16="http://schemas.microsoft.com/office/drawing/2014/main" id="{1DEDEB25-5EAB-801D-3D0C-89DE7F66BF3E}"/>
              </a:ext>
            </a:extLst>
          </p:cNvPr>
          <p:cNvSpPr txBox="1"/>
          <p:nvPr/>
        </p:nvSpPr>
        <p:spPr>
          <a:xfrm>
            <a:off x="5555225" y="2707536"/>
            <a:ext cx="6096000" cy="553998"/>
          </a:xfrm>
          <a:prstGeom prst="rect">
            <a:avLst/>
          </a:prstGeom>
          <a:noFill/>
        </p:spPr>
        <p:txBody>
          <a:bodyPr wrap="square">
            <a:spAutoFit/>
          </a:bodyPr>
          <a:lstStyle/>
          <a:p>
            <a:pPr algn="ctr"/>
            <a:r>
              <a:rPr lang="fr-FR" sz="1400" dirty="0">
                <a:latin typeface="Garamond" panose="02020404030301010803" pitchFamily="18" charset="0"/>
              </a:rPr>
              <a:t>« ECCE A(N)CILLA D(OMI)NI » </a:t>
            </a:r>
          </a:p>
          <a:p>
            <a:pPr algn="ctr"/>
            <a:r>
              <a:rPr lang="fr-FR" sz="1600" dirty="0">
                <a:latin typeface="Garamond" panose="02020404030301010803" pitchFamily="18" charset="0"/>
              </a:rPr>
              <a:t>‘’</a:t>
            </a:r>
            <a:r>
              <a:rPr lang="fr-FR" sz="1600" dirty="0">
                <a:effectLst/>
                <a:latin typeface="Garamond" panose="02020404030301010803" pitchFamily="18" charset="0"/>
              </a:rPr>
              <a:t>Je suis la servante du Seigneur.’’ (</a:t>
            </a:r>
            <a:r>
              <a:rPr lang="fr-FR" sz="1600" dirty="0" err="1">
                <a:effectLst/>
                <a:latin typeface="Garamond" panose="02020404030301010803" pitchFamily="18" charset="0"/>
              </a:rPr>
              <a:t>Lc</a:t>
            </a:r>
            <a:r>
              <a:rPr lang="fr-FR" sz="1600" dirty="0">
                <a:effectLst/>
                <a:latin typeface="Garamond" panose="02020404030301010803" pitchFamily="18" charset="0"/>
              </a:rPr>
              <a:t> 1, 38).</a:t>
            </a:r>
            <a:endParaRPr lang="en-GB" sz="1600" dirty="0">
              <a:latin typeface="Garamond" panose="02020404030301010803" pitchFamily="18" charset="0"/>
            </a:endParaRPr>
          </a:p>
        </p:txBody>
      </p:sp>
      <p:sp>
        <p:nvSpPr>
          <p:cNvPr id="16" name="ZoneTexte 15">
            <a:extLst>
              <a:ext uri="{FF2B5EF4-FFF2-40B4-BE49-F238E27FC236}">
                <a16:creationId xmlns:a16="http://schemas.microsoft.com/office/drawing/2014/main" id="{71C4B72F-767A-F7BB-FF2C-D3D730390974}"/>
              </a:ext>
            </a:extLst>
          </p:cNvPr>
          <p:cNvSpPr txBox="1"/>
          <p:nvPr/>
        </p:nvSpPr>
        <p:spPr>
          <a:xfrm>
            <a:off x="5368414" y="4593965"/>
            <a:ext cx="6096000" cy="830997"/>
          </a:xfrm>
          <a:prstGeom prst="rect">
            <a:avLst/>
          </a:prstGeom>
          <a:noFill/>
        </p:spPr>
        <p:txBody>
          <a:bodyPr wrap="square">
            <a:spAutoFit/>
          </a:bodyPr>
          <a:lstStyle/>
          <a:p>
            <a:pPr algn="ctr"/>
            <a:r>
              <a:rPr lang="fr-FR" sz="1400" dirty="0">
                <a:latin typeface="Garamond" panose="02020404030301010803" pitchFamily="18" charset="0"/>
              </a:rPr>
              <a:t>« AVE MARIA GRATIA PLENA DOMINU(S) TECU(M) »</a:t>
            </a:r>
          </a:p>
          <a:p>
            <a:pPr algn="ctr"/>
            <a:r>
              <a:rPr lang="fr-FR" sz="1600" dirty="0">
                <a:latin typeface="Garamond" panose="02020404030301010803" pitchFamily="18" charset="0"/>
              </a:rPr>
              <a:t>’’</a:t>
            </a:r>
            <a:r>
              <a:rPr lang="fr-FR" sz="1600" dirty="0">
                <a:effectLst/>
                <a:latin typeface="Garamond" panose="02020404030301010803" pitchFamily="18" charset="0"/>
              </a:rPr>
              <a:t>Je te salue Marie, toi comblée de grâce, le Seigneur est avec toi.’’ (</a:t>
            </a:r>
            <a:r>
              <a:rPr lang="fr-FR" sz="1600" dirty="0" err="1">
                <a:effectLst/>
                <a:latin typeface="Garamond" panose="02020404030301010803" pitchFamily="18" charset="0"/>
              </a:rPr>
              <a:t>Lc</a:t>
            </a:r>
            <a:r>
              <a:rPr lang="fr-FR" sz="1600" dirty="0">
                <a:effectLst/>
                <a:latin typeface="Garamond" panose="02020404030301010803" pitchFamily="18" charset="0"/>
              </a:rPr>
              <a:t> 1, 28).</a:t>
            </a:r>
            <a:endParaRPr lang="en-GB" sz="1600" dirty="0">
              <a:latin typeface="Garamond" panose="02020404030301010803" pitchFamily="18" charset="0"/>
            </a:endParaRPr>
          </a:p>
        </p:txBody>
      </p:sp>
      <p:pic>
        <p:nvPicPr>
          <p:cNvPr id="18" name="Image 17">
            <a:extLst>
              <a:ext uri="{FF2B5EF4-FFF2-40B4-BE49-F238E27FC236}">
                <a16:creationId xmlns:a16="http://schemas.microsoft.com/office/drawing/2014/main" id="{893B6E2E-6527-DBBF-0DDB-79F46DE4C73C}"/>
              </a:ext>
            </a:extLst>
          </p:cNvPr>
          <p:cNvPicPr>
            <a:picLocks noChangeAspect="1"/>
          </p:cNvPicPr>
          <p:nvPr/>
        </p:nvPicPr>
        <p:blipFill>
          <a:blip r:embed="rId4"/>
          <a:stretch>
            <a:fillRect/>
          </a:stretch>
        </p:blipFill>
        <p:spPr>
          <a:xfrm>
            <a:off x="1825427" y="3983109"/>
            <a:ext cx="2093417" cy="2052711"/>
          </a:xfrm>
          <a:prstGeom prst="rect">
            <a:avLst/>
          </a:prstGeom>
        </p:spPr>
      </p:pic>
    </p:spTree>
    <p:extLst>
      <p:ext uri="{BB962C8B-B14F-4D97-AF65-F5344CB8AC3E}">
        <p14:creationId xmlns:p14="http://schemas.microsoft.com/office/powerpoint/2010/main" val="935901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1682F8CC-2214-D950-451E-344A66A81E1D}"/>
              </a:ext>
            </a:extLst>
          </p:cNvPr>
          <p:cNvSpPr txBox="1"/>
          <p:nvPr/>
        </p:nvSpPr>
        <p:spPr>
          <a:xfrm>
            <a:off x="845574" y="483161"/>
            <a:ext cx="10500851" cy="5447645"/>
          </a:xfrm>
          <a:prstGeom prst="rect">
            <a:avLst/>
          </a:prstGeom>
          <a:noFill/>
        </p:spPr>
        <p:txBody>
          <a:bodyPr wrap="square">
            <a:spAutoFit/>
          </a:bodyPr>
          <a:lstStyle/>
          <a:p>
            <a:pPr marL="228600" algn="ctr">
              <a:lnSpc>
                <a:spcPct val="100000"/>
              </a:lnSpc>
              <a:spcAft>
                <a:spcPts val="800"/>
              </a:spcAft>
              <a:buNone/>
            </a:pPr>
            <a:r>
              <a:rPr lang="fr-FR" sz="1800" b="1" u="sng" kern="100" dirty="0">
                <a:effectLst/>
                <a:latin typeface="Garamond" panose="02020404030301010803" pitchFamily="18" charset="0"/>
                <a:ea typeface="Calibri" panose="020F0502020204030204" pitchFamily="34" charset="0"/>
                <a:cs typeface="Mangal" panose="02040503050203030202" pitchFamily="18" charset="0"/>
              </a:rPr>
              <a:t>Bibliographie</a:t>
            </a:r>
            <a:endParaRPr lang="fr-FR" sz="1800" u="sng" kern="100" dirty="0">
              <a:effectLst/>
              <a:latin typeface="Garamond" panose="02020404030301010803" pitchFamily="18" charset="0"/>
              <a:ea typeface="Calibri" panose="020F0502020204030204" pitchFamily="34" charset="0"/>
              <a:cs typeface="Mangal" panose="02040503050203030202" pitchFamily="18" charset="0"/>
            </a:endParaRPr>
          </a:p>
          <a:p>
            <a:pPr marL="228600" algn="ctr">
              <a:lnSpc>
                <a:spcPct val="100000"/>
              </a:lnSpc>
              <a:spcAft>
                <a:spcPts val="800"/>
              </a:spcAft>
              <a:buNone/>
            </a:pPr>
            <a:r>
              <a:rPr lang="fr-FR" sz="1800" b="1" strike="noStrike" kern="100" dirty="0">
                <a:effectLst/>
                <a:latin typeface="Garamond" panose="02020404030301010803" pitchFamily="18" charset="0"/>
                <a:ea typeface="Calibri" panose="020F0502020204030204" pitchFamily="34" charset="0"/>
                <a:cs typeface="Mangal" panose="02040503050203030202" pitchFamily="18" charset="0"/>
              </a:rPr>
              <a:t> </a:t>
            </a:r>
            <a:endParaRPr lang="fr-FR" sz="1800" kern="100" dirty="0">
              <a:effectLst/>
              <a:latin typeface="Garamond" panose="02020404030301010803" pitchFamily="18" charset="0"/>
              <a:ea typeface="Calibri" panose="020F0502020204030204" pitchFamily="34" charset="0"/>
              <a:cs typeface="Mangal" panose="02040503050203030202" pitchFamily="18" charset="0"/>
            </a:endParaRPr>
          </a:p>
          <a:p>
            <a:pPr marL="228600">
              <a:lnSpc>
                <a:spcPct val="100000"/>
              </a:lnSpc>
              <a:spcAft>
                <a:spcPts val="800"/>
              </a:spcAft>
              <a:buNone/>
            </a:pPr>
            <a:r>
              <a:rPr lang="fr-FR" sz="1800" kern="100" dirty="0">
                <a:effectLst/>
                <a:latin typeface="Garamond" panose="02020404030301010803" pitchFamily="18" charset="0"/>
                <a:ea typeface="Calibri" panose="020F0502020204030204" pitchFamily="34" charset="0"/>
                <a:cs typeface="Mangal" panose="02040503050203030202" pitchFamily="18" charset="0"/>
              </a:rPr>
              <a:t>Association Episcopale Liturgique pour les pays francophones, l’Evangile selon Saint Luc, verset 26 à 38. </a:t>
            </a:r>
          </a:p>
          <a:p>
            <a:pPr marL="228600">
              <a:lnSpc>
                <a:spcPct val="100000"/>
              </a:lnSpc>
              <a:spcAft>
                <a:spcPts val="800"/>
              </a:spcAft>
              <a:buNone/>
            </a:pPr>
            <a:r>
              <a:rPr lang="fr-FR" sz="1800" kern="100" dirty="0">
                <a:effectLst/>
                <a:latin typeface="Garamond" panose="02020404030301010803" pitchFamily="18" charset="0"/>
                <a:ea typeface="Calibri" panose="020F0502020204030204" pitchFamily="34" charset="0"/>
                <a:cs typeface="Mangal" panose="02040503050203030202" pitchFamily="18" charset="0"/>
              </a:rPr>
              <a:t>ARASSE Daniel, « L’entre-deux des figures. A propos de trois Annonciations toscanes », transcription de l’intervention à la table rond </a:t>
            </a:r>
            <a:r>
              <a:rPr lang="fr-FR" sz="1800" kern="100" dirty="0" err="1">
                <a:effectLst/>
                <a:latin typeface="Garamond" panose="02020404030301010803" pitchFamily="18" charset="0"/>
                <a:ea typeface="Calibri" panose="020F0502020204030204" pitchFamily="34" charset="0"/>
                <a:cs typeface="Mangal" panose="02040503050203030202" pitchFamily="18" charset="0"/>
              </a:rPr>
              <a:t>d’urbino</a:t>
            </a:r>
            <a:r>
              <a:rPr lang="fr-FR" sz="1800" kern="100" dirty="0">
                <a:effectLst/>
                <a:latin typeface="Garamond" panose="02020404030301010803" pitchFamily="18" charset="0"/>
                <a:ea typeface="Calibri" panose="020F0502020204030204" pitchFamily="34" charset="0"/>
                <a:cs typeface="Mangal" panose="02040503050203030202" pitchFamily="18" charset="0"/>
              </a:rPr>
              <a:t>, </a:t>
            </a:r>
            <a:r>
              <a:rPr lang="fr-FR" sz="1800" kern="100" dirty="0" err="1">
                <a:effectLst/>
                <a:latin typeface="Garamond" panose="02020404030301010803" pitchFamily="18" charset="0"/>
                <a:ea typeface="Calibri" panose="020F0502020204030204" pitchFamily="34" charset="0"/>
                <a:cs typeface="Mangal" panose="02040503050203030202" pitchFamily="18" charset="0"/>
              </a:rPr>
              <a:t>organizzata</a:t>
            </a:r>
            <a:r>
              <a:rPr lang="fr-FR" sz="1800" kern="100" dirty="0">
                <a:effectLst/>
                <a:latin typeface="Garamond" panose="02020404030301010803" pitchFamily="18" charset="0"/>
                <a:ea typeface="Calibri" panose="020F0502020204030204" pitchFamily="34" charset="0"/>
                <a:cs typeface="Mangal" panose="02040503050203030202" pitchFamily="18" charset="0"/>
              </a:rPr>
              <a:t> dal Centro di </a:t>
            </a:r>
            <a:r>
              <a:rPr lang="fr-FR" sz="1800" kern="100" dirty="0" err="1">
                <a:effectLst/>
                <a:latin typeface="Garamond" panose="02020404030301010803" pitchFamily="18" charset="0"/>
                <a:ea typeface="Calibri" panose="020F0502020204030204" pitchFamily="34" charset="0"/>
                <a:cs typeface="Mangal" panose="02040503050203030202" pitchFamily="18" charset="0"/>
              </a:rPr>
              <a:t>Semiotica</a:t>
            </a:r>
            <a:r>
              <a:rPr lang="fr-FR" sz="1800" kern="100" dirty="0">
                <a:effectLst/>
                <a:latin typeface="Garamond" panose="02020404030301010803" pitchFamily="18" charset="0"/>
                <a:ea typeface="Calibri" panose="020F0502020204030204" pitchFamily="34" charset="0"/>
                <a:cs typeface="Mangal" panose="02040503050203030202" pitchFamily="18" charset="0"/>
              </a:rPr>
              <a:t> e di </a:t>
            </a:r>
            <a:r>
              <a:rPr lang="fr-FR" sz="1800" kern="100" dirty="0" err="1">
                <a:effectLst/>
                <a:latin typeface="Garamond" panose="02020404030301010803" pitchFamily="18" charset="0"/>
                <a:ea typeface="Calibri" panose="020F0502020204030204" pitchFamily="34" charset="0"/>
                <a:cs typeface="Mangal" panose="02040503050203030202" pitchFamily="18" charset="0"/>
              </a:rPr>
              <a:t>Linguistica</a:t>
            </a:r>
            <a:r>
              <a:rPr lang="fr-FR" sz="1800" kern="100" dirty="0">
                <a:effectLst/>
                <a:latin typeface="Garamond" panose="02020404030301010803" pitchFamily="18" charset="0"/>
                <a:ea typeface="Calibri" panose="020F0502020204030204" pitchFamily="34" charset="0"/>
                <a:cs typeface="Mangal" panose="02040503050203030202" pitchFamily="18" charset="0"/>
              </a:rPr>
              <a:t>, 1993, </a:t>
            </a:r>
            <a:r>
              <a:rPr lang="fr-FR" sz="1800" i="1" strike="noStrike" kern="100" dirty="0">
                <a:effectLst/>
                <a:latin typeface="Garamond" panose="02020404030301010803"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http://www.louismarin.fr/2019/05/30/daniel-arasse/</a:t>
            </a:r>
            <a:r>
              <a:rPr lang="fr-FR" sz="1800" kern="100" dirty="0">
                <a:effectLst/>
                <a:latin typeface="Garamond" panose="02020404030301010803" pitchFamily="18" charset="0"/>
                <a:ea typeface="Calibri" panose="020F0502020204030204" pitchFamily="34" charset="0"/>
                <a:cs typeface="Mangal" panose="02040503050203030202" pitchFamily="18" charset="0"/>
              </a:rPr>
              <a:t>. </a:t>
            </a:r>
          </a:p>
          <a:p>
            <a:pPr marL="228600">
              <a:lnSpc>
                <a:spcPct val="100000"/>
              </a:lnSpc>
              <a:spcAft>
                <a:spcPts val="800"/>
              </a:spcAft>
              <a:buNone/>
            </a:pPr>
            <a:r>
              <a:rPr lang="fr-FR" sz="1800" kern="100" dirty="0">
                <a:effectLst/>
                <a:latin typeface="Garamond" panose="02020404030301010803" pitchFamily="18" charset="0"/>
                <a:ea typeface="Calibri" panose="020F0502020204030204" pitchFamily="34" charset="0"/>
                <a:cs typeface="Mangal" panose="02040503050203030202" pitchFamily="18" charset="0"/>
              </a:rPr>
              <a:t>ARASSE Daniel, « Histoire de peintures », </a:t>
            </a:r>
            <a:r>
              <a:rPr lang="fr-FR" sz="1800" kern="100" dirty="0" err="1">
                <a:effectLst/>
                <a:latin typeface="Garamond" panose="02020404030301010803" pitchFamily="18" charset="0"/>
                <a:ea typeface="Calibri" panose="020F0502020204030204" pitchFamily="34" charset="0"/>
                <a:cs typeface="Mangal" panose="02040503050203030202" pitchFamily="18" charset="0"/>
              </a:rPr>
              <a:t>chap</a:t>
            </a:r>
            <a:r>
              <a:rPr lang="fr-FR" sz="1800" kern="100" dirty="0">
                <a:effectLst/>
                <a:latin typeface="Garamond" panose="02020404030301010803" pitchFamily="18" charset="0"/>
                <a:ea typeface="Calibri" panose="020F0502020204030204" pitchFamily="34" charset="0"/>
                <a:cs typeface="Mangal" panose="02040503050203030202" pitchFamily="18" charset="0"/>
              </a:rPr>
              <a:t> 5 : Perspective et annonciation, Denoël, 2004.</a:t>
            </a:r>
          </a:p>
          <a:p>
            <a:pPr marL="228600">
              <a:lnSpc>
                <a:spcPct val="100000"/>
              </a:lnSpc>
              <a:spcAft>
                <a:spcPts val="800"/>
              </a:spcAft>
              <a:buNone/>
            </a:pPr>
            <a:r>
              <a:rPr lang="fr-FR" sz="1800" kern="100" dirty="0">
                <a:effectLst/>
                <a:latin typeface="Garamond" panose="02020404030301010803" pitchFamily="18" charset="0"/>
                <a:ea typeface="Calibri" panose="020F0502020204030204" pitchFamily="34" charset="0"/>
                <a:cs typeface="Mangal" panose="02040503050203030202" pitchFamily="18" charset="0"/>
              </a:rPr>
              <a:t>ARASSE Daniel, « La perspective de l’Annonciation », </a:t>
            </a:r>
            <a:r>
              <a:rPr lang="fr-FR" sz="1800" kern="100" dirty="0" err="1">
                <a:effectLst/>
                <a:latin typeface="Garamond" panose="02020404030301010803" pitchFamily="18" charset="0"/>
                <a:ea typeface="Calibri" panose="020F0502020204030204" pitchFamily="34" charset="0"/>
                <a:cs typeface="Mangal" panose="02040503050203030202" pitchFamily="18" charset="0"/>
              </a:rPr>
              <a:t>Studiolo</a:t>
            </a:r>
            <a:r>
              <a:rPr lang="fr-FR" sz="1800" kern="100" dirty="0">
                <a:effectLst/>
                <a:latin typeface="Garamond" panose="02020404030301010803" pitchFamily="18" charset="0"/>
                <a:ea typeface="Calibri" panose="020F0502020204030204" pitchFamily="34" charset="0"/>
                <a:cs typeface="Mangal" panose="02040503050203030202" pitchFamily="18" charset="0"/>
              </a:rPr>
              <a:t> 10, 2013, pp. 34-57, </a:t>
            </a:r>
            <a:r>
              <a:rPr lang="fr-FR" sz="1800" i="1" strike="noStrike" kern="100" dirty="0">
                <a:effectLst/>
                <a:latin typeface="Garamond" panose="02020404030301010803" pitchFamily="18" charset="0"/>
                <a:ea typeface="Calibri" panose="020F0502020204030204" pitchFamily="34" charset="0"/>
                <a:cs typeface="Mangal" panose="02040503050203030202" pitchFamily="18" charset="0"/>
                <a:hlinkClick r:id="rId3">
                  <a:extLst>
                    <a:ext uri="{A12FA001-AC4F-418D-AE19-62706E023703}">
                      <ahyp:hlinkClr xmlns:ahyp="http://schemas.microsoft.com/office/drawing/2018/hyperlinkcolor" val="tx"/>
                    </a:ext>
                  </a:extLst>
                </a:hlinkClick>
              </a:rPr>
              <a:t>file:///C:/Users/33682/Downloads/studi_1635-0871_2013_num_10_1_891.pdf</a:t>
            </a:r>
            <a:r>
              <a:rPr lang="fr-FR" sz="1800" i="1" kern="100" dirty="0">
                <a:effectLst/>
                <a:latin typeface="Garamond" panose="02020404030301010803" pitchFamily="18" charset="0"/>
                <a:ea typeface="Calibri" panose="020F0502020204030204" pitchFamily="34" charset="0"/>
                <a:cs typeface="Mangal" panose="02040503050203030202" pitchFamily="18" charset="0"/>
              </a:rPr>
              <a:t>.</a:t>
            </a:r>
            <a:endParaRPr lang="fr-FR" sz="1800" kern="100" dirty="0">
              <a:effectLst/>
              <a:latin typeface="Garamond" panose="02020404030301010803" pitchFamily="18" charset="0"/>
              <a:ea typeface="Calibri" panose="020F0502020204030204" pitchFamily="34" charset="0"/>
              <a:cs typeface="Mangal" panose="02040503050203030202" pitchFamily="18" charset="0"/>
            </a:endParaRPr>
          </a:p>
          <a:p>
            <a:pPr marL="228600">
              <a:lnSpc>
                <a:spcPct val="100000"/>
              </a:lnSpc>
              <a:spcAft>
                <a:spcPts val="800"/>
              </a:spcAft>
              <a:buNone/>
            </a:pPr>
            <a:r>
              <a:rPr lang="fr-FR" sz="1800" kern="100" dirty="0">
                <a:effectLst/>
                <a:latin typeface="Garamond" panose="02020404030301010803" pitchFamily="18" charset="0"/>
                <a:ea typeface="Calibri" panose="020F0502020204030204" pitchFamily="34" charset="0"/>
                <a:cs typeface="Mangal" panose="02040503050203030202" pitchFamily="18" charset="0"/>
              </a:rPr>
              <a:t>ARASSE Daniel, « Perspective et Annonciation, » Podcast « Histoire de peintures », épisode 5/25, réalisation par Jean-Claude Loiseau, France culture, diffusé le 21 décembre 2022. </a:t>
            </a:r>
          </a:p>
          <a:p>
            <a:pPr marL="228600">
              <a:lnSpc>
                <a:spcPct val="100000"/>
              </a:lnSpc>
              <a:spcAft>
                <a:spcPts val="800"/>
              </a:spcAft>
              <a:buNone/>
            </a:pPr>
            <a:r>
              <a:rPr lang="fr-FR" sz="1800" kern="100" dirty="0">
                <a:effectLst/>
                <a:latin typeface="Garamond" panose="02020404030301010803" pitchFamily="18" charset="0"/>
                <a:ea typeface="Calibri" panose="020F0502020204030204" pitchFamily="34" charset="0"/>
                <a:cs typeface="Mangal" panose="02040503050203030202" pitchFamily="18" charset="0"/>
              </a:rPr>
              <a:t>LONGO Sara, « VOIR ET SAVOIRS DANS LA THÉORIE DE L’ART DE DANIEL ARASSE », Thèse pour l’obtention du grade de docteur de l’université Paris I en histoire de l’art, 5 juillet 2014. </a:t>
            </a:r>
          </a:p>
          <a:p>
            <a:pPr marL="228600">
              <a:lnSpc>
                <a:spcPct val="100000"/>
              </a:lnSpc>
              <a:spcAft>
                <a:spcPts val="800"/>
              </a:spcAft>
              <a:buNone/>
            </a:pPr>
            <a:r>
              <a:rPr lang="it-IT" sz="1800" kern="100" dirty="0">
                <a:effectLst/>
                <a:latin typeface="Garamond" panose="02020404030301010803" pitchFamily="18" charset="0"/>
                <a:ea typeface="Calibri" panose="020F0502020204030204" pitchFamily="34" charset="0"/>
                <a:cs typeface="Mangal" panose="02040503050203030202" pitchFamily="18" charset="0"/>
              </a:rPr>
              <a:t>MULLER, Norman E, « Ambrogio </a:t>
            </a:r>
            <a:r>
              <a:rPr lang="it-IT" sz="1800" kern="100" dirty="0" err="1">
                <a:effectLst/>
                <a:latin typeface="Garamond" panose="02020404030301010803" pitchFamily="18" charset="0"/>
                <a:ea typeface="Calibri" panose="020F0502020204030204" pitchFamily="34" charset="0"/>
                <a:cs typeface="Mangal" panose="02040503050203030202" pitchFamily="18" charset="0"/>
              </a:rPr>
              <a:t>Lorenzetti's</a:t>
            </a:r>
            <a:r>
              <a:rPr lang="it-IT" sz="1800" kern="100" dirty="0">
                <a:effectLst/>
                <a:latin typeface="Garamond" panose="02020404030301010803" pitchFamily="18" charset="0"/>
                <a:ea typeface="Calibri" panose="020F0502020204030204" pitchFamily="34" charset="0"/>
                <a:cs typeface="Mangal" panose="02040503050203030202" pitchFamily="18" charset="0"/>
              </a:rPr>
              <a:t> Annunciation. A Re-</a:t>
            </a:r>
            <a:r>
              <a:rPr lang="it-IT" sz="1800" kern="100" dirty="0" err="1">
                <a:effectLst/>
                <a:latin typeface="Garamond" panose="02020404030301010803" pitchFamily="18" charset="0"/>
                <a:ea typeface="Calibri" panose="020F0502020204030204" pitchFamily="34" charset="0"/>
                <a:cs typeface="Mangal" panose="02040503050203030202" pitchFamily="18" charset="0"/>
              </a:rPr>
              <a:t>Examination</a:t>
            </a:r>
            <a:r>
              <a:rPr lang="it-IT" sz="1800" kern="100" dirty="0">
                <a:effectLst/>
                <a:latin typeface="Garamond" panose="02020404030301010803" pitchFamily="18" charset="0"/>
                <a:ea typeface="Calibri" panose="020F0502020204030204" pitchFamily="34" charset="0"/>
                <a:cs typeface="Mangal" panose="02040503050203030202" pitchFamily="18" charset="0"/>
              </a:rPr>
              <a:t>”, p1-12, 1977.</a:t>
            </a:r>
            <a:r>
              <a:rPr lang="it-IT" sz="1800" b="1" kern="100" dirty="0">
                <a:effectLst/>
                <a:latin typeface="Garamond" panose="02020404030301010803" pitchFamily="18" charset="0"/>
                <a:ea typeface="Calibri" panose="020F0502020204030204" pitchFamily="34" charset="0"/>
                <a:cs typeface="Mangal" panose="02040503050203030202" pitchFamily="18" charset="0"/>
              </a:rPr>
              <a:t> </a:t>
            </a:r>
            <a:endParaRPr lang="fr-FR" sz="1800" kern="100" dirty="0">
              <a:effectLst/>
              <a:latin typeface="Garamond" panose="02020404030301010803" pitchFamily="18" charset="0"/>
              <a:ea typeface="Calibri" panose="020F0502020204030204" pitchFamily="34" charset="0"/>
              <a:cs typeface="Mangal" panose="02040503050203030202" pitchFamily="18" charset="0"/>
            </a:endParaRPr>
          </a:p>
          <a:p>
            <a:pPr marL="228600">
              <a:lnSpc>
                <a:spcPct val="100000"/>
              </a:lnSpc>
              <a:spcAft>
                <a:spcPts val="800"/>
              </a:spcAft>
              <a:buNone/>
            </a:pPr>
            <a:r>
              <a:rPr lang="it-IT" sz="1800" kern="100" dirty="0">
                <a:effectLst/>
                <a:latin typeface="Garamond" panose="02020404030301010803" pitchFamily="18" charset="0"/>
                <a:ea typeface="Calibri" panose="020F0502020204030204" pitchFamily="34" charset="0"/>
                <a:cs typeface="Mangal" panose="02040503050203030202" pitchFamily="18" charset="0"/>
              </a:rPr>
              <a:t>Guide </a:t>
            </a:r>
            <a:r>
              <a:rPr lang="it-IT" sz="1800" kern="100" dirty="0" err="1">
                <a:effectLst/>
                <a:latin typeface="Garamond" panose="02020404030301010803" pitchFamily="18" charset="0"/>
                <a:ea typeface="Calibri" panose="020F0502020204030204" pitchFamily="34" charset="0"/>
                <a:cs typeface="Mangal" panose="02040503050203030202" pitchFamily="18" charset="0"/>
              </a:rPr>
              <a:t>artistique</a:t>
            </a:r>
            <a:r>
              <a:rPr lang="it-IT" sz="1800" kern="100" dirty="0">
                <a:effectLst/>
                <a:latin typeface="Garamond" panose="02020404030301010803" pitchFamily="18" charset="0"/>
                <a:ea typeface="Calibri" panose="020F0502020204030204" pitchFamily="34" charset="0"/>
                <a:cs typeface="Mangal" panose="02040503050203030202" pitchFamily="18" charset="0"/>
              </a:rPr>
              <a:t> de la Province de Sienne, « Ambrogio Lorenzetti, Annunciazione”, par Stéphane Mendelssohn, </a:t>
            </a:r>
            <a:r>
              <a:rPr lang="it-IT" sz="1800" i="1" strike="noStrike" kern="100" dirty="0">
                <a:effectLst/>
                <a:latin typeface="Garamond" panose="02020404030301010803" pitchFamily="18" charset="0"/>
                <a:ea typeface="Calibri" panose="020F0502020204030204" pitchFamily="34" charset="0"/>
                <a:cs typeface="Mangal" panose="02040503050203030202" pitchFamily="18" charset="0"/>
                <a:hlinkClick r:id="rId4">
                  <a:extLst>
                    <a:ext uri="{A12FA001-AC4F-418D-AE19-62706E023703}">
                      <ahyp:hlinkClr xmlns:ahyp="http://schemas.microsoft.com/office/drawing/2018/hyperlinkcolor" val="tx"/>
                    </a:ext>
                  </a:extLst>
                </a:hlinkClick>
              </a:rPr>
              <a:t>https://provincedesienne.com/2019/07/28/ambrogio-lorenzetti-annunciazione-2/</a:t>
            </a:r>
            <a:r>
              <a:rPr lang="it-IT" sz="1800" i="1" kern="100" dirty="0">
                <a:effectLst/>
                <a:latin typeface="Garamond" panose="02020404030301010803" pitchFamily="18" charset="0"/>
                <a:ea typeface="Calibri" panose="020F0502020204030204" pitchFamily="34" charset="0"/>
                <a:cs typeface="Mangal" panose="02040503050203030202" pitchFamily="18" charset="0"/>
              </a:rPr>
              <a:t>.</a:t>
            </a:r>
            <a:endParaRPr lang="fr-FR" sz="1100" kern="100" dirty="0">
              <a:effectLst/>
              <a:latin typeface="Garamond" panose="02020404030301010803"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4378990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0928442-D0F7-578A-07AB-DA526F068FC3}"/>
              </a:ext>
            </a:extLst>
          </p:cNvPr>
          <p:cNvSpPr txBox="1"/>
          <p:nvPr/>
        </p:nvSpPr>
        <p:spPr>
          <a:xfrm>
            <a:off x="5810865" y="2974880"/>
            <a:ext cx="2143433" cy="369332"/>
          </a:xfrm>
          <a:prstGeom prst="rect">
            <a:avLst/>
          </a:prstGeom>
          <a:noFill/>
        </p:spPr>
        <p:txBody>
          <a:bodyPr wrap="square" rtlCol="0">
            <a:spAutoFit/>
          </a:bodyPr>
          <a:lstStyle/>
          <a:p>
            <a:r>
              <a:rPr lang="en-GB" u="sng" dirty="0">
                <a:latin typeface="Garamond" panose="02020404030301010803" pitchFamily="18" charset="0"/>
              </a:rPr>
              <a:t>FIN</a:t>
            </a:r>
          </a:p>
        </p:txBody>
      </p:sp>
    </p:spTree>
    <p:extLst>
      <p:ext uri="{BB962C8B-B14F-4D97-AF65-F5344CB8AC3E}">
        <p14:creationId xmlns:p14="http://schemas.microsoft.com/office/powerpoint/2010/main" val="4285681759"/>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1281</Words>
  <Application>Microsoft Office PowerPoint</Application>
  <PresentationFormat>Grand écran</PresentationFormat>
  <Paragraphs>75</Paragraphs>
  <Slides>16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Garamond</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Lou Morana</dc:creator>
  <cp:lastModifiedBy>Lou Morana</cp:lastModifiedBy>
  <cp:revision>3</cp:revision>
  <dcterms:created xsi:type="dcterms:W3CDTF">2026-09-25T19:04:37Z</dcterms:created>
  <dcterms:modified xsi:type="dcterms:W3CDTF">2026-09-27T15:51:57Z</dcterms:modified>
</cp:coreProperties>
</file>