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381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381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400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1">
                  <a:lumOff val="13543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solidFill>
            <a:srgbClr val="014D80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009D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61D836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027002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E3E5E8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-613784"/>
              <a:lumOff val="1275"/>
            </a:schemeClr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4">
                  <a:hueOff val="-613784"/>
                  <a:lumOff val="1275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E3E5E8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E3E5E8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FF53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0C0C0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98195F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6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0C0C0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4000"/>
            </a:srgbClr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381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262727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381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42424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9" name="Shape 16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eur et date"/>
          <p:cNvSpPr txBox="1"/>
          <p:nvPr>
            <p:ph type="body" sz="quarter" idx="21" hasCustomPrompt="1"/>
          </p:nvPr>
        </p:nvSpPr>
        <p:spPr>
          <a:xfrm>
            <a:off x="1206498" y="11839048"/>
            <a:ext cx="21971003" cy="636979"/>
          </a:xfrm>
          <a:prstGeom prst="rect">
            <a:avLst/>
          </a:prstGeom>
        </p:spPr>
        <p:txBody>
          <a:bodyPr lIns="45719" tIns="45719" rIns="45719" bIns="45719" anchor="b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Auteur et date</a:t>
            </a:r>
          </a:p>
        </p:txBody>
      </p:sp>
      <p:sp>
        <p:nvSpPr>
          <p:cNvPr id="12" name="Titre de la présentation"/>
          <p:cNvSpPr txBox="1"/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Titre de la présentation</a:t>
            </a:r>
          </a:p>
        </p:txBody>
      </p:sp>
      <p:sp>
        <p:nvSpPr>
          <p:cNvPr id="13" name="Texte niveau 1…"/>
          <p:cNvSpPr txBox="1"/>
          <p:nvPr>
            <p:ph type="body" sz="quarter" idx="1" hasCustomPrompt="1"/>
          </p:nvPr>
        </p:nvSpPr>
        <p:spPr>
          <a:xfrm>
            <a:off x="1206500" y="7196865"/>
            <a:ext cx="21971000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Sous-titre de la présentation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4" name="Numéro de diapositive"/>
          <p:cNvSpPr txBox="1"/>
          <p:nvPr>
            <p:ph type="sldNum" sz="quarter" idx="2"/>
          </p:nvPr>
        </p:nvSpPr>
        <p:spPr>
          <a:xfrm>
            <a:off x="12007748" y="13080999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aysage vert et vallonné"/>
          <p:cNvSpPr/>
          <p:nvPr>
            <p:ph type="pic" idx="21"/>
          </p:nvPr>
        </p:nvSpPr>
        <p:spPr>
          <a:xfrm>
            <a:off x="-431800" y="-4038600"/>
            <a:ext cx="29464000" cy="18034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2" name="Titre de la présentation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Titre de la présentation</a:t>
            </a:r>
          </a:p>
        </p:txBody>
      </p:sp>
      <p:sp>
        <p:nvSpPr>
          <p:cNvPr id="23" name="Auteur et date"/>
          <p:cNvSpPr txBox="1"/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Auteur et date</a:t>
            </a:r>
          </a:p>
        </p:txBody>
      </p:sp>
      <p:sp>
        <p:nvSpPr>
          <p:cNvPr id="24" name="Texte niveau 1…"/>
          <p:cNvSpPr txBox="1"/>
          <p:nvPr>
            <p:ph type="body" sz="quarter" idx="1" hasCustomPrompt="1"/>
          </p:nvPr>
        </p:nvSpPr>
        <p:spPr>
          <a:xfrm>
            <a:off x="1206500" y="11609910"/>
            <a:ext cx="21971000" cy="1144688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Sous-titre de la présentation 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5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utre titre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re de diapositive"/>
          <p:cNvSpPr txBox="1"/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pPr/>
            <a:r>
              <a:t>Titre de diapositive</a:t>
            </a:r>
          </a:p>
        </p:txBody>
      </p:sp>
      <p:sp>
        <p:nvSpPr>
          <p:cNvPr id="33" name="Texte niveau 1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2403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Sous-titre de diapositive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Pierres couvertes de mousse"/>
          <p:cNvSpPr/>
          <p:nvPr>
            <p:ph type="pic" sz="half" idx="21"/>
          </p:nvPr>
        </p:nvSpPr>
        <p:spPr>
          <a:xfrm>
            <a:off x="12052303" y="1270000"/>
            <a:ext cx="11188406" cy="112098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5" name="Numéro de diapositive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re de diapositiv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Titre de diapositive</a:t>
            </a:r>
          </a:p>
        </p:txBody>
      </p:sp>
      <p:sp>
        <p:nvSpPr>
          <p:cNvPr id="43" name="Sous-titre de diapositive"/>
          <p:cNvSpPr txBox="1"/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Sous-titre de diapositive</a:t>
            </a:r>
          </a:p>
        </p:txBody>
      </p:sp>
      <p:sp>
        <p:nvSpPr>
          <p:cNvPr id="44" name="Texte niveau 1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de puce de diapositive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5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e niveau 1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pPr/>
            <a:r>
              <a:t>Texte de puce de diapositive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re de diapositive"/>
          <p:cNvSpPr txBox="1"/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Titre de diapositive</a:t>
            </a:r>
          </a:p>
        </p:txBody>
      </p:sp>
      <p:sp>
        <p:nvSpPr>
          <p:cNvPr id="61" name="Sous-titre de diapositive"/>
          <p:cNvSpPr txBox="1"/>
          <p:nvPr>
            <p:ph type="body" sz="quarter" idx="21" hasCustomPrompt="1"/>
          </p:nvPr>
        </p:nvSpPr>
        <p:spPr>
          <a:xfrm>
            <a:off x="1206500" y="2245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Sous-titre de diapositive</a:t>
            </a:r>
          </a:p>
        </p:txBody>
      </p:sp>
      <p:sp>
        <p:nvSpPr>
          <p:cNvPr id="62" name="Texte niveau 1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</p:spPr>
        <p:txBody>
          <a:bodyPr/>
          <a:lstStyle/>
          <a:p>
            <a:pPr/>
            <a:r>
              <a:t>Texte de puce de diapositive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3" name="Grosse formation rocheuse sous des nuages sombres avec une route poussiéreuse au premier plan"/>
          <p:cNvSpPr/>
          <p:nvPr>
            <p:ph type="pic" idx="22"/>
          </p:nvPr>
        </p:nvSpPr>
        <p:spPr>
          <a:xfrm>
            <a:off x="6380200" y="1263848"/>
            <a:ext cx="22529801" cy="1119347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64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, puces, vidéo direct, pet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re de diapositive"/>
          <p:cNvSpPr txBox="1"/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Titre de diapositive</a:t>
            </a:r>
          </a:p>
        </p:txBody>
      </p:sp>
      <p:sp>
        <p:nvSpPr>
          <p:cNvPr id="72" name="Sous-titre de diapositive"/>
          <p:cNvSpPr txBox="1"/>
          <p:nvPr>
            <p:ph type="body" sz="quarter" idx="21" hasCustomPrompt="1"/>
          </p:nvPr>
        </p:nvSpPr>
        <p:spPr>
          <a:xfrm>
            <a:off x="1206500" y="2245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Sous-titre de diapositive</a:t>
            </a:r>
          </a:p>
        </p:txBody>
      </p:sp>
      <p:sp>
        <p:nvSpPr>
          <p:cNvPr id="73" name="Texte niveau 1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</p:spPr>
        <p:txBody>
          <a:bodyPr/>
          <a:lstStyle/>
          <a:p>
            <a:pPr/>
            <a:r>
              <a:t>Texte de puce de diapositive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74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, puces, vidéo direct, gr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re de diapositive"/>
          <p:cNvSpPr txBox="1"/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Titre de diapositive</a:t>
            </a:r>
          </a:p>
        </p:txBody>
      </p:sp>
      <p:sp>
        <p:nvSpPr>
          <p:cNvPr id="82" name="Sous-titre de diapositive"/>
          <p:cNvSpPr txBox="1"/>
          <p:nvPr>
            <p:ph type="body" sz="quarter" idx="21" hasCustomPrompt="1"/>
          </p:nvPr>
        </p:nvSpPr>
        <p:spPr>
          <a:xfrm>
            <a:off x="1206500" y="2245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Sous-titre de diapositive</a:t>
            </a:r>
          </a:p>
        </p:txBody>
      </p:sp>
      <p:sp>
        <p:nvSpPr>
          <p:cNvPr id="83" name="Texte niveau 1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012"/>
          </a:xfrm>
          <a:prstGeom prst="rect">
            <a:avLst/>
          </a:prstGeom>
        </p:spPr>
        <p:txBody>
          <a:bodyPr/>
          <a:lstStyle/>
          <a:p>
            <a:pPr/>
            <a:r>
              <a:t>Texte de puce de diapositive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4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re de section"/>
          <p:cNvSpPr txBox="1"/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Titre de section</a:t>
            </a:r>
          </a:p>
        </p:txBody>
      </p:sp>
      <p:sp>
        <p:nvSpPr>
          <p:cNvPr id="92" name="Numéro de diapositive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 seul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itre de diapositive"/>
          <p:cNvSpPr txBox="1"/>
          <p:nvPr>
            <p:ph type="title" hasCustomPrompt="1"/>
          </p:nvPr>
        </p:nvSpPr>
        <p:spPr>
          <a:xfrm>
            <a:off x="1206500" y="952500"/>
            <a:ext cx="21971000" cy="1434949"/>
          </a:xfrm>
          <a:prstGeom prst="rect">
            <a:avLst/>
          </a:prstGeom>
        </p:spPr>
        <p:txBody>
          <a:bodyPr/>
          <a:lstStyle/>
          <a:p>
            <a:pPr/>
            <a:r>
              <a:t>Titre de diapositive</a:t>
            </a:r>
          </a:p>
        </p:txBody>
      </p:sp>
      <p:sp>
        <p:nvSpPr>
          <p:cNvPr id="100" name="Sous-titre de diapositive"/>
          <p:cNvSpPr txBox="1"/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Sous-titre de diapositive</a:t>
            </a:r>
          </a:p>
        </p:txBody>
      </p:sp>
      <p:sp>
        <p:nvSpPr>
          <p:cNvPr id="101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rdre du j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itre de l’ordre du jour"/>
          <p:cNvSpPr txBox="1"/>
          <p:nvPr>
            <p:ph type="title" hasCustomPrompt="1"/>
          </p:nvPr>
        </p:nvSpPr>
        <p:spPr>
          <a:xfrm>
            <a:off x="1206500" y="952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Titre de l’ordre du jour</a:t>
            </a:r>
          </a:p>
        </p:txBody>
      </p:sp>
      <p:sp>
        <p:nvSpPr>
          <p:cNvPr id="109" name="Sous-titre de l’ordre du jour"/>
          <p:cNvSpPr txBox="1"/>
          <p:nvPr>
            <p:ph type="body" sz="quarter" idx="21" hasCustomPrompt="1"/>
          </p:nvPr>
        </p:nvSpPr>
        <p:spPr>
          <a:xfrm>
            <a:off x="1206500" y="2245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Sous-titre de l’ordre du jour</a:t>
            </a:r>
          </a:p>
        </p:txBody>
      </p:sp>
      <p:sp>
        <p:nvSpPr>
          <p:cNvPr id="110" name="Texte niveau 1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5pPr>
          </a:lstStyle>
          <a:p>
            <a:pPr/>
            <a:r>
              <a:t>Rubriques de l’ordre du jour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1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écla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exte niveau 1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Déclaration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9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ait import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Données clés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Données clés</a:t>
            </a:r>
          </a:p>
        </p:txBody>
      </p:sp>
      <p:sp>
        <p:nvSpPr>
          <p:cNvPr id="127" name="Texte niveau 1…"/>
          <p:cNvSpPr txBox="1"/>
          <p:nvPr>
            <p:ph type="body" idx="1" hasCustomPrompt="1"/>
          </p:nvPr>
        </p:nvSpPr>
        <p:spPr>
          <a:xfrm>
            <a:off x="1206500" y="935258"/>
            <a:ext cx="21971000" cy="7359063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100 %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8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Attribution"/>
          <p:cNvSpPr txBox="1"/>
          <p:nvPr>
            <p:ph type="body" sz="quarter" idx="21" hasCustomPrompt="1"/>
          </p:nvPr>
        </p:nvSpPr>
        <p:spPr>
          <a:xfrm>
            <a:off x="2480825" y="10675453"/>
            <a:ext cx="201492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Attribution</a:t>
            </a:r>
          </a:p>
        </p:txBody>
      </p:sp>
      <p:sp>
        <p:nvSpPr>
          <p:cNvPr id="136" name="Texte niveau 1…"/>
          <p:cNvSpPr txBox="1"/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 anchor="ctr"/>
          <a:lstStyle>
            <a:lvl1pPr marL="638923" indent="-469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« Citation notable »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37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ros plan sur des plantes sauvages qui poussent entre des rochers"/>
          <p:cNvSpPr/>
          <p:nvPr>
            <p:ph type="pic" sz="quarter" idx="21"/>
          </p:nvPr>
        </p:nvSpPr>
        <p:spPr>
          <a:xfrm>
            <a:off x="15430500" y="7085409"/>
            <a:ext cx="8128000" cy="54102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5" name="Grosse formation rocheuse sous des nuages sombres avec une route poussiéreuse au premier plan"/>
          <p:cNvSpPr/>
          <p:nvPr>
            <p:ph type="pic" idx="22"/>
          </p:nvPr>
        </p:nvSpPr>
        <p:spPr>
          <a:xfrm>
            <a:off x="-2933700" y="1270000"/>
            <a:ext cx="22699133" cy="11277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6" name="Gros plan sur une plante sauvage qui pousse entre des rochers de lave"/>
          <p:cNvSpPr/>
          <p:nvPr>
            <p:ph type="pic" sz="quarter" idx="23"/>
          </p:nvPr>
        </p:nvSpPr>
        <p:spPr>
          <a:xfrm>
            <a:off x="15430500" y="1270000"/>
            <a:ext cx="8128000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7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cascade entourée par un paysage vert et rocailleux"/>
          <p:cNvSpPr/>
          <p:nvPr>
            <p:ph type="pic" idx="21"/>
          </p:nvPr>
        </p:nvSpPr>
        <p:spPr>
          <a:xfrm>
            <a:off x="-1511300" y="-3721100"/>
            <a:ext cx="28511500" cy="190302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55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de diapositive"/>
          <p:cNvSpPr txBox="1"/>
          <p:nvPr>
            <p:ph type="title" hasCustomPrompt="1"/>
          </p:nvPr>
        </p:nvSpPr>
        <p:spPr>
          <a:xfrm>
            <a:off x="1206500" y="952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Titre de diapositive</a:t>
            </a:r>
          </a:p>
        </p:txBody>
      </p:sp>
      <p:sp>
        <p:nvSpPr>
          <p:cNvPr id="3" name="Texte niveau 1…"/>
          <p:cNvSpPr txBox="1"/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Texte de puce de diapositive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" name="Numéro de diapositive"/>
          <p:cNvSpPr txBox="1"/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transition xmlns:p14="http://schemas.microsoft.com/office/powerpoint/2010/main" spd="med" advClick="1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image" Target="../media/image3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Relationship Id="rId3" Type="http://schemas.openxmlformats.org/officeDocument/2006/relationships/image" Target="../media/image3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7.png"/><Relationship Id="rId6" Type="http://schemas.openxmlformats.org/officeDocument/2006/relationships/image" Target="../media/image4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png"/><Relationship Id="rId3" Type="http://schemas.openxmlformats.org/officeDocument/2006/relationships/image" Target="../media/image9.jpeg"/><Relationship Id="rId4" Type="http://schemas.openxmlformats.org/officeDocument/2006/relationships/image" Target="../media/image12.png"/><Relationship Id="rId5" Type="http://schemas.openxmlformats.org/officeDocument/2006/relationships/image" Target="../media/image13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3" Type="http://schemas.openxmlformats.org/officeDocument/2006/relationships/image" Target="../media/image14.png"/><Relationship Id="rId4" Type="http://schemas.openxmlformats.org/officeDocument/2006/relationships/image" Target="../media/image10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3" Type="http://schemas.openxmlformats.org/officeDocument/2006/relationships/image" Target="../media/image7.png"/><Relationship Id="rId4" Type="http://schemas.openxmlformats.org/officeDocument/2006/relationships/image" Target="../media/image1.png"/><Relationship Id="rId5" Type="http://schemas.openxmlformats.org/officeDocument/2006/relationships/image" Target="../media/image2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012918" y="3065971"/>
            <a:ext cx="4358164" cy="10166788"/>
          </a:xfrm>
          <a:prstGeom prst="rect">
            <a:avLst/>
          </a:prstGeom>
          <a:ln w="12700">
            <a:miter lim="400000"/>
          </a:ln>
        </p:spPr>
      </p:pic>
      <p:sp>
        <p:nvSpPr>
          <p:cNvPr id="172" name="Andrea Mantegna - Saint Sébastien"/>
          <p:cNvSpPr txBox="1"/>
          <p:nvPr/>
        </p:nvSpPr>
        <p:spPr>
          <a:xfrm>
            <a:off x="7299256" y="1752349"/>
            <a:ext cx="10559416" cy="8458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/>
            </a:lvl1pPr>
          </a:lstStyle>
          <a:p>
            <a:pPr/>
            <a:r>
              <a:t>Andrea Mantegna - Saint Sébastien  </a:t>
            </a:r>
          </a:p>
        </p:txBody>
      </p:sp>
      <p:sp>
        <p:nvSpPr>
          <p:cNvPr id="173" name="Loris Pedrosa-TD03"/>
          <p:cNvSpPr txBox="1"/>
          <p:nvPr/>
        </p:nvSpPr>
        <p:spPr>
          <a:xfrm>
            <a:off x="17055047" y="12449398"/>
            <a:ext cx="5852462" cy="597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400"/>
            </a:lvl1pPr>
          </a:lstStyle>
          <a:p>
            <a:pPr/>
            <a:r>
              <a:t>Loris Pedrosa-TD03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Andrea Mantegna (vers 1430-1431 à 1506) Saint Sébastien, vers 1457-1459 Tempera à l’œuf sur bois de peuplier 68 × 30 cm (hauteur × largeur) Vienne, Kunsthistorisches Museum, Gemäldegalerie Inv. GG 301"/>
          <p:cNvSpPr txBox="1"/>
          <p:nvPr/>
        </p:nvSpPr>
        <p:spPr>
          <a:xfrm>
            <a:off x="15362446" y="10522837"/>
            <a:ext cx="5986886" cy="274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just" defTabSz="457200">
              <a:lnSpc>
                <a:spcPct val="100000"/>
              </a:lnSpc>
              <a:spcBef>
                <a:spcPts val="1200"/>
              </a:spcBef>
              <a:defRPr sz="2200">
                <a:latin typeface="Times Roman"/>
                <a:ea typeface="Times Roman"/>
                <a:cs typeface="Times Roman"/>
                <a:sym typeface="Times Roman"/>
              </a:defRPr>
            </a:pPr>
            <a:r>
              <a:rPr b="1"/>
              <a:t>Andrea Mantegna (vers 1430-1431 à 1506)</a:t>
            </a:r>
            <a:br/>
            <a:r>
              <a:rPr i="1"/>
              <a:t>Saint Sébastien</a:t>
            </a:r>
            <a:r>
              <a:t>, vers 1457-1459</a:t>
            </a:r>
            <a:br/>
            <a:r>
              <a:t>Tempera à l’œuf sur bois de peuplier</a:t>
            </a:r>
            <a:br/>
            <a:r>
              <a:t>68 × 30 cm (hauteur × largeur)</a:t>
            </a:r>
            <a:br/>
            <a:r>
              <a:t>Vienne, Kunsthistorisches Museum, Gemäldegalerie</a:t>
            </a:r>
            <a:br/>
            <a:r>
              <a:t>Inv. GG 301</a:t>
            </a:r>
          </a:p>
        </p:txBody>
      </p:sp>
      <p:pic>
        <p:nvPicPr>
          <p:cNvPr id="176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25936" y="405284"/>
            <a:ext cx="5532129" cy="129054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25936" y="405284"/>
            <a:ext cx="5532129" cy="129054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Capture d’écran 2026-10-04 à 00.04.20.png" descr="Capture d’écran 2026-10-04 à 00.04.2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04301" y="7416967"/>
            <a:ext cx="2570149" cy="5801784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Capture d’écran 2026-10-04 à 00.05.26.png" descr="Capture d’écran 2026-10-04 à 00.05.2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848567" y="1174327"/>
            <a:ext cx="2213439" cy="54552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Capture d’écran 2026-10-04 à 00.06.26.png" descr="Capture d’écran 2026-10-04 à 00.06.26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6429445" y="389427"/>
            <a:ext cx="4456452" cy="465451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Capture d’écran 2026-10-04 à 00.07.00.png" descr="Capture d’écran 2026-10-04 à 00.07.00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8321994" y="6063467"/>
            <a:ext cx="671354" cy="71163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25936" y="405284"/>
            <a:ext cx="5532129" cy="129054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Capture d’écran 2026-09-24 à 15.37.55.png" descr="Capture d’écran 2026-09-24 à 15.37.55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555688" y="5027836"/>
            <a:ext cx="3855668" cy="366032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Capture d’écran 2026-10-04 à 00.08.28.png" descr="Capture d’écran 2026-10-04 à 00.08.28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972644" y="4049317"/>
            <a:ext cx="2750342" cy="561736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25936" y="405284"/>
            <a:ext cx="5532129" cy="129054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Capture d’écran 2026-09-24 à 15.38.03.png" descr="Capture d’écran 2026-09-24 à 15.38.0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26883" y="7067325"/>
            <a:ext cx="6434867" cy="41658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Capture d’écran 2026-09-24 à 15.38.15.png" descr="Capture d’écran 2026-09-24 à 15.38.15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111003" y="5688574"/>
            <a:ext cx="5239325" cy="69233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91" name="Capture d’écran 2026-10-04 à 00.10.11.png" descr="Capture d’écran 2026-10-04 à 00.10.1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7392591" y="1102300"/>
            <a:ext cx="4676150" cy="322877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2" name="Capture d’écran 2026-10-04 à 00.10.34.png" descr="Capture d’écran 2026-10-04 à 00.10.34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812316" y="1394271"/>
            <a:ext cx="4064001" cy="30861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25936" y="405284"/>
            <a:ext cx="5532129" cy="129054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95" name="Giorgio SchiavoneSaint Sebastianprobably 1456-61Tempera on wood, 30.5 x 23 cmBought, 1860NG630.9https://www.nationalgallery.org.uk/paintings/NG630.9" descr="Giorgio SchiavoneSaint Sebastianprobably 1456-61Tempera on wood, 30.5 x 23 cmBought, 1860NG630.9https://www.nationalgallery.org.uk/paintings/NG630.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98362" y="875195"/>
            <a:ext cx="7632701" cy="1016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6" name="Antonio del Pollaiuolo and Piero del PollaiuoloThe Martyrdom of Saint Sebastiancompleted 1475Oil on wood, 291.5 × 202.6 cmBought, 1857NG292https://www.nationalgallery.org.uk/paintings/NG292" descr="Antonio del Pollaiuolo and Piero del PollaiuoloThe Martyrdom of Saint Sebastiancompleted 1475Oil on wood, 291.5 × 202.6 cmBought, 1857NG292https://www.nationalgallery.org.uk/paintings/NG29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6098451" y="875195"/>
            <a:ext cx="7061201" cy="10160001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Giorgio Schiavone (1436-1437 à 1504) Saint Sébastien, probablement 1456-1461 Tempera à l’œuf sur bois ; 30,5 × 23 cm Londres, National Gallery Inv. NG630.9"/>
          <p:cNvSpPr txBox="1"/>
          <p:nvPr/>
        </p:nvSpPr>
        <p:spPr>
          <a:xfrm>
            <a:off x="792220" y="11379557"/>
            <a:ext cx="4672227" cy="185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1800">
                <a:latin typeface="Times Roman"/>
                <a:ea typeface="Times Roman"/>
                <a:cs typeface="Times Roman"/>
                <a:sym typeface="Times Roman"/>
              </a:defRPr>
            </a:pPr>
            <a:r>
              <a:rPr b="1"/>
              <a:t>Giorgio Schiavone (1436-1437 à 1504)</a:t>
            </a:r>
            <a:br/>
            <a:r>
              <a:rPr i="1"/>
              <a:t>Saint Sébastien</a:t>
            </a:r>
            <a:r>
              <a:t>, probablement 1456-1461</a:t>
            </a:r>
            <a:br/>
            <a:r>
              <a:t>Tempera à l’œuf sur bois ; 30,5 × 23 cm</a:t>
            </a:r>
            <a:br/>
            <a:r>
              <a:t>Londres, National Gallery</a:t>
            </a:r>
            <a:br/>
            <a:r>
              <a:t>Inv. NG630.9</a:t>
            </a:r>
          </a:p>
        </p:txBody>
      </p:sp>
      <p:sp>
        <p:nvSpPr>
          <p:cNvPr id="198" name="Antonio del Pollaiuolo (vers 1432 à 1498) et…"/>
          <p:cNvSpPr txBox="1"/>
          <p:nvPr/>
        </p:nvSpPr>
        <p:spPr>
          <a:xfrm>
            <a:off x="15952937" y="11233507"/>
            <a:ext cx="4434149" cy="214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b="1" sz="18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Antonio del Pollaiuolo (vers 1432 à 1498) et </a:t>
            </a:r>
          </a:p>
          <a:p>
            <a:pPr defTabSz="457200">
              <a:lnSpc>
                <a:spcPct val="100000"/>
              </a:lnSpc>
              <a:spcBef>
                <a:spcPts val="0"/>
              </a:spcBef>
              <a:defRPr b="1" sz="18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Piero del Pollaiuolo (vers 1441 à avant 1496)</a:t>
            </a:r>
            <a:br>
              <a:rPr b="0"/>
            </a:br>
            <a:r>
              <a:rPr b="0" i="1"/>
              <a:t>Le Martyre de saint Sébastien</a:t>
            </a:r>
            <a:r>
              <a:rPr b="0"/>
              <a:t>, achevé en 1475</a:t>
            </a:r>
            <a:br>
              <a:rPr b="0"/>
            </a:br>
            <a:r>
              <a:rPr b="0"/>
              <a:t>Huile sur bois ; 291,5 × 202,6 cm</a:t>
            </a:r>
            <a:br>
              <a:rPr b="0"/>
            </a:br>
            <a:r>
              <a:rPr b="0"/>
              <a:t>Londres, National Gallery</a:t>
            </a:r>
            <a:br>
              <a:rPr b="0"/>
            </a:br>
            <a:r>
              <a:rPr b="0"/>
              <a:t>Inv. NG292</a:t>
            </a:r>
            <a:endParaRPr b="0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omment Mantegna transforme-t-il le récit du martyre en une image monumentale où se rencontrent culture antique et dévotion chrétienne ?"/>
          <p:cNvSpPr txBox="1"/>
          <p:nvPr>
            <p:ph type="title"/>
          </p:nvPr>
        </p:nvSpPr>
        <p:spPr>
          <a:xfrm>
            <a:off x="3262129" y="6141418"/>
            <a:ext cx="17859742" cy="1433164"/>
          </a:xfrm>
          <a:prstGeom prst="rect">
            <a:avLst/>
          </a:prstGeom>
        </p:spPr>
        <p:txBody>
          <a:bodyPr/>
          <a:lstStyle>
            <a:lvl1pPr algn="ctr" defTabSz="246888">
              <a:lnSpc>
                <a:spcPct val="100000"/>
              </a:lnSpc>
              <a:defRPr spc="0" sz="297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Comment Mantegna transforme-t-il le récit du martyre en une image monumentale où se rencontrent culture antique et dévotion chrétienne 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I. Éloigner le supplice pour monumentaliser le martyr A. Un récit construit après l’événement B. Une perspective au service du récit…"/>
          <p:cNvSpPr txBox="1"/>
          <p:nvPr/>
        </p:nvSpPr>
        <p:spPr>
          <a:xfrm>
            <a:off x="1386938" y="3297143"/>
            <a:ext cx="16704222" cy="82026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1200"/>
              </a:spcBef>
              <a:defRPr sz="4000"/>
            </a:pPr>
            <a:r>
              <a:t>I. </a:t>
            </a:r>
            <a:r>
              <a:rPr b="1"/>
              <a:t>Éloigner le supplice pour monumentaliser le martyr</a:t>
            </a:r>
            <a:br/>
            <a:r>
              <a:t>A. Un récit construit après l’événement</a:t>
            </a:r>
            <a:br/>
            <a:r>
              <a:t>B. Une perspective au service du récit</a:t>
            </a:r>
          </a:p>
          <a:p>
            <a:pPr defTabSz="457200">
              <a:lnSpc>
                <a:spcPct val="100000"/>
              </a:lnSpc>
              <a:spcBef>
                <a:spcPts val="1200"/>
              </a:spcBef>
              <a:defRPr sz="4000"/>
            </a:pPr>
          </a:p>
          <a:p>
            <a:pPr defTabSz="457200">
              <a:lnSpc>
                <a:spcPct val="100000"/>
              </a:lnSpc>
              <a:spcBef>
                <a:spcPts val="1200"/>
              </a:spcBef>
              <a:defRPr sz="4000"/>
            </a:pPr>
            <a:r>
              <a:rPr b="1"/>
              <a:t>II. Représenter le martyr chrétien à travers les formes antiques</a:t>
            </a:r>
            <a:br/>
            <a:r>
              <a:t>A. Le martyr dans un décor de ruines antiques</a:t>
            </a:r>
            <a:br/>
            <a:r>
              <a:t>B. Des codes antiques appliqués au martyre</a:t>
            </a:r>
          </a:p>
          <a:p>
            <a:pPr defTabSz="457200">
              <a:lnSpc>
                <a:spcPct val="100000"/>
              </a:lnSpc>
              <a:spcBef>
                <a:spcPts val="1200"/>
              </a:spcBef>
              <a:defRPr sz="4000"/>
            </a:pPr>
          </a:p>
          <a:p>
            <a:pPr defTabSz="457200">
              <a:lnSpc>
                <a:spcPct val="100000"/>
              </a:lnSpc>
              <a:spcBef>
                <a:spcPts val="1200"/>
              </a:spcBef>
              <a:defRPr sz="4000"/>
            </a:pPr>
            <a:r>
              <a:rPr b="1"/>
              <a:t>III. Des interprétations débattues</a:t>
            </a:r>
            <a:br/>
            <a:r>
              <a:t>A. Une image liée à la peste ?</a:t>
            </a:r>
            <a:br/>
            <a:r>
              <a:t>B. Une victoire du christianisme sur le monde païen ?</a:t>
            </a:r>
          </a:p>
        </p:txBody>
      </p:sp>
      <p:sp>
        <p:nvSpPr>
          <p:cNvPr id="203" name="Comment Mantegna transforme-t-il le récit du martyre en une image monumentale où se rencontrent culture antique et dévotion chrétienne ?"/>
          <p:cNvSpPr txBox="1"/>
          <p:nvPr/>
        </p:nvSpPr>
        <p:spPr>
          <a:xfrm>
            <a:off x="754506" y="691675"/>
            <a:ext cx="22874987" cy="2520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 defTabSz="457200">
              <a:lnSpc>
                <a:spcPct val="100000"/>
              </a:lnSpc>
              <a:spcBef>
                <a:spcPts val="0"/>
              </a:spcBef>
              <a:defRPr b="1" sz="5200"/>
            </a:lvl1pPr>
          </a:lstStyle>
          <a:p>
            <a:pPr/>
            <a:r>
              <a:t>Comment Mantegna transforme-t-il le récit du martyre en une image monumentale où se rencontrent culture antique et dévotion chrétienne 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I. Éloigner le supplice pour monumentaliser le martyr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457200">
              <a:lnSpc>
                <a:spcPct val="100000"/>
              </a:lnSpc>
              <a:spcBef>
                <a:spcPts val="1200"/>
              </a:spcBef>
              <a:defRPr b="0" spc="0" sz="4400"/>
            </a:pPr>
            <a:r>
              <a:t>I. </a:t>
            </a:r>
            <a:r>
              <a:rPr b="1"/>
              <a:t>Éloigner le supplice pour monumentaliser le martyr</a:t>
            </a:r>
          </a:p>
        </p:txBody>
      </p:sp>
      <p:sp>
        <p:nvSpPr>
          <p:cNvPr id="206" name="A. Un récit construit après l’événement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 defTabSz="457200">
              <a:spcBef>
                <a:spcPts val="1200"/>
              </a:spcBef>
              <a:defRPr b="0" sz="4400"/>
            </a:lvl1pPr>
          </a:lstStyle>
          <a:p>
            <a:pPr/>
            <a:r>
              <a:t>A. Un récit construit après l’événement</a:t>
            </a:r>
          </a:p>
        </p:txBody>
      </p:sp>
      <p:sp>
        <p:nvSpPr>
          <p:cNvPr id="207" name="Flèches déjà fichées dans le corps et filets de sang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Font typeface="Times Roman"/>
              <a:defRPr sz="38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Flèches déjà fichées dans le corps et filets de sang</a:t>
            </a:r>
          </a:p>
          <a:p>
            <a:pPr marL="0" indent="0" defTabSz="457200">
              <a:lnSpc>
                <a:spcPct val="100000"/>
              </a:lnSpc>
              <a:spcBef>
                <a:spcPts val="0"/>
              </a:spcBef>
              <a:buSzTx/>
              <a:buNone/>
              <a:defRPr sz="3800">
                <a:latin typeface="Times Roman"/>
                <a:ea typeface="Times Roman"/>
                <a:cs typeface="Times Roman"/>
                <a:sym typeface="Times Roman"/>
              </a:defRPr>
            </a:pP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Font typeface="Times Roman"/>
              <a:defRPr sz="38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Sébastien encore attaché à la colonne.</a:t>
            </a:r>
          </a:p>
          <a:p>
            <a:pPr marL="0" indent="0" defTabSz="457200">
              <a:lnSpc>
                <a:spcPct val="100000"/>
              </a:lnSpc>
              <a:spcBef>
                <a:spcPts val="0"/>
              </a:spcBef>
              <a:buSzTx/>
              <a:buNone/>
              <a:defRPr sz="3800">
                <a:latin typeface="Times Roman"/>
                <a:ea typeface="Times Roman"/>
                <a:cs typeface="Times Roman"/>
                <a:sym typeface="Times Roman"/>
              </a:defRPr>
            </a:pP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Font typeface="Times Roman"/>
              <a:defRPr sz="38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Aucun archer en train de tirer ; les bourreaux s’éloignent.</a:t>
            </a:r>
          </a:p>
          <a:p>
            <a:pPr marL="0" indent="0" defTabSz="457200">
              <a:lnSpc>
                <a:spcPct val="100000"/>
              </a:lnSpc>
              <a:spcBef>
                <a:spcPts val="0"/>
              </a:spcBef>
              <a:buSzTx/>
              <a:buNone/>
              <a:defRPr sz="3800"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pic>
        <p:nvPicPr>
          <p:cNvPr id="208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174173" y="850495"/>
            <a:ext cx="5150436" cy="120150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I. Éloigner le supplice pour monumentaliser le martyr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457200">
              <a:lnSpc>
                <a:spcPct val="100000"/>
              </a:lnSpc>
              <a:spcBef>
                <a:spcPts val="1200"/>
              </a:spcBef>
              <a:defRPr b="0" spc="0" sz="4400"/>
            </a:pPr>
            <a:r>
              <a:t>I. </a:t>
            </a:r>
            <a:r>
              <a:rPr b="1"/>
              <a:t>Éloigner le supplice pour monumentaliser le martyr</a:t>
            </a:r>
          </a:p>
        </p:txBody>
      </p:sp>
      <p:sp>
        <p:nvSpPr>
          <p:cNvPr id="211" name="A. Un récit construit après l’événement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 defTabSz="457200">
              <a:spcBef>
                <a:spcPts val="1200"/>
              </a:spcBef>
              <a:defRPr b="0" sz="4300"/>
            </a:lvl1pPr>
          </a:lstStyle>
          <a:p>
            <a:pPr/>
            <a:r>
              <a:t>A. Un récit construit après l’événement</a:t>
            </a:r>
          </a:p>
        </p:txBody>
      </p:sp>
      <p:pic>
        <p:nvPicPr>
          <p:cNvPr id="212" name="Benozzo_Gozzoli_-_Martyrdom_of_St_Sebastian_-_WGA10332.jpg" descr="Benozzo_Gozzoli_-_Martyrdom_of_St_Sebastian_-_WGA103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67020" y="3293368"/>
            <a:ext cx="7308753" cy="990419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3" name="Antonio del Pollaiuolo and Piero del PollaiuoloThe Martyrdom of Saint Sebastiancompleted 1475Oil on wood, 291.5 × 202.6 cmBought, 1857NG292https://www.nationalgallery.org.uk/paintings/NG292" descr="Antonio del Pollaiuolo and Piero del PollaiuoloThe Martyrdom of Saint Sebastiancompleted 1475Oil on wood, 291.5 × 202.6 cmBought, 1857NG292https://www.nationalgallery.org.uk/paintings/NG29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185980" y="3165463"/>
            <a:ext cx="7061201" cy="10160001"/>
          </a:xfrm>
          <a:prstGeom prst="rect">
            <a:avLst/>
          </a:prstGeom>
          <a:ln w="12700">
            <a:miter lim="400000"/>
          </a:ln>
        </p:spPr>
      </p:pic>
      <p:sp>
        <p:nvSpPr>
          <p:cNvPr id="214" name="Benozzo di Lese, dit Benozzo Gozzoli, Le Martyre de saint Sébastien, commandé en 1465, achevé le 18 janvier 1466, fresque, 525 × 378 cm, contre-façade de la collégiale Santa Maria Assunta, chapelle des saints Fabien et Sébastien, San Gimignano."/>
          <p:cNvSpPr txBox="1"/>
          <p:nvPr/>
        </p:nvSpPr>
        <p:spPr>
          <a:xfrm>
            <a:off x="8689282" y="10835195"/>
            <a:ext cx="4543215" cy="273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sz="1800">
                <a:latin typeface="Times Roman"/>
                <a:ea typeface="Times Roman"/>
                <a:cs typeface="Times Roman"/>
                <a:sym typeface="Times Roman"/>
              </a:defRPr>
            </a:pPr>
            <a:r>
              <a:rPr b="1"/>
              <a:t>Benozzo di Lese, dit Benozzo Gozzoli</a:t>
            </a:r>
            <a:r>
              <a:t>,</a:t>
            </a:r>
            <a:br/>
            <a:r>
              <a:rPr b="1" i="1"/>
              <a:t>Le Martyre de saint Sébastien</a:t>
            </a:r>
            <a:r>
              <a:t>,</a:t>
            </a:r>
            <a:br/>
            <a:r>
              <a:t>commandé en 1465, achevé le 18 janvier 1466,</a:t>
            </a:r>
            <a:br/>
            <a:r>
              <a:t>fresque, 525 × 378 cm,</a:t>
            </a:r>
            <a:br/>
            <a:r>
              <a:t>contre-façade de la collégiale Santa Maria Assunta,</a:t>
            </a:r>
            <a:br/>
            <a:r>
              <a:t>chapelle des saints Fabien et Sébastien, San Gimignano.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I. Éloigner le supplice pour monumentaliser le martyr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457200">
              <a:lnSpc>
                <a:spcPct val="100000"/>
              </a:lnSpc>
              <a:spcBef>
                <a:spcPts val="1200"/>
              </a:spcBef>
              <a:defRPr b="0" spc="0" sz="4400"/>
            </a:pPr>
            <a:r>
              <a:t>I. </a:t>
            </a:r>
            <a:r>
              <a:rPr b="1"/>
              <a:t>Éloigner le supplice pour monumentaliser le martyr</a:t>
            </a:r>
          </a:p>
        </p:txBody>
      </p:sp>
      <p:sp>
        <p:nvSpPr>
          <p:cNvPr id="217" name="I.B Une perspective au service du récit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b="0" sz="4300"/>
            </a:lvl1pPr>
          </a:lstStyle>
          <a:p>
            <a:pPr/>
            <a:r>
              <a:t>I.B Une perspective au service du récit </a:t>
            </a:r>
          </a:p>
        </p:txBody>
      </p:sp>
      <p:sp>
        <p:nvSpPr>
          <p:cNvPr id="218" name="Le corps de Sébastien, la colonne et l’arche forment un axe vertical stable qui domine le premier plan.…"/>
          <p:cNvSpPr txBox="1"/>
          <p:nvPr>
            <p:ph type="body" sz="half" idx="1"/>
          </p:nvPr>
        </p:nvSpPr>
        <p:spPr>
          <a:xfrm>
            <a:off x="1206500" y="4248504"/>
            <a:ext cx="12346447" cy="8256012"/>
          </a:xfrm>
          <a:prstGeom prst="rect">
            <a:avLst/>
          </a:prstGeom>
        </p:spPr>
        <p:txBody>
          <a:bodyPr/>
          <a:lstStyle/>
          <a:p>
            <a:pPr marL="609599" indent="-609599" algn="just">
              <a:defRPr sz="3400"/>
            </a:pPr>
            <a:r>
              <a:t>Le corps de Sébastien, la colonne et l’arche forment un axe vertical stable qui domine le premier plan.</a:t>
            </a:r>
          </a:p>
          <a:p>
            <a:pPr marL="609599" indent="-609599" algn="just">
              <a:defRPr sz="3400"/>
            </a:pPr>
            <a:r>
              <a:t>L’étagement des plans, du dallage aux montagnes, construit la profondeur, tandis que le chemin guide le regard vers les bourreaux.</a:t>
            </a:r>
          </a:p>
          <a:p>
            <a:pPr marL="609599" indent="-609599" algn="just">
              <a:defRPr sz="3400"/>
            </a:pPr>
            <a:r>
              <a:t>La diminution scalaire des archers marque leur éloignement ; l’occlusion partielle du troisième, masqué par la pente, suggère la poursuite de leur départ.</a:t>
            </a:r>
          </a:p>
        </p:txBody>
      </p:sp>
      <p:pic>
        <p:nvPicPr>
          <p:cNvPr id="219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177649" y="850495"/>
            <a:ext cx="5150435" cy="120150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andrea-mantegna-martirio-s-cristoforo.jpg" descr="andrea-mantegna-martirio-s-cristofor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70103" y="7292840"/>
            <a:ext cx="8216643" cy="4883659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MuseumPlus 5.1.00 328" descr="MuseumPlus 5.1.00 3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66547" y="6850933"/>
            <a:ext cx="7421842" cy="55614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23" name="ANTONIO-E-IL-MIRACOLO-DELLA-MULA-BASSORILIEVO-ALTARE-MAGGIORE.jpg" descr="ANTONIO-E-IL-MIRACOLO-DELLA-MULA-BASSORILIEVO-ALTARE-MAGGIORE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22010" y="886157"/>
            <a:ext cx="9461501" cy="4953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4" name="ceiling-of-the-camera-picta-or-camera-degli-sposi-1470.jpeg" descr="ceiling-of-the-camera-picta-or-camera-degli-sposi-1470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085848" y="95024"/>
            <a:ext cx="5383240" cy="6535268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Donatello, Le Miracle de la mule, vers 1446-1449, Bronze partiellement doré, 57,5 × 122,5 × 4 cm, Padoue, basilique Saint-Antoine, maître-autel"/>
          <p:cNvSpPr txBox="1"/>
          <p:nvPr/>
        </p:nvSpPr>
        <p:spPr>
          <a:xfrm>
            <a:off x="1392791" y="5957209"/>
            <a:ext cx="8971268" cy="679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just">
              <a:lnSpc>
                <a:spcPct val="100000"/>
              </a:lnSpc>
              <a:spcBef>
                <a:spcPts val="0"/>
              </a:spcBef>
              <a:defRPr sz="1900"/>
            </a:lvl1pPr>
          </a:lstStyle>
          <a:p>
            <a:pPr/>
            <a:r>
              <a:t>Donatello, Le Miracle de la mule, vers 1446-1449, Bronze partiellement doré, 57,5 × 122,5 × 4 cm, Padoue, basilique Saint-Antoine, maître-autel</a:t>
            </a:r>
          </a:p>
        </p:txBody>
      </p:sp>
      <p:sp>
        <p:nvSpPr>
          <p:cNvPr id="226" name="Andrea Mantegna, Saint Jacques conduit au martyre, 1448-1457 Peinture murale à fresque, Padoue, église des Eremitani, chapelle Ovetari Œuvre partiellement détruite lors du bombardement du 11 mars 1944"/>
          <p:cNvSpPr txBox="1"/>
          <p:nvPr/>
        </p:nvSpPr>
        <p:spPr>
          <a:xfrm>
            <a:off x="1667126" y="12399548"/>
            <a:ext cx="8971268" cy="12632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defRPr sz="1900"/>
            </a:pPr>
            <a:r>
              <a:t>Andrea Mantegna, Saint Jacques conduit au martyre, 1448-1457</a:t>
            </a:r>
            <a:br/>
            <a:r>
              <a:t>Peinture murale à fresque, Padoue, église des Eremitani, chapelle Ovetari</a:t>
            </a:r>
            <a:br/>
            <a:r>
              <a:t>Œuvre partiellement détruite lors du bombardement du 11 mars 1944</a:t>
            </a:r>
          </a:p>
        </p:txBody>
      </p:sp>
      <p:sp>
        <p:nvSpPr>
          <p:cNvPr id="227" name="Andrea Mantegna, La Crucifixion, 1456-1459, Tempera sur bois de peuplier, 76 × 96 cm, Paris, musée du Louvre, département des Peintures, inv. 368, Panneau central de la prédelle du retable de San Zeno de Vérone"/>
          <p:cNvSpPr txBox="1"/>
          <p:nvPr/>
        </p:nvSpPr>
        <p:spPr>
          <a:xfrm>
            <a:off x="12977616" y="12427399"/>
            <a:ext cx="8216643" cy="15553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defRPr sz="1900"/>
            </a:pPr>
            <a:r>
              <a:t>Andrea Mantegna, La Crucifixion, 1456-1459, Tempera sur bois de peuplier, 76 × 96 cm, Paris, musée du Louvre, département des Peintures, inv. 368, Panneau central de la prédelle du retable de San Zeno de Vérone</a:t>
            </a:r>
          </a:p>
          <a:p>
            <a:pPr>
              <a:lnSpc>
                <a:spcPct val="100000"/>
              </a:lnSpc>
              <a:spcBef>
                <a:spcPts val="0"/>
              </a:spcBef>
              <a:defRPr sz="1900"/>
            </a:pPr>
          </a:p>
        </p:txBody>
      </p:sp>
      <p:sp>
        <p:nvSpPr>
          <p:cNvPr id="228" name="Andrea Mantegna, Oculus de la voûte de la Chambre des Époux, 1465-1474, Peinture murale, technique mixte à fresque et à tempera, Mantoue, palais ducal, château Saint-Georges, Chambre des Époux"/>
          <p:cNvSpPr txBox="1"/>
          <p:nvPr/>
        </p:nvSpPr>
        <p:spPr>
          <a:xfrm>
            <a:off x="19672056" y="4696357"/>
            <a:ext cx="4584537" cy="21395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just">
              <a:lnSpc>
                <a:spcPct val="100000"/>
              </a:lnSpc>
              <a:spcBef>
                <a:spcPts val="0"/>
              </a:spcBef>
              <a:defRPr sz="1900"/>
            </a:lvl1pPr>
          </a:lstStyle>
          <a:p>
            <a:pPr/>
            <a:r>
              <a:t>Andrea Mantegna, Oculus de la voûte de la Chambre des Époux, 1465-1474, Peinture murale, technique mixte à fresque et à tempera, Mantoue, palais ducal, château Saint-Georges, Chambre des Époux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II. Représenter le martyr chrétien à travers les formes antique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lnSpc>
                <a:spcPct val="100000"/>
              </a:lnSpc>
              <a:spcBef>
                <a:spcPts val="1200"/>
              </a:spcBef>
              <a:defRPr b="0" spc="0" sz="4400"/>
            </a:lvl1pPr>
          </a:lstStyle>
          <a:p>
            <a:pPr/>
            <a:r>
              <a:t>II. Représenter le martyr chrétien à travers les formes antiques</a:t>
            </a:r>
          </a:p>
        </p:txBody>
      </p:sp>
      <p:sp>
        <p:nvSpPr>
          <p:cNvPr id="231" name="II.A Le martyr dans un décor de ruines antiques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b="0" sz="4300"/>
            </a:lvl1pPr>
          </a:lstStyle>
          <a:p>
            <a:pPr/>
            <a:r>
              <a:t>II.A Le martyr dans un décor de ruines antiques</a:t>
            </a:r>
          </a:p>
        </p:txBody>
      </p:sp>
      <p:pic>
        <p:nvPicPr>
          <p:cNvPr id="232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780750" y="850495"/>
            <a:ext cx="5150435" cy="1201501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3" name="Capture d’écran 2026-10-04 à 00.06.26.png" descr="Capture d’écran 2026-10-04 à 00.06.26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24647" y="3262690"/>
            <a:ext cx="4456452" cy="4654517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Capture d’écran 2026-10-04 à 00.04.20.png" descr="Capture d’écran 2026-10-04 à 00.04.2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608014" y="3957108"/>
            <a:ext cx="2570149" cy="5801784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Capture d’écran 2026-09-24 à 15.38.03.png" descr="Capture d’écran 2026-09-24 à 15.38.03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042637" y="8794235"/>
            <a:ext cx="6434868" cy="4165891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Capture d’écran 2026-10-04 à 00.07.00.png" descr="Capture d’écran 2026-10-04 à 00.07.00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842229" y="5135356"/>
            <a:ext cx="671354" cy="71163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II. Représenter le martyr chrétien à travers les formes antique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lnSpc>
                <a:spcPct val="100000"/>
              </a:lnSpc>
              <a:spcBef>
                <a:spcPts val="1200"/>
              </a:spcBef>
              <a:defRPr b="0" spc="0" sz="4400"/>
            </a:lvl1pPr>
          </a:lstStyle>
          <a:p>
            <a:pPr/>
            <a:r>
              <a:t>II. Représenter le martyr chrétien à travers les formes antiques</a:t>
            </a:r>
          </a:p>
        </p:txBody>
      </p:sp>
      <p:sp>
        <p:nvSpPr>
          <p:cNvPr id="239" name="II.B Des codes antiques appliqués au martyre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b="0" sz="4200"/>
            </a:lvl1pPr>
          </a:lstStyle>
          <a:p>
            <a:pPr/>
            <a:r>
              <a:t>II.B Des codes antiques appliqués au martyre</a:t>
            </a:r>
          </a:p>
        </p:txBody>
      </p:sp>
      <p:pic>
        <p:nvPicPr>
          <p:cNvPr id="240" name="Capture d’écran 2026-10-04 à 13.47.39.png" descr="Capture d’écran 2026-10-04 à 13.47.3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743219" y="3768043"/>
            <a:ext cx="2570872" cy="82860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41" name="images-4.jpeg" descr="images-4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93096" y="3599104"/>
            <a:ext cx="6096001" cy="8102601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Art romain, L’un des Dioscures retenant son cheval, probablement IIIᵉ siècle apr. J.-C., marbre, hauteur supérieure à 5 m, Rome, Piazza del Quirinale."/>
          <p:cNvSpPr txBox="1"/>
          <p:nvPr/>
        </p:nvSpPr>
        <p:spPr>
          <a:xfrm>
            <a:off x="1032613" y="11748998"/>
            <a:ext cx="6416968" cy="15662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400"/>
            </a:lvl1pPr>
          </a:lstStyle>
          <a:p>
            <a:pPr/>
            <a:r>
              <a:t>Art romain, L’un des Dioscures retenant son cheval, probablement IIIᵉ siècle apr. J.-C., marbre, hauteur supérieure à 5 m, Rome, Piazza del Quirinale.</a:t>
            </a:r>
          </a:p>
        </p:txBody>
      </p:sp>
      <p:pic>
        <p:nvPicPr>
          <p:cNvPr id="243" name="Capture d’écran 2026-10-05 à 03.01.09.png" descr="Capture d’écran 2026-10-05 à 03.01.09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768213" y="3768043"/>
            <a:ext cx="7326494" cy="4378556"/>
          </a:xfrm>
          <a:prstGeom prst="rect">
            <a:avLst/>
          </a:prstGeom>
          <a:ln w="12700">
            <a:miter lim="400000"/>
          </a:ln>
        </p:spPr>
      </p:pic>
      <p:sp>
        <p:nvSpPr>
          <p:cNvPr id="244" name="Andrea Mantegna, La Crucifixion, 1456-1459, panneau central de la prédelle du retable de San Zeno, tempera sur bois de peuplier, 76 × 96 cm, Paris, musée du Louvre, inv. 368"/>
          <p:cNvSpPr txBox="1"/>
          <p:nvPr/>
        </p:nvSpPr>
        <p:spPr>
          <a:xfrm>
            <a:off x="20099663" y="4729668"/>
            <a:ext cx="4109002" cy="2455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just">
              <a:defRPr sz="2400"/>
            </a:lvl1pPr>
          </a:lstStyle>
          <a:p>
            <a:pPr/>
            <a:r>
              <a:t>Andrea Mantegna, La Crucifixion, 1456-1459, panneau central de la prédelle du retable de San Zeno, tempera sur bois de peuplier, 76 × 96 cm, Paris, musée du Louvre, inv. 368</a:t>
            </a:r>
          </a:p>
        </p:txBody>
      </p:sp>
      <p:pic>
        <p:nvPicPr>
          <p:cNvPr id="245" name="Capture d’écran 2026-10-05 à 03.05.24.png" descr="Capture d’écran 2026-10-05 à 03.05.24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577259" y="8733901"/>
            <a:ext cx="3708401" cy="4711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III. Des interprétations débattues :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lnSpc>
                <a:spcPct val="100000"/>
              </a:lnSpc>
              <a:spcBef>
                <a:spcPts val="1200"/>
              </a:spcBef>
              <a:defRPr b="0" spc="0" sz="4400"/>
            </a:lvl1pPr>
          </a:lstStyle>
          <a:p>
            <a:pPr/>
            <a:r>
              <a:t>III. Des interprétations débattues :</a:t>
            </a:r>
          </a:p>
        </p:txBody>
      </p:sp>
      <p:sp>
        <p:nvSpPr>
          <p:cNvPr id="248" name="III.A Une image liée à la peste ?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 defTabSz="457200">
              <a:spcBef>
                <a:spcPts val="1200"/>
              </a:spcBef>
              <a:defRPr b="0" sz="4200"/>
            </a:lvl1pPr>
          </a:lstStyle>
          <a:p>
            <a:pPr/>
            <a:r>
              <a:t>III.A Une image liée à la peste ?</a:t>
            </a:r>
          </a:p>
        </p:txBody>
      </p:sp>
      <p:pic>
        <p:nvPicPr>
          <p:cNvPr id="249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8616" y="4174276"/>
            <a:ext cx="3602716" cy="8404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Capture d’écran 2026-09-24 à 15.37.41.png" descr="Capture d’écran 2026-09-24 à 15.37.4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66880" y="6856191"/>
            <a:ext cx="4426183" cy="3040637"/>
          </a:xfrm>
          <a:prstGeom prst="rect">
            <a:avLst/>
          </a:prstGeom>
          <a:ln w="12700">
            <a:miter lim="400000"/>
          </a:ln>
        </p:spPr>
      </p:pic>
      <p:pic>
        <p:nvPicPr>
          <p:cNvPr id="251" name="img_1114.jpg.jpeg" descr="img_1114.jpg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158611" y="3256915"/>
            <a:ext cx="5119595" cy="10239189"/>
          </a:xfrm>
          <a:prstGeom prst="rect">
            <a:avLst/>
          </a:prstGeom>
          <a:ln w="12700">
            <a:miter lim="400000"/>
          </a:ln>
        </p:spPr>
      </p:pic>
      <p:sp>
        <p:nvSpPr>
          <p:cNvPr id="252" name="Benozzo di Lese, dit Benozzo Gozzoli…"/>
          <p:cNvSpPr txBox="1"/>
          <p:nvPr/>
        </p:nvSpPr>
        <p:spPr>
          <a:xfrm>
            <a:off x="18489071" y="10631899"/>
            <a:ext cx="5755970" cy="27036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spcBef>
                <a:spcPts val="0"/>
              </a:spcBef>
              <a:defRPr sz="2100"/>
            </a:pPr>
            <a:r>
              <a:t>Benozzo di Lese, dit Benozzo Gozzoli</a:t>
            </a:r>
          </a:p>
          <a:p>
            <a:pPr>
              <a:spcBef>
                <a:spcPts val="0"/>
              </a:spcBef>
              <a:defRPr sz="2100"/>
            </a:pPr>
            <a:r>
              <a:t>Saint Sébastien protégeant le peuple de San Gimignano</a:t>
            </a:r>
          </a:p>
          <a:p>
            <a:pPr>
              <a:spcBef>
                <a:spcPts val="0"/>
              </a:spcBef>
              <a:defRPr sz="2100"/>
            </a:pPr>
            <a:r>
              <a:t>1464, achevé le 28 juillet</a:t>
            </a:r>
          </a:p>
          <a:p>
            <a:pPr>
              <a:spcBef>
                <a:spcPts val="0"/>
              </a:spcBef>
              <a:defRPr sz="2100"/>
            </a:pPr>
            <a:r>
              <a:t>Fresque sur enduit</a:t>
            </a:r>
          </a:p>
          <a:p>
            <a:pPr>
              <a:spcBef>
                <a:spcPts val="0"/>
              </a:spcBef>
              <a:defRPr sz="2100"/>
            </a:pPr>
            <a:r>
              <a:t>527 × 248 cm</a:t>
            </a:r>
          </a:p>
          <a:p>
            <a:pPr>
              <a:spcBef>
                <a:spcPts val="0"/>
              </a:spcBef>
              <a:defRPr sz="2100"/>
            </a:pPr>
            <a:r>
              <a:t>Église Sant’Agostino, San Gimignano, Toscane</a:t>
            </a:r>
          </a:p>
          <a:p>
            <a:pPr>
              <a:spcBef>
                <a:spcPts val="0"/>
              </a:spcBef>
              <a:defRPr sz="2100"/>
            </a:pPr>
            <a:r>
              <a:t>Code du catalogue national italien : 0900183712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III. Des interprétations débattues :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lnSpc>
                <a:spcPct val="100000"/>
              </a:lnSpc>
              <a:spcBef>
                <a:spcPts val="1200"/>
              </a:spcBef>
              <a:defRPr b="0" spc="0" sz="4400"/>
            </a:lvl1pPr>
          </a:lstStyle>
          <a:p>
            <a:pPr/>
            <a:r>
              <a:t>III. Des interprétations débattues :</a:t>
            </a:r>
          </a:p>
        </p:txBody>
      </p:sp>
      <p:sp>
        <p:nvSpPr>
          <p:cNvPr id="255" name="III.B Une victoire du christianisme sur le monde païen ?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 b="0" sz="4000"/>
            </a:lvl1pPr>
          </a:lstStyle>
          <a:p>
            <a:pPr/>
            <a:r>
              <a:t>III.B Une victoire du christianisme sur le monde païen ?</a:t>
            </a:r>
          </a:p>
        </p:txBody>
      </p:sp>
      <p:pic>
        <p:nvPicPr>
          <p:cNvPr id="256" name="vienne.jpg" descr="vienn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842601" y="1563531"/>
            <a:ext cx="4907352" cy="1144794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7" name="Capture d’écran 2026-09-24 à 15.38.03.png" descr="Capture d’écran 2026-09-24 à 15.38.0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6744" y="4775055"/>
            <a:ext cx="6434868" cy="416589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8" name="Capture d’écran 2026-10-04 à 00.04.20.png" descr="Capture d’écran 2026-10-04 à 00.04.2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813004" y="3556332"/>
            <a:ext cx="2570150" cy="580178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9" name="Capture d’écran 2026-10-04 à 00.05.26.png" descr="Capture d’écran 2026-10-04 à 00.05.26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294546" y="3729587"/>
            <a:ext cx="2213439" cy="54552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Fin"/>
          <p:cNvSpPr txBox="1"/>
          <p:nvPr/>
        </p:nvSpPr>
        <p:spPr>
          <a:xfrm>
            <a:off x="11722760" y="6453784"/>
            <a:ext cx="938480" cy="808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/>
            <a:r>
              <a:t>Fin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Bibliographie :"/>
          <p:cNvSpPr txBox="1"/>
          <p:nvPr/>
        </p:nvSpPr>
        <p:spPr>
          <a:xfrm>
            <a:off x="564338" y="772650"/>
            <a:ext cx="4201059" cy="808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/>
            <a:r>
              <a:t>Bibliographie : </a:t>
            </a:r>
          </a:p>
        </p:txBody>
      </p:sp>
      <p:sp>
        <p:nvSpPr>
          <p:cNvPr id="264" name="Ouvrages…"/>
          <p:cNvSpPr txBox="1"/>
          <p:nvPr/>
        </p:nvSpPr>
        <p:spPr>
          <a:xfrm>
            <a:off x="680776" y="1872436"/>
            <a:ext cx="23022449" cy="1165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457200">
              <a:lnSpc>
                <a:spcPct val="100000"/>
              </a:lnSpc>
              <a:spcBef>
                <a:spcPts val="0"/>
              </a:spcBef>
              <a:defRPr b="1"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Ouvrages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BAXANDALL, Michael, </a:t>
            </a:r>
            <a:r>
              <a:rPr i="1"/>
              <a:t>L’Œil du Quattrocento : l’usage de la peinture dans l’Italie de la Renaissance</a:t>
            </a:r>
            <a:r>
              <a:t>, trad. de l’anglais par Yvette Delsaut, Paris, Gallimard, coll. « Bibliothèque illustrée des histoires », 1985.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MIGNOT, Claude et RABREAU, Daniel (dir.), </a:t>
            </a:r>
            <a:r>
              <a:rPr i="1"/>
              <a:t>Temps modernes : XVe-XVIIIe siècles</a:t>
            </a:r>
            <a:r>
              <a:t>, nouv. éd., Paris, Flammarion, coll. « Histoire de l’art », 2011.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VORAGINE, Jacques de, </a:t>
            </a:r>
            <a:r>
              <a:rPr i="1"/>
              <a:t>La Légende dorée</a:t>
            </a:r>
            <a:r>
              <a:t>, trad. du latin par Téodor de Wyzewa, Paris, Perrin et Cie, 1910, chap. XXIII, « Saint Sébastien, martyr », p. 92-97.</a:t>
            </a:r>
          </a:p>
          <a:p>
            <a:pPr defTabSz="457200">
              <a:lnSpc>
                <a:spcPct val="100000"/>
              </a:lnSpc>
              <a:spcBef>
                <a:spcPts val="0"/>
              </a:spcBef>
              <a:defRPr b="1" sz="2900">
                <a:latin typeface="Times Roman"/>
                <a:ea typeface="Times Roman"/>
                <a:cs typeface="Times Roman"/>
                <a:sym typeface="Times Roman"/>
              </a:defRPr>
            </a:pPr>
          </a:p>
          <a:p>
            <a:pPr defTabSz="457200">
              <a:lnSpc>
                <a:spcPct val="100000"/>
              </a:lnSpc>
              <a:spcBef>
                <a:spcPts val="0"/>
              </a:spcBef>
              <a:defRPr b="1"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Catalogue raisonné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i="1"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rPr i="0"/>
              <a:t>LIGHTBOWN, Ronald W., </a:t>
            </a:r>
            <a:r>
              <a:t>Mantegna: With a Complete Catalogue of the Paintings, Drawings and Prints</a:t>
            </a:r>
            <a:r>
              <a:rPr i="0"/>
              <a:t>, Berkeley, University of California Press, 1986.</a:t>
            </a:r>
            <a:endParaRPr i="0"/>
          </a:p>
          <a:p>
            <a:pPr defTabSz="457200">
              <a:lnSpc>
                <a:spcPct val="100000"/>
              </a:lnSpc>
              <a:spcBef>
                <a:spcPts val="0"/>
              </a:spcBef>
              <a:defRPr i="1" sz="2900">
                <a:latin typeface="Times Roman"/>
                <a:ea typeface="Times Roman"/>
                <a:cs typeface="Times Roman"/>
                <a:sym typeface="Times Roman"/>
              </a:defRPr>
            </a:pPr>
            <a:endParaRPr i="0"/>
          </a:p>
          <a:p>
            <a:pPr defTabSz="457200">
              <a:lnSpc>
                <a:spcPct val="100000"/>
              </a:lnSpc>
              <a:spcBef>
                <a:spcPts val="0"/>
              </a:spcBef>
              <a:defRPr b="1"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Catalogue d’exposition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AGOSTI, Giovanni et THIÉBAUT, Dominique (dir.), </a:t>
            </a:r>
            <a:r>
              <a:rPr i="1"/>
              <a:t>Mantegna, 1431-1506</a:t>
            </a:r>
            <a:r>
              <a:t>, cat. exp., Paris, musée du Louvre, 26 septembre 2008-5 janvier 2009, Paris, Hazan/Louvre éditions, 2008.</a:t>
            </a:r>
          </a:p>
          <a:p>
            <a:pPr defTabSz="457200">
              <a:lnSpc>
                <a:spcPct val="100000"/>
              </a:lnSpc>
              <a:spcBef>
                <a:spcPts val="0"/>
              </a:spcBef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</a:p>
          <a:p>
            <a:pPr defTabSz="457200">
              <a:lnSpc>
                <a:spcPct val="100000"/>
              </a:lnSpc>
              <a:spcBef>
                <a:spcPts val="0"/>
              </a:spcBef>
              <a:defRPr b="1"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Chapitre d’ouvrage collectif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BARKER, Sheila, « The Making of a Plague Saint: Saint Sebastian’s Imagery and Cult before the Counter-Reformation », dans MORMANDO, Franco et WORCESTER, Thomas (dir.), </a:t>
            </a:r>
            <a:r>
              <a:rPr i="1"/>
              <a:t>Piety and Plague: From Byzantium to the Baroque</a:t>
            </a:r>
            <a:r>
              <a:t>, Kirksville, Truman State University Press, 2007, p. 90-131.</a:t>
            </a:r>
          </a:p>
          <a:p>
            <a:pPr defTabSz="457200">
              <a:lnSpc>
                <a:spcPct val="100000"/>
              </a:lnSpc>
              <a:spcBef>
                <a:spcPts val="0"/>
              </a:spcBef>
              <a:defRPr b="1" sz="2900">
                <a:latin typeface="Times Roman"/>
                <a:ea typeface="Times Roman"/>
                <a:cs typeface="Times Roman"/>
                <a:sym typeface="Times Roman"/>
              </a:defRPr>
            </a:pPr>
          </a:p>
          <a:p>
            <a:pPr defTabSz="457200">
              <a:lnSpc>
                <a:spcPct val="100000"/>
              </a:lnSpc>
              <a:spcBef>
                <a:spcPts val="0"/>
              </a:spcBef>
              <a:defRPr b="1"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Articles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BROWN, Beverly Louise, « As Time Goes By: Temporal Plurality and the Antique in Andrea Mantegna’s </a:t>
            </a:r>
            <a:r>
              <a:rPr i="1"/>
              <a:t>Saint Sebastian</a:t>
            </a:r>
            <a:r>
              <a:t> and Giovanni Bellini’s </a:t>
            </a:r>
            <a:r>
              <a:rPr i="1"/>
              <a:t>Blood of the Redeemer</a:t>
            </a:r>
            <a:r>
              <a:t> », </a:t>
            </a:r>
            <a:r>
              <a:rPr i="1"/>
              <a:t>Artibus et Historiae</a:t>
            </a:r>
            <a:r>
              <a:t>, vol. 34, n° 67, 2013, p. 21-48.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CALDWELL, Joan G., « Mantegna’s St. Sebastians: Stabilitas in a Pagan World », </a:t>
            </a:r>
            <a:r>
              <a:rPr i="1"/>
              <a:t>Journal of the Warburg and Courtauld Institutes</a:t>
            </a:r>
            <a:r>
              <a:t>, vol. 36, 1973, p. 373-377.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KRÜGER, Klaus, « Andrea Mantegna: Painting’s Mediality », </a:t>
            </a:r>
            <a:r>
              <a:rPr i="1"/>
              <a:t>Art History</a:t>
            </a:r>
            <a:r>
              <a:t>, vol. 37, n° 2, avril 2014, p. 222-253.</a:t>
            </a:r>
          </a:p>
          <a:p>
            <a:pPr marL="457200" indent="-317500" defTabSz="457200">
              <a:lnSpc>
                <a:spcPct val="100000"/>
              </a:lnSpc>
              <a:spcBef>
                <a:spcPts val="0"/>
              </a:spcBef>
              <a:buSzPct val="123000"/>
              <a:buFont typeface="Times Roman"/>
              <a:buChar char="•"/>
              <a:defRPr sz="2900">
                <a:latin typeface="Times Roman"/>
                <a:ea typeface="Times Roman"/>
                <a:cs typeface="Times Roman"/>
                <a:sym typeface="Times Roman"/>
              </a:defRPr>
            </a:pPr>
            <a:r>
              <a:t>LEVI D’ANCONA, Mirella, « Il “S. Sebastiano” di Vienna: Mantegna e Filarete », </a:t>
            </a:r>
            <a:r>
              <a:rPr i="1"/>
              <a:t>Arte Lombarda</a:t>
            </a:r>
            <a:r>
              <a:t>, vol. 18, nos 38-39, 1973, p. 70-74.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Oeuvres mentionnées :"/>
          <p:cNvSpPr txBox="1"/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r>
              <a:t>Oeuvres mentionnées : </a:t>
            </a:r>
          </a:p>
        </p:txBody>
      </p:sp>
      <p:sp>
        <p:nvSpPr>
          <p:cNvPr id="267" name="Andrea Mantegna, Saint Sébastien, vers 1457-1459, tempera à l’œuf sur bois de peuplier, 68 × 30 cm, Kunsthistorisches Museum, Vienne, GG 301.…"/>
          <p:cNvSpPr txBox="1"/>
          <p:nvPr>
            <p:ph type="body" idx="1"/>
          </p:nvPr>
        </p:nvSpPr>
        <p:spPr>
          <a:xfrm>
            <a:off x="1206499" y="3763355"/>
            <a:ext cx="21971001" cy="8256012"/>
          </a:xfrm>
          <a:prstGeom prst="rect">
            <a:avLst/>
          </a:prstGeom>
        </p:spPr>
        <p:txBody>
          <a:bodyPr/>
          <a:lstStyle/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Andrea Mantegna, </a:t>
            </a:r>
            <a:r>
              <a:rPr i="1"/>
              <a:t>Saint Sébastien</a:t>
            </a:r>
            <a:r>
              <a:t>, vers 1457-1459, tempera à l’œuf sur bois de peuplier, 68 × 30 cm, Kunsthistorisches Museum, Vienne, GG 301.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Giorgio Schiavone, </a:t>
            </a:r>
            <a:r>
              <a:rPr i="1"/>
              <a:t>Saint Sébastien</a:t>
            </a:r>
            <a:r>
              <a:t>, vers 1456-1461, tempera à l’œuf sur bois, 30,5 × 23 cm, National Gallery, Londres, NG630.9.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Antonio et Piero del Pollaiuolo, </a:t>
            </a:r>
            <a:r>
              <a:rPr i="1"/>
              <a:t>Le Martyre de saint Sébastien</a:t>
            </a:r>
            <a:r>
              <a:t>, achevé en 1475, huile sur bois, 291,5 × 202,6 cm, National Gallery, Londres, NG292.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Benozzo Gozzoli, </a:t>
            </a:r>
            <a:r>
              <a:rPr i="1"/>
              <a:t>Le Martyre de saint Sébastien</a:t>
            </a:r>
            <a:r>
              <a:t>, 1465-1466, fresque, 525 × 378 cm, collégiale Santa Maria Assunta, San Gimignano.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Benozzo Gozzoli, </a:t>
            </a:r>
            <a:r>
              <a:rPr i="1"/>
              <a:t>Saint Sébastien protégeant la population de San Gimignano</a:t>
            </a:r>
            <a:r>
              <a:t>, 1464, fresque, 527 × 248 cm, église Sant’Agostino, San Gimignano.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Donatello, </a:t>
            </a:r>
            <a:r>
              <a:rPr i="1"/>
              <a:t>Le Miracle de la mule</a:t>
            </a:r>
            <a:r>
              <a:t>, vers 1446-1449, relief en bronze partiellement doré, maître-autel de la basilique Saint-Antoine, Padoue.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Andrea Mantegna, </a:t>
            </a:r>
            <a:r>
              <a:rPr i="1"/>
              <a:t>Saint Jacques conduit au martyre</a:t>
            </a:r>
            <a:r>
              <a:t>, vers 1449-1457, fresque autrefois située dans la chapelle Ovetari de l’église des Eremitani, Padoue, en grande partie détruite en 1944.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Andrea Mantegna, </a:t>
            </a:r>
            <a:r>
              <a:rPr i="1"/>
              <a:t>La Crucifixion</a:t>
            </a:r>
            <a:r>
              <a:t>, 1456-1459, panneau central de la prédelle du retable de San Zeno, tempera à l’œuf sur bois de peuplier, 76 × 96 cm, musée du Louvre, Paris, INV 368.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Andrea Mantegna, </a:t>
            </a:r>
            <a:r>
              <a:rPr i="1"/>
              <a:t>Oculus de la voûte de la Chambre des Époux</a:t>
            </a:r>
            <a:r>
              <a:t>, 1465-1474, peinture murale, Palazzo Ducale, Castello di San Giorgio, Mantoue.</a:t>
            </a:r>
          </a:p>
          <a:p>
            <a:pPr marL="0" indent="0" algn="just" defTabSz="457200">
              <a:lnSpc>
                <a:spcPct val="100000"/>
              </a:lnSpc>
              <a:spcBef>
                <a:spcPts val="1200"/>
              </a:spcBef>
              <a:buSzTx/>
              <a:buNone/>
              <a:defRPr sz="2600"/>
            </a:pPr>
            <a:r>
              <a:t>Art romain, </a:t>
            </a:r>
            <a:r>
              <a:rPr i="1"/>
              <a:t>Un des Dioscures retenant son cheval</a:t>
            </a:r>
            <a:r>
              <a:t>, probablement IIIe siècle apr. J.-C., marbre, hauteur supérieure à 5 mètres, Piazza del Quirinale, Rome.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