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19" Type="http://schemas.openxmlformats.org/officeDocument/2006/relationships/slide" Target="slides/slide14.xml"/><Relationship Id="rId6" Type="http://schemas.openxmlformats.org/officeDocument/2006/relationships/slide" Target="slides/slide1.xml"/><Relationship Id="rId18" Type="http://schemas.openxmlformats.org/officeDocument/2006/relationships/slide" Target="slides/slide13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h5d12b235e31e18a6_0_5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h5d12b235e31e18a6_0_5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h4b39a433dd17a844_0_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h4b39a433dd17a844_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h5d12b235e31e18a6_0_10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h5d12b235e31e18a6_0_10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h2d17181dc58089c2_7_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" name="Google Shape;77;h2d17181dc58089c2_7_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h2d17181dc58089c2_7_3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" name="Google Shape;90;h2d17181dc58089c2_7_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h2d17181dc58089c2_7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h2d17181dc58089c2_7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h2d17181dc58089c2_7_6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0" name="Google Shape;110;h2d17181dc58089c2_7_6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h5d12b235e31e18a6_0_11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h5d12b235e31e18a6_0_1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h2d17181dc58089c2_7_8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5" name="Google Shape;135;h2d17181dc58089c2_7_8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h2d17181dc58089c2_7_9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4" name="Google Shape;144;h2d17181dc58089c2_7_9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h2d17181dc58089c2_7_10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3" name="Google Shape;153;h2d17181dc58089c2_7_10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h2d17181dc58089c2_7_12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0" name="Google Shape;160;h2d17181dc58089c2_7_1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h2d17181dc58089c2_7_2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7" name="Google Shape;167;h2d17181dc58089c2_7_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25"/>
            <a:ext cx="4572000" cy="51435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>
                <a:solidFill>
                  <a:schemeClr val="dk1"/>
                </a:solidFill>
              </a:defRPr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>
                <a:solidFill>
                  <a:schemeClr val="dk1"/>
                </a:solidFill>
              </a:defRPr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>
                <a:solidFill>
                  <a:schemeClr val="dk1"/>
                </a:solidFill>
              </a:defRPr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>
                <a:solidFill>
                  <a:schemeClr val="dk1"/>
                </a:solidFill>
              </a:defRPr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>
                <a:solidFill>
                  <a:schemeClr val="dk1"/>
                </a:solidFill>
              </a:defRPr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>
                <a:solidFill>
                  <a:schemeClr val="dk1"/>
                </a:solidFill>
              </a:defRPr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>
                <a:solidFill>
                  <a:schemeClr val="dk1"/>
                </a:solidFill>
              </a:defRPr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>
                <a:solidFill>
                  <a:schemeClr val="dk1"/>
                </a:solidFill>
              </a:defRPr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dark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Char char="●"/>
              <a:defRPr sz="1800">
                <a:solidFill>
                  <a:schemeClr val="lt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○"/>
              <a:defRPr>
                <a:solidFill>
                  <a:schemeClr val="lt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■"/>
              <a:defRPr>
                <a:solidFill>
                  <a:schemeClr val="lt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●"/>
              <a:defRPr>
                <a:solidFill>
                  <a:schemeClr val="lt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○"/>
              <a:defRPr>
                <a:solidFill>
                  <a:schemeClr val="lt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■"/>
              <a:defRPr>
                <a:solidFill>
                  <a:schemeClr val="lt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●"/>
              <a:defRPr>
                <a:solidFill>
                  <a:schemeClr val="lt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○"/>
              <a:defRPr>
                <a:solidFill>
                  <a:schemeClr val="lt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■"/>
              <a:defRPr>
                <a:solidFill>
                  <a:schemeClr val="lt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lt2"/>
                </a:solidFill>
              </a:defRPr>
            </a:lvl1pPr>
            <a:lvl2pPr lvl="1" algn="r">
              <a:buNone/>
              <a:defRPr sz="1000">
                <a:solidFill>
                  <a:schemeClr val="lt2"/>
                </a:solidFill>
              </a:defRPr>
            </a:lvl2pPr>
            <a:lvl3pPr lvl="2" algn="r">
              <a:buNone/>
              <a:defRPr sz="1000">
                <a:solidFill>
                  <a:schemeClr val="lt2"/>
                </a:solidFill>
              </a:defRPr>
            </a:lvl3pPr>
            <a:lvl4pPr lvl="3" algn="r">
              <a:buNone/>
              <a:defRPr sz="1000">
                <a:solidFill>
                  <a:schemeClr val="lt2"/>
                </a:solidFill>
              </a:defRPr>
            </a:lvl4pPr>
            <a:lvl5pPr lvl="4" algn="r">
              <a:buNone/>
              <a:defRPr sz="1000">
                <a:solidFill>
                  <a:schemeClr val="lt2"/>
                </a:solidFill>
              </a:defRPr>
            </a:lvl5pPr>
            <a:lvl6pPr lvl="5" algn="r">
              <a:buNone/>
              <a:defRPr sz="1000">
                <a:solidFill>
                  <a:schemeClr val="lt2"/>
                </a:solidFill>
              </a:defRPr>
            </a:lvl6pPr>
            <a:lvl7pPr lvl="6" algn="r">
              <a:buNone/>
              <a:defRPr sz="1000">
                <a:solidFill>
                  <a:schemeClr val="lt2"/>
                </a:solidFill>
              </a:defRPr>
            </a:lvl7pPr>
            <a:lvl8pPr lvl="7" algn="r">
              <a:buNone/>
              <a:defRPr sz="1000">
                <a:solidFill>
                  <a:schemeClr val="lt2"/>
                </a:solidFill>
              </a:defRPr>
            </a:lvl8pPr>
            <a:lvl9pPr lvl="8" algn="r">
              <a:buNone/>
              <a:defRPr sz="1000">
                <a:solidFill>
                  <a:schemeClr val="lt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.png"/><Relationship Id="rId4" Type="http://schemas.openxmlformats.org/officeDocument/2006/relationships/image" Target="../media/image12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1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5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3.png"/><Relationship Id="rId4" Type="http://schemas.openxmlformats.org/officeDocument/2006/relationships/image" Target="../media/image6.png"/><Relationship Id="rId5" Type="http://schemas.openxmlformats.org/officeDocument/2006/relationships/image" Target="../media/image4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0.png"/><Relationship Id="rId4" Type="http://schemas.openxmlformats.org/officeDocument/2006/relationships/image" Target="../media/image3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8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9.png"/><Relationship Id="rId4" Type="http://schemas.openxmlformats.org/officeDocument/2006/relationships/hyperlink" Target="https://fr.wikipedia.org/wiki/Pr%C3%A9delle" TargetMode="Externa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7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5192750" y="2077400"/>
            <a:ext cx="3662400" cy="2782200"/>
          </a:xfrm>
          <a:prstGeom prst="rect">
            <a:avLst/>
          </a:prstGeom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fr" sz="2600"/>
              <a:t>Fra Angelico, </a:t>
            </a:r>
            <a:r>
              <a:rPr i="1" lang="fr" sz="2600"/>
              <a:t>L’Annonciation</a:t>
            </a:r>
            <a:r>
              <a:rPr lang="fr" sz="2600"/>
              <a:t>, vers 1425-1426, tempera et or sur bois, 194 × 194 cm, musée du Prado, Madrid, inv. P000015.</a:t>
            </a:r>
            <a:endParaRPr sz="6700"/>
          </a:p>
        </p:txBody>
      </p:sp>
      <p:pic>
        <p:nvPicPr>
          <p:cNvPr id="55" name="Google Shape;55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34775" y="99400"/>
            <a:ext cx="4752299" cy="4760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fr"/>
              <a:t>Citation : </a:t>
            </a:r>
            <a:endParaRPr/>
          </a:p>
        </p:txBody>
      </p:sp>
      <p:sp>
        <p:nvSpPr>
          <p:cNvPr id="61" name="Google Shape;61;p14"/>
          <p:cNvSpPr txBox="1"/>
          <p:nvPr>
            <p:ph idx="1" type="body"/>
          </p:nvPr>
        </p:nvSpPr>
        <p:spPr>
          <a:xfrm>
            <a:off x="985200" y="1265100"/>
            <a:ext cx="7173600" cy="2613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85000" lnSpcReduction="10000"/>
          </a:bodyPr>
          <a:lstStyle/>
          <a:p>
            <a:pPr indent="45720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fr" sz="2400">
                <a:solidFill>
                  <a:schemeClr val="dk1"/>
                </a:solidFill>
              </a:rPr>
              <a:t>“Il ne retoucha et ne transforma jamais (</a:t>
            </a:r>
            <a:r>
              <a:rPr i="1" lang="fr" sz="2400">
                <a:solidFill>
                  <a:schemeClr val="dk1"/>
                </a:solidFill>
              </a:rPr>
              <a:t>non ritoccare né racconciar mai</a:t>
            </a:r>
            <a:r>
              <a:rPr lang="fr" sz="2400">
                <a:solidFill>
                  <a:schemeClr val="dk1"/>
                </a:solidFill>
              </a:rPr>
              <a:t>) aucune de ses peintures, mais les laissa toujours comme elle lui étaient venues du premier jet ; il croyait, disait-il, que telle était la volonté de dieu. Fra Giovanni, dit-on, n’aurait jamais touché ses pinceaux sans avoir auparavant récité une prière. S’il peignait un crucifix, c’était toujours les joues baignées de larmes.”</a:t>
            </a:r>
            <a:endParaRPr sz="2400">
              <a:solidFill>
                <a:schemeClr val="dk1"/>
              </a:solidFill>
            </a:endParaRPr>
          </a:p>
        </p:txBody>
      </p:sp>
      <p:sp>
        <p:nvSpPr>
          <p:cNvPr id="62" name="Google Shape;62;p14"/>
          <p:cNvSpPr txBox="1"/>
          <p:nvPr/>
        </p:nvSpPr>
        <p:spPr>
          <a:xfrm>
            <a:off x="4372200" y="3878400"/>
            <a:ext cx="44601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fr" sz="1200">
                <a:solidFill>
                  <a:schemeClr val="dk1"/>
                </a:solidFill>
              </a:rPr>
              <a:t>G. Vasari, Les vies des meilleurs peintres, sculpteurs et architectes, trad. A. Chastel, III, Berger-Levrault, Paris, 1983, page.340</a:t>
            </a:r>
            <a:endParaRPr sz="16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fr"/>
              <a:t>Problématique </a:t>
            </a:r>
            <a:endParaRPr/>
          </a:p>
        </p:txBody>
      </p:sp>
      <p:sp>
        <p:nvSpPr>
          <p:cNvPr id="68" name="Google Shape;68;p15"/>
          <p:cNvSpPr txBox="1"/>
          <p:nvPr>
            <p:ph idx="1" type="body"/>
          </p:nvPr>
        </p:nvSpPr>
        <p:spPr>
          <a:xfrm>
            <a:off x="311700" y="1866125"/>
            <a:ext cx="8520600" cy="1718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fr">
                <a:solidFill>
                  <a:schemeClr val="dk1"/>
                </a:solidFill>
              </a:rPr>
              <a:t>La question que l’on peut alors se poser est, comment l’</a:t>
            </a:r>
            <a:r>
              <a:rPr b="1" i="1" lang="fr">
                <a:solidFill>
                  <a:schemeClr val="dk1"/>
                </a:solidFill>
              </a:rPr>
              <a:t>Annonciation</a:t>
            </a:r>
            <a:r>
              <a:rPr b="1" lang="fr">
                <a:solidFill>
                  <a:schemeClr val="dk1"/>
                </a:solidFill>
              </a:rPr>
              <a:t> de Fra Angelico met-elle en place le double discours entre iconographie traditionnelle et théologie ancienne tout en la renouvelant à l’ère de la Renaissance italienne ?</a:t>
            </a:r>
            <a:endParaRPr b="1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6"/>
          <p:cNvSpPr txBox="1"/>
          <p:nvPr>
            <p:ph type="title"/>
          </p:nvPr>
        </p:nvSpPr>
        <p:spPr>
          <a:xfrm>
            <a:off x="311700" y="12195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fr"/>
              <a:t>Plan </a:t>
            </a:r>
            <a:endParaRPr/>
          </a:p>
        </p:txBody>
      </p:sp>
      <p:sp>
        <p:nvSpPr>
          <p:cNvPr id="74" name="Google Shape;74;p16"/>
          <p:cNvSpPr txBox="1"/>
          <p:nvPr>
            <p:ph idx="1" type="body"/>
          </p:nvPr>
        </p:nvSpPr>
        <p:spPr>
          <a:xfrm>
            <a:off x="311700" y="694650"/>
            <a:ext cx="8520600" cy="4389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25000" lnSpcReduction="20000"/>
          </a:bodyPr>
          <a:lstStyle/>
          <a:p>
            <a:pPr indent="0" lvl="0" marL="0" rtl="0" algn="l">
              <a:spcBef>
                <a:spcPts val="1800"/>
              </a:spcBef>
              <a:spcAft>
                <a:spcPts val="0"/>
              </a:spcAft>
              <a:buNone/>
            </a:pPr>
            <a:r>
              <a:rPr b="1" lang="fr" sz="4400">
                <a:solidFill>
                  <a:schemeClr val="dk1"/>
                </a:solidFill>
              </a:rPr>
              <a:t>I. La Renaissance florentine : l’art au service de la théologie</a:t>
            </a:r>
            <a:endParaRPr b="1" sz="44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400"/>
              </a:spcBef>
              <a:spcAft>
                <a:spcPts val="0"/>
              </a:spcAft>
              <a:buNone/>
            </a:pPr>
            <a:r>
              <a:rPr lang="fr" sz="4800">
                <a:solidFill>
                  <a:schemeClr val="dk1"/>
                </a:solidFill>
              </a:rPr>
              <a:t>A. Fra Angelico, un peintre religieux</a:t>
            </a:r>
            <a:endParaRPr sz="48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400"/>
              </a:spcBef>
              <a:spcAft>
                <a:spcPts val="0"/>
              </a:spcAft>
              <a:buNone/>
            </a:pPr>
            <a:r>
              <a:rPr lang="fr" sz="4800">
                <a:solidFill>
                  <a:schemeClr val="dk1"/>
                </a:solidFill>
              </a:rPr>
              <a:t>B. L’Annonciation, un sujet ancien au cœur de la culture chrétienne</a:t>
            </a:r>
            <a:endParaRPr sz="48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400"/>
              </a:spcBef>
              <a:spcAft>
                <a:spcPts val="0"/>
              </a:spcAft>
              <a:buNone/>
            </a:pPr>
            <a:r>
              <a:rPr lang="fr" sz="4800">
                <a:solidFill>
                  <a:schemeClr val="dk1"/>
                </a:solidFill>
              </a:rPr>
              <a:t>C. De l’image religieuse à la transmission de la théologie</a:t>
            </a:r>
            <a:endParaRPr sz="48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800"/>
              </a:spcBef>
              <a:spcAft>
                <a:spcPts val="0"/>
              </a:spcAft>
              <a:buNone/>
            </a:pPr>
            <a:r>
              <a:rPr b="1" lang="fr" sz="4400">
                <a:solidFill>
                  <a:schemeClr val="dk1"/>
                </a:solidFill>
              </a:rPr>
              <a:t>II. De la représentation textuelle à l’image : interprétation</a:t>
            </a:r>
            <a:endParaRPr b="1" sz="44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400"/>
              </a:spcBef>
              <a:spcAft>
                <a:spcPts val="0"/>
              </a:spcAft>
              <a:buNone/>
            </a:pPr>
            <a:r>
              <a:rPr lang="fr" sz="4800">
                <a:solidFill>
                  <a:schemeClr val="dk1"/>
                </a:solidFill>
              </a:rPr>
              <a:t>A. Comprendre le récit biblique en signes visuels</a:t>
            </a:r>
            <a:endParaRPr sz="48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400"/>
              </a:spcBef>
              <a:spcAft>
                <a:spcPts val="0"/>
              </a:spcAft>
              <a:buNone/>
            </a:pPr>
            <a:r>
              <a:rPr lang="fr" sz="4800">
                <a:solidFill>
                  <a:schemeClr val="dk1"/>
                </a:solidFill>
              </a:rPr>
              <a:t>B. Comprendre la lecture théologique : entre la Chute et la Rédemption</a:t>
            </a:r>
            <a:endParaRPr sz="48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400"/>
              </a:spcBef>
              <a:spcAft>
                <a:spcPts val="0"/>
              </a:spcAft>
              <a:buNone/>
            </a:pPr>
            <a:r>
              <a:rPr lang="fr" sz="4800">
                <a:solidFill>
                  <a:schemeClr val="dk1"/>
                </a:solidFill>
              </a:rPr>
              <a:t>C. Une image réfléchie pour le regard du spectateur</a:t>
            </a:r>
            <a:endParaRPr sz="48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800"/>
              </a:spcBef>
              <a:spcAft>
                <a:spcPts val="0"/>
              </a:spcAft>
              <a:buNone/>
            </a:pPr>
            <a:r>
              <a:rPr b="1" lang="fr" sz="4400">
                <a:solidFill>
                  <a:schemeClr val="dk1"/>
                </a:solidFill>
              </a:rPr>
              <a:t>III. Renouveler la tradition par les innovations de la Renaissance</a:t>
            </a:r>
            <a:endParaRPr b="1" sz="44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400"/>
              </a:spcBef>
              <a:spcAft>
                <a:spcPts val="0"/>
              </a:spcAft>
              <a:buNone/>
            </a:pPr>
            <a:r>
              <a:rPr lang="fr" sz="4400">
                <a:solidFill>
                  <a:schemeClr val="dk1"/>
                </a:solidFill>
              </a:rPr>
              <a:t>A. Continuité d’une tradition iconographique et théologique</a:t>
            </a:r>
            <a:endParaRPr sz="44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400"/>
              </a:spcBef>
              <a:spcAft>
                <a:spcPts val="0"/>
              </a:spcAft>
              <a:buNone/>
            </a:pPr>
            <a:r>
              <a:rPr lang="fr" sz="4400">
                <a:solidFill>
                  <a:schemeClr val="dk1"/>
                </a:solidFill>
              </a:rPr>
              <a:t>B. Les transformations de la représentation à la Renaissance</a:t>
            </a:r>
            <a:endParaRPr sz="44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400"/>
              </a:spcBef>
              <a:spcAft>
                <a:spcPts val="0"/>
              </a:spcAft>
              <a:buNone/>
            </a:pPr>
            <a:r>
              <a:rPr lang="fr" sz="4400">
                <a:solidFill>
                  <a:schemeClr val="dk1"/>
                </a:solidFill>
              </a:rPr>
              <a:t>C. Une nouvelle relation entre l’artiste, l’image et le spectateur</a:t>
            </a:r>
            <a:endParaRPr sz="44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4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1800"/>
              </a:spcBef>
              <a:spcAft>
                <a:spcPts val="0"/>
              </a:spcAft>
              <a:buSzPts val="990"/>
              <a:buNone/>
            </a:pPr>
            <a:r>
              <a:rPr lang="fr" sz="2020"/>
              <a:t>I- La Renaissance florentine, l’art au service de la théologie </a:t>
            </a:r>
            <a:endParaRPr sz="2020"/>
          </a:p>
          <a:p>
            <a:pPr indent="0" lvl="0" marL="0" rtl="0" algn="l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fr" sz="1600"/>
              <a:t>A. Fra Angelico, un peintre religieux </a:t>
            </a:r>
            <a:endParaRPr b="1" sz="2020"/>
          </a:p>
        </p:txBody>
      </p:sp>
      <p:sp>
        <p:nvSpPr>
          <p:cNvPr id="80" name="Google Shape;80;p17"/>
          <p:cNvSpPr txBox="1"/>
          <p:nvPr>
            <p:ph idx="1" type="body"/>
          </p:nvPr>
        </p:nvSpPr>
        <p:spPr>
          <a:xfrm>
            <a:off x="6632275" y="1688800"/>
            <a:ext cx="2406900" cy="3110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➢"/>
            </a:pPr>
            <a:r>
              <a:rPr b="1" lang="fr" sz="1400">
                <a:solidFill>
                  <a:srgbClr val="E8E8E8"/>
                </a:solidFill>
                <a:highlight>
                  <a:srgbClr val="22242A"/>
                </a:highlight>
              </a:rPr>
              <a:t>Giorgio Vasari</a:t>
            </a:r>
            <a:endParaRPr b="1" sz="1400">
              <a:solidFill>
                <a:srgbClr val="E8E8E8"/>
              </a:solidFill>
              <a:highlight>
                <a:srgbClr val="22242A"/>
              </a:highlight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fr" sz="1200">
                <a:solidFill>
                  <a:srgbClr val="E8E8E8"/>
                </a:solidFill>
                <a:highlight>
                  <a:srgbClr val="22242A"/>
                </a:highlight>
              </a:rPr>
              <a:t>Né le 30 juillet 1511 à Arezzo et mort le 27 juin 1574 à Florence, est un peintre, architecte et écrivain toscan </a:t>
            </a:r>
            <a:endParaRPr sz="1200">
              <a:solidFill>
                <a:srgbClr val="E8E8E8"/>
              </a:solidFill>
              <a:highlight>
                <a:srgbClr val="22242A"/>
              </a:highlight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rgbClr val="E8E8E8"/>
              </a:solidFill>
              <a:highlight>
                <a:srgbClr val="22242A"/>
              </a:highlight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fr" sz="1200">
                <a:solidFill>
                  <a:srgbClr val="E8E8E8"/>
                </a:solidFill>
                <a:highlight>
                  <a:srgbClr val="22242A"/>
                </a:highlight>
              </a:rPr>
              <a:t>Auteur de l’ouvrage :</a:t>
            </a:r>
            <a:endParaRPr sz="1200">
              <a:solidFill>
                <a:srgbClr val="E8E8E8"/>
              </a:solidFill>
              <a:highlight>
                <a:srgbClr val="22242A"/>
              </a:highlight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fr" sz="1200">
                <a:solidFill>
                  <a:srgbClr val="E8E8E8"/>
                </a:solidFill>
                <a:highlight>
                  <a:srgbClr val="22242A"/>
                </a:highlight>
              </a:rPr>
              <a:t> </a:t>
            </a:r>
            <a:r>
              <a:rPr b="1" i="1" lang="fr" sz="1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b="1" i="1" lang="fr" sz="1200">
                <a:solidFill>
                  <a:schemeClr val="dk1"/>
                </a:solidFill>
              </a:rPr>
              <a:t>Les vies des meilleurs peintres, sculpteurs et architecte</a:t>
            </a:r>
            <a:r>
              <a:rPr b="1" i="1" lang="fr" sz="1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s,</a:t>
            </a:r>
            <a:endParaRPr b="1" i="1" sz="1400">
              <a:solidFill>
                <a:schemeClr val="dk1"/>
              </a:solidFill>
              <a:highlight>
                <a:srgbClr val="22242A"/>
              </a:highlight>
            </a:endParaRPr>
          </a:p>
        </p:txBody>
      </p:sp>
      <p:sp>
        <p:nvSpPr>
          <p:cNvPr id="81" name="Google Shape;81;p17"/>
          <p:cNvSpPr txBox="1"/>
          <p:nvPr/>
        </p:nvSpPr>
        <p:spPr>
          <a:xfrm>
            <a:off x="2262425" y="1688800"/>
            <a:ext cx="2248500" cy="2770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302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Char char="➢"/>
            </a:pPr>
            <a:r>
              <a:rPr b="1" lang="fr">
                <a:solidFill>
                  <a:srgbClr val="E8E8E8"/>
                </a:solidFill>
                <a:highlight>
                  <a:srgbClr val="22242A"/>
                </a:highlight>
              </a:rPr>
              <a:t>Guido di Pietro / Fra Giovanni / Fra Angelico </a:t>
            </a:r>
            <a:endParaRPr b="1">
              <a:solidFill>
                <a:srgbClr val="E8E8E8"/>
              </a:solidFill>
              <a:highlight>
                <a:srgbClr val="22242A"/>
              </a:highlight>
            </a:endParaRPr>
          </a:p>
          <a:p>
            <a:pPr indent="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" sz="1200">
                <a:solidFill>
                  <a:srgbClr val="E8E8E8"/>
                </a:solidFill>
                <a:highlight>
                  <a:srgbClr val="22242A"/>
                </a:highlight>
              </a:rPr>
              <a:t>né entre 1387 et 1395 selon les sources, à Vicchio et mort le 18 février 1455 à Rome, est un peintre italien du Quattrocento</a:t>
            </a:r>
            <a:r>
              <a:rPr lang="fr" sz="1100"/>
              <a:t> </a:t>
            </a:r>
            <a:endParaRPr sz="2020">
              <a:solidFill>
                <a:schemeClr val="dk1"/>
              </a:solidFill>
            </a:endParaRPr>
          </a:p>
        </p:txBody>
      </p:sp>
      <p:cxnSp>
        <p:nvCxnSpPr>
          <p:cNvPr id="82" name="Google Shape;82;p17"/>
          <p:cNvCxnSpPr/>
          <p:nvPr/>
        </p:nvCxnSpPr>
        <p:spPr>
          <a:xfrm>
            <a:off x="4642075" y="1788600"/>
            <a:ext cx="25800" cy="2248500"/>
          </a:xfrm>
          <a:prstGeom prst="straightConnector1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pic>
        <p:nvPicPr>
          <p:cNvPr id="83" name="Google Shape;83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99019" y="1688788"/>
            <a:ext cx="1833250" cy="2448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84" name="Google Shape;84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85000" y="1788600"/>
            <a:ext cx="1833251" cy="2334727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7"/>
          <p:cNvSpPr txBox="1"/>
          <p:nvPr/>
        </p:nvSpPr>
        <p:spPr>
          <a:xfrm>
            <a:off x="4799025" y="4205250"/>
            <a:ext cx="1833300" cy="8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fr" sz="900">
                <a:solidFill>
                  <a:schemeClr val="dk1"/>
                </a:solidFill>
              </a:rPr>
              <a:t>Jacopo Zucchi (attribué), </a:t>
            </a:r>
            <a:r>
              <a:rPr i="1" lang="fr" sz="900">
                <a:solidFill>
                  <a:schemeClr val="dk1"/>
                </a:solidFill>
              </a:rPr>
              <a:t>Portrait de Giorgio Vasari</a:t>
            </a:r>
            <a:r>
              <a:rPr lang="fr" sz="900">
                <a:solidFill>
                  <a:schemeClr val="dk1"/>
                </a:solidFill>
              </a:rPr>
              <a:t>, vers 1571-1574, huile sur toile, 101 × 80 cm, Galleria degli Uffizi, Florence. </a:t>
            </a:r>
            <a:endParaRPr sz="1200">
              <a:solidFill>
                <a:schemeClr val="dk1"/>
              </a:solidFill>
            </a:endParaRPr>
          </a:p>
        </p:txBody>
      </p:sp>
      <p:sp>
        <p:nvSpPr>
          <p:cNvPr id="86" name="Google Shape;86;p17"/>
          <p:cNvSpPr txBox="1"/>
          <p:nvPr/>
        </p:nvSpPr>
        <p:spPr>
          <a:xfrm>
            <a:off x="385000" y="4205250"/>
            <a:ext cx="1877400" cy="8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fr" sz="900">
                <a:solidFill>
                  <a:schemeClr val="dk1"/>
                </a:solidFill>
              </a:rPr>
              <a:t>Luca Signorelli, </a:t>
            </a:r>
            <a:r>
              <a:rPr i="1" lang="fr" sz="900">
                <a:solidFill>
                  <a:schemeClr val="dk1"/>
                </a:solidFill>
              </a:rPr>
              <a:t>Portrait posthume de Fra Angelico</a:t>
            </a:r>
            <a:r>
              <a:rPr lang="fr" sz="900">
                <a:solidFill>
                  <a:schemeClr val="dk1"/>
                </a:solidFill>
              </a:rPr>
              <a:t>, vers 1499-1504, fresque, chapelle San Brizio, cathédrale d’Orvieto, Orvieto </a:t>
            </a:r>
            <a:endParaRPr sz="1200">
              <a:solidFill>
                <a:schemeClr val="dk1"/>
              </a:solidFill>
            </a:endParaRPr>
          </a:p>
        </p:txBody>
      </p:sp>
      <p:sp>
        <p:nvSpPr>
          <p:cNvPr id="87" name="Google Shape;87;p17"/>
          <p:cNvSpPr txBox="1"/>
          <p:nvPr/>
        </p:nvSpPr>
        <p:spPr>
          <a:xfrm>
            <a:off x="3373625" y="4466850"/>
            <a:ext cx="1137300" cy="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fr" sz="1100">
                <a:solidFill>
                  <a:schemeClr val="dk1"/>
                </a:solidFill>
              </a:rPr>
              <a:t>Fra = Frère*</a:t>
            </a:r>
            <a:endParaRPr sz="11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50000"/>
              </a:lnSpc>
              <a:spcBef>
                <a:spcPts val="1800"/>
              </a:spcBef>
              <a:spcAft>
                <a:spcPts val="0"/>
              </a:spcAft>
              <a:buNone/>
            </a:pPr>
            <a:r>
              <a:rPr lang="fr" sz="2242"/>
              <a:t>I- La Renaissance florentine, l’art au service de la théologie </a:t>
            </a:r>
            <a:endParaRPr sz="2242"/>
          </a:p>
          <a:p>
            <a:pPr indent="0" lvl="0" marL="0" rtl="0" algn="l">
              <a:lnSpc>
                <a:spcPct val="150000"/>
              </a:lnSpc>
              <a:spcBef>
                <a:spcPts val="1800"/>
              </a:spcBef>
              <a:spcAft>
                <a:spcPts val="600"/>
              </a:spcAft>
              <a:buNone/>
            </a:pPr>
            <a:r>
              <a:rPr lang="fr" sz="1778"/>
              <a:t>B. L’Annonciation, un sujet ancien au cœur de la culture chrétienne</a:t>
            </a:r>
            <a:endParaRPr sz="1778"/>
          </a:p>
        </p:txBody>
      </p:sp>
      <p:pic>
        <p:nvPicPr>
          <p:cNvPr id="93" name="Google Shape;93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81550" y="1779050"/>
            <a:ext cx="3901204" cy="2832826"/>
          </a:xfrm>
          <a:prstGeom prst="rect">
            <a:avLst/>
          </a:prstGeom>
          <a:noFill/>
          <a:ln>
            <a:noFill/>
          </a:ln>
        </p:spPr>
      </p:pic>
      <p:sp>
        <p:nvSpPr>
          <p:cNvPr id="94" name="Google Shape;94;p18"/>
          <p:cNvSpPr txBox="1"/>
          <p:nvPr/>
        </p:nvSpPr>
        <p:spPr>
          <a:xfrm>
            <a:off x="311700" y="1986650"/>
            <a:ext cx="3567900" cy="2185800"/>
          </a:xfrm>
          <a:prstGeom prst="rect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fr" sz="1800">
                <a:solidFill>
                  <a:schemeClr val="dk1"/>
                </a:solidFill>
              </a:rPr>
              <a:t>Inscription : </a:t>
            </a:r>
            <a:endParaRPr sz="1200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1" lang="fr">
                <a:solidFill>
                  <a:schemeClr val="dk1"/>
                </a:solidFill>
              </a:rPr>
              <a:t>VIRGINIS INTACTAE CUM VENERIS ANTE FIGURAM PRETEREUNDO CAVE NE SILEATUR AVE </a:t>
            </a:r>
            <a:endParaRPr i="1">
              <a:solidFill>
                <a:schemeClr val="dk1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fr">
                <a:solidFill>
                  <a:schemeClr val="dk1"/>
                </a:solidFill>
              </a:rPr>
              <a:t>Traduction : </a:t>
            </a:r>
            <a:endParaRPr>
              <a:solidFill>
                <a:schemeClr val="dk1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fr">
                <a:solidFill>
                  <a:schemeClr val="dk1"/>
                </a:solidFill>
              </a:rPr>
              <a:t> « Lorsque tu viendras devant la figure de la Vierge toute pure, en passant veille à ne pas oublier de dire un Ave. »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95" name="Google Shape;95;p18"/>
          <p:cNvSpPr/>
          <p:nvPr/>
        </p:nvSpPr>
        <p:spPr>
          <a:xfrm>
            <a:off x="5404550" y="4373275"/>
            <a:ext cx="2222700" cy="297300"/>
          </a:xfrm>
          <a:prstGeom prst="rect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96" name="Google Shape;96;p18"/>
          <p:cNvCxnSpPr>
            <a:stCxn id="95" idx="1"/>
            <a:endCxn id="94" idx="3"/>
          </p:cNvCxnSpPr>
          <p:nvPr/>
        </p:nvCxnSpPr>
        <p:spPr>
          <a:xfrm rot="10800000">
            <a:off x="3879650" y="3079525"/>
            <a:ext cx="1524900" cy="144240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97" name="Google Shape;97;p18"/>
          <p:cNvSpPr txBox="1"/>
          <p:nvPr/>
        </p:nvSpPr>
        <p:spPr>
          <a:xfrm>
            <a:off x="4481550" y="4611875"/>
            <a:ext cx="43506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fr" sz="1000">
                <a:solidFill>
                  <a:schemeClr val="dk1"/>
                </a:solidFill>
              </a:rPr>
              <a:t>Fra Angelico, </a:t>
            </a:r>
            <a:r>
              <a:rPr i="1" lang="fr" sz="1000">
                <a:solidFill>
                  <a:schemeClr val="dk1"/>
                </a:solidFill>
              </a:rPr>
              <a:t>L’Annonciation</a:t>
            </a:r>
            <a:r>
              <a:rPr lang="fr" sz="1000">
                <a:solidFill>
                  <a:schemeClr val="dk1"/>
                </a:solidFill>
              </a:rPr>
              <a:t>, vers 1438-1450, fresque, 230 × 297 cm, couvent San Marco, Florence </a:t>
            </a:r>
            <a:endParaRPr sz="13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50000"/>
              </a:lnSpc>
              <a:spcBef>
                <a:spcPts val="1800"/>
              </a:spcBef>
              <a:spcAft>
                <a:spcPts val="0"/>
              </a:spcAft>
              <a:buClr>
                <a:srgbClr val="000000"/>
              </a:buClr>
              <a:buSzPct val="44153"/>
              <a:buFont typeface="Arial"/>
              <a:buNone/>
            </a:pPr>
            <a:r>
              <a:rPr lang="fr" sz="2242"/>
              <a:t>I- La Renaissance florentine, l’art au service de la théologie </a:t>
            </a:r>
            <a:endParaRPr sz="2242"/>
          </a:p>
          <a:p>
            <a:pPr indent="0" lvl="0" marL="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fr" sz="1822"/>
              <a:t>C. De l’image religieuse à la transmission de la théologie </a:t>
            </a:r>
            <a:endParaRPr sz="1822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3" name="Google Shape;103;p19"/>
          <p:cNvSpPr txBox="1"/>
          <p:nvPr/>
        </p:nvSpPr>
        <p:spPr>
          <a:xfrm>
            <a:off x="2242800" y="1786800"/>
            <a:ext cx="2360400" cy="1754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Clr>
                <a:srgbClr val="E8E8E8"/>
              </a:buClr>
              <a:buSzPts val="1400"/>
              <a:buChar char="➢"/>
            </a:pPr>
            <a:r>
              <a:rPr b="1" lang="fr" sz="1600">
                <a:solidFill>
                  <a:srgbClr val="E8E8E8"/>
                </a:solidFill>
                <a:highlight>
                  <a:srgbClr val="22242A"/>
                </a:highlight>
              </a:rPr>
              <a:t>Saint Thoma D’Aquin</a:t>
            </a:r>
            <a:r>
              <a:rPr lang="fr">
                <a:solidFill>
                  <a:srgbClr val="E8E8E8"/>
                </a:solidFill>
                <a:highlight>
                  <a:srgbClr val="22242A"/>
                </a:highlight>
              </a:rPr>
              <a:t> </a:t>
            </a:r>
            <a:endParaRPr>
              <a:solidFill>
                <a:srgbClr val="E8E8E8"/>
              </a:solidFill>
              <a:highlight>
                <a:srgbClr val="22242A"/>
              </a:highlight>
            </a:endParaRPr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Char char="-"/>
            </a:pPr>
            <a:r>
              <a:rPr lang="fr">
                <a:solidFill>
                  <a:srgbClr val="E8E8E8"/>
                </a:solidFill>
                <a:highlight>
                  <a:srgbClr val="22242A"/>
                </a:highlight>
              </a:rPr>
              <a:t>R</a:t>
            </a:r>
            <a:r>
              <a:rPr lang="fr">
                <a:solidFill>
                  <a:srgbClr val="E8E8E8"/>
                </a:solidFill>
                <a:highlight>
                  <a:srgbClr val="22242A"/>
                </a:highlight>
              </a:rPr>
              <a:t>eligieux italien de l'ordre dominicain, célèbre pour son œuvre théologique et philosophique</a:t>
            </a:r>
            <a:r>
              <a:rPr lang="fr"/>
              <a:t> </a:t>
            </a:r>
            <a:endParaRPr/>
          </a:p>
        </p:txBody>
      </p:sp>
      <p:cxnSp>
        <p:nvCxnSpPr>
          <p:cNvPr id="104" name="Google Shape;104;p19"/>
          <p:cNvCxnSpPr/>
          <p:nvPr/>
        </p:nvCxnSpPr>
        <p:spPr>
          <a:xfrm>
            <a:off x="4603300" y="1891975"/>
            <a:ext cx="12900" cy="242970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105" name="Google Shape;105;p19"/>
          <p:cNvSpPr txBox="1"/>
          <p:nvPr/>
        </p:nvSpPr>
        <p:spPr>
          <a:xfrm>
            <a:off x="4923800" y="1814600"/>
            <a:ext cx="3000000" cy="217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302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Char char="➢"/>
            </a:pPr>
            <a:r>
              <a:rPr b="1" lang="fr" sz="1600">
                <a:solidFill>
                  <a:schemeClr val="dk1"/>
                </a:solidFill>
              </a:rPr>
              <a:t>théologie</a:t>
            </a:r>
            <a:endParaRPr b="1" sz="1600">
              <a:solidFill>
                <a:schemeClr val="dk1"/>
              </a:solidFill>
            </a:endParaRPr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">
                <a:solidFill>
                  <a:schemeClr val="dk1"/>
                </a:solidFill>
              </a:rPr>
              <a:t>L'étude rationnelle et critique de Dieu, du divin et des religions.</a:t>
            </a:r>
            <a:endParaRPr>
              <a:solidFill>
                <a:schemeClr val="dk1"/>
              </a:solidFill>
            </a:endParaRPr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">
                <a:solidFill>
                  <a:schemeClr val="dk1"/>
                </a:solidFill>
              </a:rPr>
              <a:t>Etymologie</a:t>
            </a:r>
            <a:r>
              <a:rPr lang="fr">
                <a:solidFill>
                  <a:schemeClr val="dk1"/>
                </a:solidFill>
              </a:rPr>
              <a:t> : </a:t>
            </a:r>
            <a:endParaRPr>
              <a:solidFill>
                <a:schemeClr val="dk1"/>
              </a:solidFill>
            </a:endParaRPr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fr">
                <a:solidFill>
                  <a:schemeClr val="dk1"/>
                </a:solidFill>
              </a:rPr>
              <a:t>Issue du grec </a:t>
            </a:r>
            <a:r>
              <a:rPr i="1" lang="fr">
                <a:solidFill>
                  <a:schemeClr val="dk1"/>
                </a:solidFill>
              </a:rPr>
              <a:t>theos</a:t>
            </a:r>
            <a:r>
              <a:rPr lang="fr">
                <a:solidFill>
                  <a:schemeClr val="dk1"/>
                </a:solidFill>
              </a:rPr>
              <a:t> (Dieu) et </a:t>
            </a:r>
            <a:r>
              <a:rPr i="1" lang="fr">
                <a:solidFill>
                  <a:schemeClr val="dk1"/>
                </a:solidFill>
              </a:rPr>
              <a:t>logos</a:t>
            </a:r>
            <a:r>
              <a:rPr lang="fr">
                <a:solidFill>
                  <a:schemeClr val="dk1"/>
                </a:solidFill>
              </a:rPr>
              <a:t> (discours ou science).</a:t>
            </a:r>
            <a:endParaRPr>
              <a:solidFill>
                <a:schemeClr val="dk1"/>
              </a:solidFill>
            </a:endParaRPr>
          </a:p>
        </p:txBody>
      </p:sp>
      <p:pic>
        <p:nvPicPr>
          <p:cNvPr id="106" name="Google Shape;106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84700" y="1675574"/>
            <a:ext cx="1604100" cy="2429627"/>
          </a:xfrm>
          <a:prstGeom prst="rect">
            <a:avLst/>
          </a:prstGeom>
          <a:noFill/>
          <a:ln>
            <a:noFill/>
          </a:ln>
        </p:spPr>
      </p:pic>
      <p:sp>
        <p:nvSpPr>
          <p:cNvPr id="107" name="Google Shape;107;p19"/>
          <p:cNvSpPr txBox="1"/>
          <p:nvPr/>
        </p:nvSpPr>
        <p:spPr>
          <a:xfrm>
            <a:off x="484700" y="4105200"/>
            <a:ext cx="1604100" cy="1015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fr" sz="900">
                <a:solidFill>
                  <a:schemeClr val="dk1"/>
                </a:solidFill>
              </a:rPr>
              <a:t>Carlo Crivelli, </a:t>
            </a:r>
            <a:r>
              <a:rPr i="1" lang="fr" sz="900">
                <a:solidFill>
                  <a:schemeClr val="dk1"/>
                </a:solidFill>
              </a:rPr>
              <a:t>Saint Thomas d’Aquin, le Docteur angélique</a:t>
            </a:r>
            <a:r>
              <a:rPr lang="fr" sz="900">
                <a:solidFill>
                  <a:schemeClr val="dk1"/>
                </a:solidFill>
              </a:rPr>
              <a:t>, 1476, tempera et or sur panneau, retable, Pinacoteca Vaticana, Cité du Vatican. </a:t>
            </a:r>
            <a:endParaRPr sz="9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20"/>
          <p:cNvSpPr txBox="1"/>
          <p:nvPr>
            <p:ph type="title"/>
          </p:nvPr>
        </p:nvSpPr>
        <p:spPr>
          <a:xfrm>
            <a:off x="311700" y="445025"/>
            <a:ext cx="8520600" cy="1227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50000"/>
              </a:lnSpc>
              <a:spcBef>
                <a:spcPts val="1800"/>
              </a:spcBef>
              <a:spcAft>
                <a:spcPts val="0"/>
              </a:spcAft>
              <a:buNone/>
            </a:pPr>
            <a:r>
              <a:rPr lang="fr" sz="2267"/>
              <a:t>II- De la représentation textuelle à l’image : Interprétation </a:t>
            </a:r>
            <a:endParaRPr sz="2267"/>
          </a:p>
          <a:p>
            <a:pPr indent="0" lvl="0" marL="0" rtl="0" algn="l">
              <a:lnSpc>
                <a:spcPct val="150000"/>
              </a:lnSpc>
              <a:spcBef>
                <a:spcPts val="1800"/>
              </a:spcBef>
              <a:spcAft>
                <a:spcPts val="0"/>
              </a:spcAft>
              <a:buNone/>
            </a:pPr>
            <a:r>
              <a:rPr lang="fr" sz="1750"/>
              <a:t>A. Comprendre le récit biblique en signes visuels</a:t>
            </a:r>
            <a:endParaRPr sz="1750"/>
          </a:p>
          <a:p>
            <a:pPr indent="0" lvl="0" marL="0" rtl="0" algn="l">
              <a:spcBef>
                <a:spcPts val="6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13" name="Google Shape;113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62875" y="1632450"/>
            <a:ext cx="2968525" cy="2973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4" name="Google Shape;114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154850" y="1672325"/>
            <a:ext cx="2640215" cy="1878587"/>
          </a:xfrm>
          <a:prstGeom prst="rect">
            <a:avLst/>
          </a:prstGeom>
          <a:noFill/>
          <a:ln>
            <a:noFill/>
          </a:ln>
        </p:spPr>
      </p:pic>
      <p:sp>
        <p:nvSpPr>
          <p:cNvPr id="115" name="Google Shape;115;p20"/>
          <p:cNvSpPr txBox="1"/>
          <p:nvPr/>
        </p:nvSpPr>
        <p:spPr>
          <a:xfrm>
            <a:off x="311700" y="1672313"/>
            <a:ext cx="2769300" cy="2955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30200" lvl="0" marL="45720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600"/>
              <a:buChar char="➢"/>
            </a:pPr>
            <a:r>
              <a:rPr lang="fr" sz="1600">
                <a:solidFill>
                  <a:schemeClr val="dk1"/>
                </a:solidFill>
              </a:rPr>
              <a:t>G</a:t>
            </a:r>
            <a:r>
              <a:rPr lang="fr" sz="1600">
                <a:solidFill>
                  <a:schemeClr val="dk1"/>
                </a:solidFill>
              </a:rPr>
              <a:t>randes ailes qui le caractérisent comme un visiteur céleste</a:t>
            </a:r>
            <a:endParaRPr sz="1600">
              <a:solidFill>
                <a:schemeClr val="dk1"/>
              </a:solidFill>
            </a:endParaRPr>
          </a:p>
          <a:p>
            <a:pPr indent="0" lvl="0" marL="45720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chemeClr val="dk1"/>
              </a:solidFill>
            </a:endParaRPr>
          </a:p>
          <a:p>
            <a:pPr indent="-330200" lvl="0" marL="45720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600"/>
              <a:buChar char="➢"/>
            </a:pPr>
            <a:r>
              <a:rPr lang="fr" sz="1600">
                <a:solidFill>
                  <a:schemeClr val="dk1"/>
                </a:solidFill>
              </a:rPr>
              <a:t>C</a:t>
            </a:r>
            <a:r>
              <a:rPr lang="fr" sz="1600">
                <a:solidFill>
                  <a:schemeClr val="dk1"/>
                </a:solidFill>
              </a:rPr>
              <a:t>olombe donne une forme visible à l’Esprit de Dieu</a:t>
            </a:r>
            <a:endParaRPr sz="1600">
              <a:solidFill>
                <a:schemeClr val="dk1"/>
              </a:solidFill>
            </a:endParaRPr>
          </a:p>
        </p:txBody>
      </p:sp>
      <p:sp>
        <p:nvSpPr>
          <p:cNvPr id="116" name="Google Shape;116;p20"/>
          <p:cNvSpPr/>
          <p:nvPr/>
        </p:nvSpPr>
        <p:spPr>
          <a:xfrm>
            <a:off x="6632275" y="2189225"/>
            <a:ext cx="1483500" cy="904800"/>
          </a:xfrm>
          <a:prstGeom prst="rect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7" name="Google Shape;117;p20"/>
          <p:cNvSpPr/>
          <p:nvPr/>
        </p:nvSpPr>
        <p:spPr>
          <a:xfrm>
            <a:off x="3155875" y="1659350"/>
            <a:ext cx="2640300" cy="1878600"/>
          </a:xfrm>
          <a:prstGeom prst="rect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118" name="Google Shape;118;p20"/>
          <p:cNvCxnSpPr/>
          <p:nvPr/>
        </p:nvCxnSpPr>
        <p:spPr>
          <a:xfrm rot="10800000">
            <a:off x="5805175" y="2202125"/>
            <a:ext cx="827100" cy="40710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pic>
        <p:nvPicPr>
          <p:cNvPr id="119" name="Google Shape;119;p2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442525" y="3701013"/>
            <a:ext cx="1352550" cy="90487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20" name="Google Shape;120;p20"/>
          <p:cNvCxnSpPr>
            <a:stCxn id="116" idx="2"/>
            <a:endCxn id="119" idx="3"/>
          </p:cNvCxnSpPr>
          <p:nvPr/>
        </p:nvCxnSpPr>
        <p:spPr>
          <a:xfrm flipH="1">
            <a:off x="5795125" y="3094025"/>
            <a:ext cx="1578900" cy="105930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121" name="Google Shape;121;p20"/>
          <p:cNvSpPr/>
          <p:nvPr/>
        </p:nvSpPr>
        <p:spPr>
          <a:xfrm>
            <a:off x="4448225" y="3688325"/>
            <a:ext cx="1352700" cy="904800"/>
          </a:xfrm>
          <a:prstGeom prst="rect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2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1800"/>
              </a:spcBef>
              <a:spcAft>
                <a:spcPts val="0"/>
              </a:spcAft>
              <a:buNone/>
            </a:pPr>
            <a:r>
              <a:rPr lang="fr" sz="2000"/>
              <a:t>II- De la représentation textuelle à l’image : Interprétation </a:t>
            </a:r>
            <a:endParaRPr sz="2420"/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SzPts val="990"/>
              <a:buNone/>
            </a:pPr>
            <a:r>
              <a:rPr lang="fr" sz="1620"/>
              <a:t>B. Comprendre la lecture théologique : entre la chute et la rédemption</a:t>
            </a:r>
            <a:endParaRPr sz="1620"/>
          </a:p>
        </p:txBody>
      </p:sp>
      <p:sp>
        <p:nvSpPr>
          <p:cNvPr id="127" name="Google Shape;127;p21"/>
          <p:cNvSpPr txBox="1"/>
          <p:nvPr>
            <p:ph idx="1" type="body"/>
          </p:nvPr>
        </p:nvSpPr>
        <p:spPr>
          <a:xfrm>
            <a:off x="673525" y="1748925"/>
            <a:ext cx="3617400" cy="2623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30200" lvl="0" marL="457200" rtl="0" algn="l">
              <a:lnSpc>
                <a:spcPct val="10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600"/>
              <a:buChar char="➢"/>
            </a:pPr>
            <a:r>
              <a:rPr lang="fr" sz="1600">
                <a:solidFill>
                  <a:schemeClr val="dk1"/>
                </a:solidFill>
              </a:rPr>
              <a:t>Adam et Eve représente la séparation entre l’humanité et dieu </a:t>
            </a:r>
            <a:endParaRPr sz="16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0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i="1" sz="1600">
              <a:solidFill>
                <a:schemeClr val="dk1"/>
              </a:solidFill>
            </a:endParaRPr>
          </a:p>
          <a:p>
            <a:pPr indent="-330200" lvl="0" marL="457200" rtl="0" algn="l">
              <a:lnSpc>
                <a:spcPct val="10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600"/>
              <a:buChar char="➢"/>
            </a:pPr>
            <a:r>
              <a:rPr b="1" i="1" lang="fr" sz="1600">
                <a:solidFill>
                  <a:schemeClr val="dk1"/>
                </a:solidFill>
              </a:rPr>
              <a:t>Recirculatio</a:t>
            </a:r>
            <a:r>
              <a:rPr b="1" lang="fr" sz="1600">
                <a:solidFill>
                  <a:schemeClr val="dk1"/>
                </a:solidFill>
              </a:rPr>
              <a:t> (récapitulation)</a:t>
            </a:r>
            <a:r>
              <a:rPr lang="fr" sz="1600">
                <a:solidFill>
                  <a:schemeClr val="dk1"/>
                </a:solidFill>
              </a:rPr>
              <a:t> </a:t>
            </a:r>
            <a:endParaRPr sz="1600">
              <a:solidFill>
                <a:schemeClr val="dk1"/>
              </a:solidFill>
            </a:endParaRPr>
          </a:p>
          <a:p>
            <a:pPr indent="0" lvl="0" marL="457200" rtl="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" sz="1600">
                <a:solidFill>
                  <a:schemeClr val="dk1"/>
                </a:solidFill>
              </a:rPr>
              <a:t>Ce qui a été perdu par Eve est restauré par Marie . </a:t>
            </a:r>
            <a:endParaRPr sz="1600">
              <a:solidFill>
                <a:schemeClr val="dk1"/>
              </a:solidFill>
            </a:endParaRPr>
          </a:p>
        </p:txBody>
      </p:sp>
      <p:pic>
        <p:nvPicPr>
          <p:cNvPr id="128" name="Google Shape;128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50100" y="1478425"/>
            <a:ext cx="1240300" cy="3535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127525" y="2021225"/>
            <a:ext cx="2704775" cy="2709300"/>
          </a:xfrm>
          <a:prstGeom prst="rect">
            <a:avLst/>
          </a:prstGeom>
          <a:noFill/>
          <a:ln>
            <a:noFill/>
          </a:ln>
        </p:spPr>
      </p:pic>
      <p:sp>
        <p:nvSpPr>
          <p:cNvPr id="130" name="Google Shape;130;p21"/>
          <p:cNvSpPr/>
          <p:nvPr/>
        </p:nvSpPr>
        <p:spPr>
          <a:xfrm>
            <a:off x="6127525" y="2021225"/>
            <a:ext cx="854100" cy="2165100"/>
          </a:xfrm>
          <a:prstGeom prst="rect">
            <a:avLst/>
          </a:prstGeom>
          <a:noFill/>
          <a:ln cap="flat" cmpd="sng" w="328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78725" lIns="78725" spcFirstLastPara="1" rIns="78725" wrap="square" tIns="787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6"/>
          </a:p>
        </p:txBody>
      </p:sp>
      <p:sp>
        <p:nvSpPr>
          <p:cNvPr id="131" name="Google Shape;131;p21"/>
          <p:cNvSpPr/>
          <p:nvPr/>
        </p:nvSpPr>
        <p:spPr>
          <a:xfrm>
            <a:off x="4655000" y="1504275"/>
            <a:ext cx="1227600" cy="3502200"/>
          </a:xfrm>
          <a:prstGeom prst="rect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132" name="Google Shape;132;p21"/>
          <p:cNvCxnSpPr>
            <a:stCxn id="130" idx="1"/>
          </p:cNvCxnSpPr>
          <p:nvPr/>
        </p:nvCxnSpPr>
        <p:spPr>
          <a:xfrm rot="10800000">
            <a:off x="5882725" y="2851775"/>
            <a:ext cx="244800" cy="25200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2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50000"/>
              </a:lnSpc>
              <a:spcBef>
                <a:spcPts val="1800"/>
              </a:spcBef>
              <a:spcAft>
                <a:spcPts val="0"/>
              </a:spcAft>
              <a:buNone/>
            </a:pPr>
            <a:r>
              <a:rPr lang="fr" sz="2222"/>
              <a:t>II- De la représentation textuelle à l’image : Interprétation </a:t>
            </a:r>
            <a:endParaRPr sz="2222"/>
          </a:p>
          <a:p>
            <a:pPr indent="0" lvl="0" marL="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fr" sz="1750"/>
              <a:t>C. Une image réfléchie pour le regard du spectateur</a:t>
            </a:r>
            <a:endParaRPr sz="1750"/>
          </a:p>
          <a:p>
            <a:pPr indent="0" lvl="0" marL="0" rtl="0" algn="l">
              <a:lnSpc>
                <a:spcPct val="150000"/>
              </a:lnSpc>
              <a:spcBef>
                <a:spcPts val="1800"/>
              </a:spcBef>
              <a:spcAft>
                <a:spcPts val="600"/>
              </a:spcAft>
              <a:buNone/>
            </a:pPr>
            <a:r>
              <a:t/>
            </a:r>
            <a:endParaRPr sz="2000"/>
          </a:p>
        </p:txBody>
      </p:sp>
      <p:pic>
        <p:nvPicPr>
          <p:cNvPr id="138" name="Google Shape;138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010050" y="1672275"/>
            <a:ext cx="2305949" cy="312747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39" name="Google Shape;139;p22"/>
          <p:cNvCxnSpPr/>
          <p:nvPr/>
        </p:nvCxnSpPr>
        <p:spPr>
          <a:xfrm>
            <a:off x="4655000" y="1672275"/>
            <a:ext cx="12900" cy="244260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140" name="Google Shape;140;p22"/>
          <p:cNvSpPr txBox="1"/>
          <p:nvPr/>
        </p:nvSpPr>
        <p:spPr>
          <a:xfrm>
            <a:off x="439400" y="1672275"/>
            <a:ext cx="3000000" cy="1293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30200" lvl="0" marL="45720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Char char="➢"/>
            </a:pPr>
            <a:r>
              <a:rPr b="1" lang="fr" sz="1600">
                <a:solidFill>
                  <a:schemeClr val="dk1"/>
                </a:solidFill>
              </a:rPr>
              <a:t>S</a:t>
            </a:r>
            <a:r>
              <a:rPr b="1" lang="fr" sz="1600">
                <a:solidFill>
                  <a:schemeClr val="dk1"/>
                </a:solidFill>
              </a:rPr>
              <a:t>acra rappresentazione</a:t>
            </a:r>
            <a:endParaRPr b="1" sz="1600">
              <a:solidFill>
                <a:schemeClr val="dk1"/>
              </a:solidFill>
            </a:endParaRPr>
          </a:p>
          <a:p>
            <a:pPr indent="0" lvl="0" marL="45720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fr">
                <a:solidFill>
                  <a:schemeClr val="dk1"/>
                </a:solidFill>
              </a:rPr>
              <a:t>Genre théâtral italien, d'inspiration religieuse, florissant aux </a:t>
            </a:r>
            <a:r>
              <a:rPr lang="fr" cap="small">
                <a:solidFill>
                  <a:schemeClr val="dk1"/>
                </a:solidFill>
              </a:rPr>
              <a:t>xiv</a:t>
            </a:r>
            <a:r>
              <a:rPr baseline="30000" lang="fr">
                <a:solidFill>
                  <a:schemeClr val="dk1"/>
                </a:solidFill>
              </a:rPr>
              <a:t>e</a:t>
            </a:r>
            <a:r>
              <a:rPr lang="fr">
                <a:solidFill>
                  <a:schemeClr val="dk1"/>
                </a:solidFill>
              </a:rPr>
              <a:t> et </a:t>
            </a:r>
            <a:r>
              <a:rPr lang="fr" cap="small">
                <a:solidFill>
                  <a:schemeClr val="dk1"/>
                </a:solidFill>
              </a:rPr>
              <a:t>xv</a:t>
            </a:r>
            <a:r>
              <a:rPr baseline="30000" lang="fr">
                <a:solidFill>
                  <a:schemeClr val="dk1"/>
                </a:solidFill>
              </a:rPr>
              <a:t>e</a:t>
            </a:r>
            <a:r>
              <a:rPr lang="fr">
                <a:solidFill>
                  <a:schemeClr val="dk1"/>
                </a:solidFill>
              </a:rPr>
              <a:t> siècles </a:t>
            </a:r>
            <a:endParaRPr b="1">
              <a:solidFill>
                <a:schemeClr val="dk1"/>
              </a:solidFill>
            </a:endParaRPr>
          </a:p>
        </p:txBody>
      </p:sp>
      <p:sp>
        <p:nvSpPr>
          <p:cNvPr id="141" name="Google Shape;141;p22"/>
          <p:cNvSpPr txBox="1"/>
          <p:nvPr/>
        </p:nvSpPr>
        <p:spPr>
          <a:xfrm>
            <a:off x="7379225" y="3537650"/>
            <a:ext cx="1527600" cy="1262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fr" sz="1000">
                <a:solidFill>
                  <a:schemeClr val="dk1"/>
                </a:solidFill>
              </a:rPr>
              <a:t>Paolo Uccello, </a:t>
            </a:r>
            <a:r>
              <a:rPr i="1" lang="fr" sz="1000">
                <a:solidFill>
                  <a:schemeClr val="dk1"/>
                </a:solidFill>
              </a:rPr>
              <a:t>L’Annonciation</a:t>
            </a:r>
            <a:r>
              <a:rPr lang="fr" sz="1000">
                <a:solidFill>
                  <a:schemeClr val="dk1"/>
                </a:solidFill>
              </a:rPr>
              <a:t>, vers 1420-1425, tempera et or sur panneau, 65 × 48 cm, Ashmolean Museum, Oxford, inv. WA1850.7. </a:t>
            </a:r>
            <a:endParaRPr sz="10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23"/>
          <p:cNvSpPr txBox="1"/>
          <p:nvPr>
            <p:ph type="title"/>
          </p:nvPr>
        </p:nvSpPr>
        <p:spPr>
          <a:xfrm>
            <a:off x="311700" y="445025"/>
            <a:ext cx="8520600" cy="102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50000"/>
              </a:lnSpc>
              <a:spcBef>
                <a:spcPts val="1800"/>
              </a:spcBef>
              <a:spcAft>
                <a:spcPts val="0"/>
              </a:spcAft>
              <a:buNone/>
            </a:pPr>
            <a:r>
              <a:rPr lang="fr" sz="2267"/>
              <a:t>III- Renouveler la tradition par les innovations de la Renaissance </a:t>
            </a:r>
            <a:endParaRPr sz="2267"/>
          </a:p>
          <a:p>
            <a:pPr indent="0" lvl="0" marL="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fr" sz="1844"/>
              <a:t>A. Continuité d’une tradition iconographique et théologique</a:t>
            </a:r>
            <a:endParaRPr sz="1844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7" name="Google Shape;147;p23"/>
          <p:cNvSpPr txBox="1"/>
          <p:nvPr/>
        </p:nvSpPr>
        <p:spPr>
          <a:xfrm>
            <a:off x="311700" y="1646575"/>
            <a:ext cx="8520600" cy="1092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302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➢"/>
            </a:pPr>
            <a:r>
              <a:rPr b="1" i="1" lang="fr" sz="1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Narrazione continua</a:t>
            </a:r>
            <a:endParaRPr b="1" i="1" sz="16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">
                <a:solidFill>
                  <a:schemeClr val="dk1"/>
                </a:solidFill>
              </a:rPr>
              <a:t>procédé narratif qui permet de représenter plusieurs épisodes successifs d’une même histoire dans un même espace pictural, parfois avec le même personnage apparaissant plusieurs fois. </a:t>
            </a:r>
            <a:endParaRPr>
              <a:solidFill>
                <a:schemeClr val="dk1"/>
              </a:solidFill>
            </a:endParaRPr>
          </a:p>
        </p:txBody>
      </p:sp>
      <p:cxnSp>
        <p:nvCxnSpPr>
          <p:cNvPr id="148" name="Google Shape;148;p23"/>
          <p:cNvCxnSpPr/>
          <p:nvPr/>
        </p:nvCxnSpPr>
        <p:spPr>
          <a:xfrm>
            <a:off x="3525150" y="2739475"/>
            <a:ext cx="2093700" cy="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pic>
        <p:nvPicPr>
          <p:cNvPr id="149" name="Google Shape;149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2881650"/>
            <a:ext cx="8839200" cy="1215739"/>
          </a:xfrm>
          <a:prstGeom prst="rect">
            <a:avLst/>
          </a:prstGeom>
          <a:noFill/>
          <a:ln>
            <a:noFill/>
          </a:ln>
        </p:spPr>
      </p:pic>
      <p:sp>
        <p:nvSpPr>
          <p:cNvPr id="150" name="Google Shape;150;p23"/>
          <p:cNvSpPr txBox="1"/>
          <p:nvPr/>
        </p:nvSpPr>
        <p:spPr>
          <a:xfrm>
            <a:off x="152400" y="4097400"/>
            <a:ext cx="8612400" cy="861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Char char="➢"/>
            </a:pPr>
            <a:r>
              <a:rPr b="1" lang="fr" sz="1600">
                <a:solidFill>
                  <a:schemeClr val="dk1"/>
                </a:solidFill>
              </a:rPr>
              <a:t>La </a:t>
            </a:r>
            <a:r>
              <a:rPr b="1" lang="fr" sz="1600">
                <a:solidFill>
                  <a:schemeClr val="dk1"/>
                </a:solidFill>
              </a:rPr>
              <a:t>prédelle</a:t>
            </a:r>
            <a:r>
              <a:rPr lang="fr" sz="1600">
                <a:solidFill>
                  <a:schemeClr val="dk1"/>
                </a:solidFill>
              </a:rPr>
              <a:t> </a:t>
            </a:r>
            <a:endParaRPr sz="1600">
              <a:solidFill>
                <a:schemeClr val="dk1"/>
              </a:solidFill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fr">
                <a:solidFill>
                  <a:schemeClr val="dk1"/>
                </a:solidFill>
              </a:rPr>
              <a:t> la partie inférieure d'un</a:t>
            </a:r>
            <a:r>
              <a:rPr lang="fr">
                <a:solidFill>
                  <a:schemeClr val="dk1"/>
                </a:solidFill>
                <a:uFill>
                  <a:noFill/>
                </a:uFill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 </a:t>
            </a:r>
            <a:r>
              <a:rPr lang="fr">
                <a:solidFill>
                  <a:schemeClr val="dk1"/>
                </a:solidFill>
              </a:rPr>
              <a:t>r</a:t>
            </a:r>
            <a:r>
              <a:rPr lang="fr">
                <a:solidFill>
                  <a:schemeClr val="dk1"/>
                </a:solidFill>
              </a:rPr>
              <a:t>etable</a:t>
            </a:r>
            <a:r>
              <a:rPr lang="fr">
                <a:solidFill>
                  <a:schemeClr val="dk1"/>
                </a:solidFill>
              </a:rPr>
              <a:t> ou d'un tableau d'autel, développée horizontalement pour servir de support aux panneaux principaux </a:t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24"/>
          <p:cNvSpPr txBox="1"/>
          <p:nvPr>
            <p:ph type="title"/>
          </p:nvPr>
        </p:nvSpPr>
        <p:spPr>
          <a:xfrm>
            <a:off x="311700" y="445025"/>
            <a:ext cx="8520600" cy="1070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50000"/>
              </a:lnSpc>
              <a:spcBef>
                <a:spcPts val="1800"/>
              </a:spcBef>
              <a:spcAft>
                <a:spcPts val="0"/>
              </a:spcAft>
              <a:buNone/>
            </a:pPr>
            <a:r>
              <a:rPr lang="fr" sz="2267"/>
              <a:t>III- Renouveler la tradition par les innovations de la Renaissance </a:t>
            </a:r>
            <a:endParaRPr sz="2267"/>
          </a:p>
          <a:p>
            <a:pPr indent="0" lvl="0" marL="0" rtl="0" algn="l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fr" sz="1750"/>
              <a:t>B. Les transformations de la représentation à la Renaissance</a:t>
            </a:r>
            <a:endParaRPr sz="1750"/>
          </a:p>
        </p:txBody>
      </p:sp>
      <p:sp>
        <p:nvSpPr>
          <p:cNvPr id="156" name="Google Shape;156;p24"/>
          <p:cNvSpPr txBox="1"/>
          <p:nvPr/>
        </p:nvSpPr>
        <p:spPr>
          <a:xfrm>
            <a:off x="480450" y="2025300"/>
            <a:ext cx="6319800" cy="1893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17500" lvl="0" marL="45720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400"/>
              <a:buChar char="➢"/>
            </a:pPr>
            <a:r>
              <a:rPr b="1" lang="fr" sz="1600">
                <a:solidFill>
                  <a:schemeClr val="dk1"/>
                </a:solidFill>
              </a:rPr>
              <a:t>la perspective linéaire </a:t>
            </a:r>
            <a:r>
              <a:rPr lang="fr">
                <a:solidFill>
                  <a:schemeClr val="dk1"/>
                </a:solidFill>
              </a:rPr>
              <a:t> Te</a:t>
            </a:r>
            <a:r>
              <a:rPr lang="fr">
                <a:solidFill>
                  <a:schemeClr val="dk1"/>
                </a:solidFill>
              </a:rPr>
              <a:t>chnique développée à Florence au début du XVe siècle, notamment par </a:t>
            </a:r>
            <a:r>
              <a:rPr b="1" lang="fr">
                <a:solidFill>
                  <a:schemeClr val="dk1"/>
                </a:solidFill>
              </a:rPr>
              <a:t>Filippo Brunelleschi</a:t>
            </a:r>
            <a:r>
              <a:rPr lang="fr">
                <a:solidFill>
                  <a:schemeClr val="dk1"/>
                </a:solidFill>
              </a:rPr>
              <a:t>, permettant de représenter la profondeur grâce à des lignes convergeant vers un point de fuite. </a:t>
            </a:r>
            <a:endParaRPr>
              <a:solidFill>
                <a:schemeClr val="dk1"/>
              </a:solidFill>
            </a:endParaRPr>
          </a:p>
          <a:p>
            <a:pPr indent="0" lvl="0" marL="457200" rtl="0" algn="l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fr">
                <a:solidFill>
                  <a:schemeClr val="dk1"/>
                </a:solidFill>
              </a:rPr>
              <a:t>Théorisée par Leon Battista Alberti dans </a:t>
            </a:r>
            <a:r>
              <a:rPr i="1" lang="fr">
                <a:solidFill>
                  <a:schemeClr val="dk1"/>
                </a:solidFill>
              </a:rPr>
              <a:t>De pictura</a:t>
            </a:r>
            <a:r>
              <a:rPr lang="fr">
                <a:solidFill>
                  <a:schemeClr val="dk1"/>
                </a:solidFill>
              </a:rPr>
              <a:t> (1435). </a:t>
            </a:r>
            <a:endParaRPr>
              <a:solidFill>
                <a:schemeClr val="dk1"/>
              </a:solidFill>
            </a:endParaRPr>
          </a:p>
        </p:txBody>
      </p:sp>
      <p:pic>
        <p:nvPicPr>
          <p:cNvPr id="157" name="Google Shape;157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906400" y="1515425"/>
            <a:ext cx="1757150" cy="3458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2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50000"/>
              </a:lnSpc>
              <a:spcBef>
                <a:spcPts val="1800"/>
              </a:spcBef>
              <a:spcAft>
                <a:spcPts val="0"/>
              </a:spcAft>
              <a:buNone/>
            </a:pPr>
            <a:r>
              <a:rPr lang="fr" sz="2267"/>
              <a:t>III- Renouveler la tradition par les innovations de la Renaissance</a:t>
            </a:r>
            <a:endParaRPr sz="1778"/>
          </a:p>
          <a:p>
            <a:pPr indent="0" lvl="0" marL="0" rtl="0" algn="l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fr" sz="1778"/>
              <a:t>C- Une nouvelle relation entre l’artiste, l’image et le spectateur</a:t>
            </a:r>
            <a:endParaRPr sz="1778"/>
          </a:p>
        </p:txBody>
      </p:sp>
      <p:pic>
        <p:nvPicPr>
          <p:cNvPr id="163" name="Google Shape;163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44075" y="1455375"/>
            <a:ext cx="3116450" cy="3418325"/>
          </a:xfrm>
          <a:prstGeom prst="rect">
            <a:avLst/>
          </a:prstGeom>
          <a:noFill/>
          <a:ln>
            <a:noFill/>
          </a:ln>
        </p:spPr>
      </p:pic>
      <p:sp>
        <p:nvSpPr>
          <p:cNvPr id="164" name="Google Shape;164;p25"/>
          <p:cNvSpPr txBox="1"/>
          <p:nvPr/>
        </p:nvSpPr>
        <p:spPr>
          <a:xfrm>
            <a:off x="4355200" y="4073300"/>
            <a:ext cx="3000000" cy="800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fr" sz="1000">
                <a:solidFill>
                  <a:schemeClr val="dk1"/>
                </a:solidFill>
              </a:rPr>
              <a:t>Giorgio Vasari, </a:t>
            </a:r>
            <a:r>
              <a:rPr i="1" lang="fr" sz="1000">
                <a:solidFill>
                  <a:schemeClr val="dk1"/>
                </a:solidFill>
              </a:rPr>
              <a:t>Saint Luc peignant la Vierge</a:t>
            </a:r>
            <a:r>
              <a:rPr lang="fr" sz="1000">
                <a:solidFill>
                  <a:schemeClr val="dk1"/>
                </a:solidFill>
              </a:rPr>
              <a:t>, après 1565, fresque, 320 × 293 cm, chapelle Saint-Luc, basilique de la Santissima Annunziata, Florence, Italie. </a:t>
            </a:r>
            <a:endParaRPr sz="13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6"/>
          <p:cNvSpPr txBox="1"/>
          <p:nvPr>
            <p:ph type="title"/>
          </p:nvPr>
        </p:nvSpPr>
        <p:spPr>
          <a:xfrm>
            <a:off x="311700" y="31577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fr"/>
              <a:t>Bibliographie</a:t>
            </a:r>
            <a:endParaRPr/>
          </a:p>
        </p:txBody>
      </p:sp>
      <p:sp>
        <p:nvSpPr>
          <p:cNvPr id="170" name="Google Shape;170;p26"/>
          <p:cNvSpPr txBox="1"/>
          <p:nvPr>
            <p:ph idx="1" type="body"/>
          </p:nvPr>
        </p:nvSpPr>
        <p:spPr>
          <a:xfrm>
            <a:off x="311700" y="10490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302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Char char="-"/>
            </a:pPr>
            <a:r>
              <a:rPr lang="fr" sz="1600">
                <a:solidFill>
                  <a:schemeClr val="dk1"/>
                </a:solidFill>
              </a:rPr>
              <a:t>GALLET, 2000 : Michel Gallet, « L'Annonciation italienne », Gazette des Beaux-Arts, septembre 2000</a:t>
            </a:r>
            <a:endParaRPr sz="1600">
              <a:solidFill>
                <a:schemeClr val="dk1"/>
              </a:solidFill>
            </a:endParaRPr>
          </a:p>
          <a:p>
            <a:pPr indent="-3302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Char char="-"/>
            </a:pPr>
            <a:r>
              <a:rPr lang="fr" sz="1600">
                <a:solidFill>
                  <a:schemeClr val="dk1"/>
                </a:solidFill>
              </a:rPr>
              <a:t>WHITE, 1992 : John White, </a:t>
            </a:r>
            <a:r>
              <a:rPr i="1" lang="fr" sz="1600">
                <a:solidFill>
                  <a:schemeClr val="dk1"/>
                </a:solidFill>
              </a:rPr>
              <a:t>Naissance et renaissance de l’espace pictural</a:t>
            </a:r>
            <a:r>
              <a:rPr lang="fr" sz="1600">
                <a:solidFill>
                  <a:schemeClr val="dk1"/>
                </a:solidFill>
              </a:rPr>
              <a:t>, Catherine Fraixe (trad.), Paris, A. Biro, 1992.  </a:t>
            </a:r>
            <a:endParaRPr sz="1600">
              <a:solidFill>
                <a:schemeClr val="dk1"/>
              </a:solidFill>
            </a:endParaRPr>
          </a:p>
          <a:p>
            <a:pPr indent="-3302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Char char="-"/>
            </a:pPr>
            <a:r>
              <a:rPr lang="fr" sz="1600">
                <a:solidFill>
                  <a:schemeClr val="dk1"/>
                </a:solidFill>
              </a:rPr>
              <a:t>DIDI-HUBERMAN, 1990 : Georges Didi-Huberman, </a:t>
            </a:r>
            <a:r>
              <a:rPr i="1" lang="fr" sz="1600">
                <a:solidFill>
                  <a:schemeClr val="dk1"/>
                </a:solidFill>
              </a:rPr>
              <a:t>Fra Angelico. Dissemblance et figuration</a:t>
            </a:r>
            <a:r>
              <a:rPr lang="fr" sz="1600">
                <a:solidFill>
                  <a:schemeClr val="dk1"/>
                </a:solidFill>
              </a:rPr>
              <a:t>, Paris, Flammarion, 1990. </a:t>
            </a:r>
            <a:endParaRPr sz="1600">
              <a:solidFill>
                <a:schemeClr val="dk1"/>
              </a:solidFill>
            </a:endParaRPr>
          </a:p>
          <a:p>
            <a:pPr indent="-3302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Char char="-"/>
            </a:pPr>
            <a:r>
              <a:rPr lang="fr" sz="1600">
                <a:solidFill>
                  <a:schemeClr val="dk1"/>
                </a:solidFill>
              </a:rPr>
              <a:t>VERDON, 2015 : Timothy Verdon, </a:t>
            </a:r>
            <a:r>
              <a:rPr i="1" lang="fr" sz="1600">
                <a:solidFill>
                  <a:schemeClr val="dk1"/>
                </a:solidFill>
              </a:rPr>
              <a:t>Fra Angelico</a:t>
            </a:r>
            <a:r>
              <a:rPr lang="fr" sz="1600">
                <a:solidFill>
                  <a:schemeClr val="dk1"/>
                </a:solidFill>
              </a:rPr>
              <a:t>, Anne Guglielmetti (trad.), Paris/Arles, Imprimerie Nationale Éditions ; Actes Sud, 2015. </a:t>
            </a:r>
            <a:endParaRPr sz="1600">
              <a:solidFill>
                <a:schemeClr val="dk1"/>
              </a:solidFill>
            </a:endParaRPr>
          </a:p>
          <a:p>
            <a:pPr indent="-3302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Char char="-"/>
            </a:pPr>
            <a:r>
              <a:rPr lang="fr" sz="1600">
                <a:solidFill>
                  <a:schemeClr val="dk1"/>
                </a:solidFill>
              </a:rPr>
              <a:t>CAPRETTI, 2004 : Elena Capretti, </a:t>
            </a:r>
            <a:r>
              <a:rPr i="1" lang="fr" sz="1600">
                <a:solidFill>
                  <a:schemeClr val="dk1"/>
                </a:solidFill>
              </a:rPr>
              <a:t>Les grands maîtres de l’art italien</a:t>
            </a:r>
            <a:r>
              <a:rPr lang="fr" sz="1600">
                <a:solidFill>
                  <a:schemeClr val="dk1"/>
                </a:solidFill>
              </a:rPr>
              <a:t>, Paris, Hazan, 2004. </a:t>
            </a:r>
            <a:endParaRPr sz="16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 sz="23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Dark">
  <a:themeElements>
    <a:clrScheme name="Simple Dark">
      <a:dk1>
        <a:srgbClr val="FFFFFF"/>
      </a:dk1>
      <a:lt1>
        <a:srgbClr val="212121"/>
      </a:lt1>
      <a:dk2>
        <a:srgbClr val="303030"/>
      </a:dk2>
      <a:lt2>
        <a:srgbClr val="ADADAD"/>
      </a:lt2>
      <a:accent1>
        <a:srgbClr val="009688"/>
      </a:accent1>
      <a:accent2>
        <a:srgbClr val="EEEEEE"/>
      </a:accent2>
      <a:accent3>
        <a:srgbClr val="78909C"/>
      </a:accent3>
      <a:accent4>
        <a:srgbClr val="FFAB40"/>
      </a:accent4>
      <a:accent5>
        <a:srgbClr val="4DD0E1"/>
      </a:accent5>
      <a:accent6>
        <a:srgbClr val="EEFF41"/>
      </a:accent6>
      <a:hlink>
        <a:srgbClr val="4DD0E1"/>
      </a:hlink>
      <a:folHlink>
        <a:srgbClr val="4DD0E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