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7" r:id="rId3"/>
    <p:sldId id="266" r:id="rId4"/>
    <p:sldId id="261" r:id="rId5"/>
    <p:sldId id="263" r:id="rId6"/>
    <p:sldId id="256" r:id="rId7"/>
    <p:sldId id="257" r:id="rId8"/>
    <p:sldId id="258" r:id="rId9"/>
    <p:sldId id="259" r:id="rId10"/>
    <p:sldId id="264" r:id="rId11"/>
    <p:sldId id="265"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illaume Mazeau" userId="1432b5b1-e731-4057-84ff-4c3078af3b77" providerId="ADAL" clId="{DC005471-9725-4E96-8355-E31776A9F10B}"/>
    <pc:docChg chg="custSel modSld">
      <pc:chgData name="Guillaume Mazeau" userId="1432b5b1-e731-4057-84ff-4c3078af3b77" providerId="ADAL" clId="{DC005471-9725-4E96-8355-E31776A9F10B}" dt="2026-10-15T09:35:05.293" v="425" actId="20577"/>
      <pc:docMkLst>
        <pc:docMk/>
      </pc:docMkLst>
      <pc:sldChg chg="modSp mod">
        <pc:chgData name="Guillaume Mazeau" userId="1432b5b1-e731-4057-84ff-4c3078af3b77" providerId="ADAL" clId="{DC005471-9725-4E96-8355-E31776A9F10B}" dt="2026-10-15T09:35:05.293" v="425" actId="20577"/>
        <pc:sldMkLst>
          <pc:docMk/>
          <pc:sldMk cId="2018638865" sldId="261"/>
        </pc:sldMkLst>
        <pc:spChg chg="mod">
          <ac:chgData name="Guillaume Mazeau" userId="1432b5b1-e731-4057-84ff-4c3078af3b77" providerId="ADAL" clId="{DC005471-9725-4E96-8355-E31776A9F10B}" dt="2026-10-15T09:35:05.293" v="425" actId="20577"/>
          <ac:spMkLst>
            <pc:docMk/>
            <pc:sldMk cId="2018638865" sldId="261"/>
            <ac:spMk id="2" creationId="{DAF3D6C1-DA2F-47BE-AF79-8DE517A52CBF}"/>
          </ac:spMkLst>
        </pc:spChg>
      </pc:sldChg>
      <pc:sldChg chg="modSp mod">
        <pc:chgData name="Guillaume Mazeau" userId="1432b5b1-e731-4057-84ff-4c3078af3b77" providerId="ADAL" clId="{DC005471-9725-4E96-8355-E31776A9F10B}" dt="2026-10-15T09:05:52.095" v="166" actId="20577"/>
        <pc:sldMkLst>
          <pc:docMk/>
          <pc:sldMk cId="2775567828" sldId="267"/>
        </pc:sldMkLst>
        <pc:spChg chg="mod">
          <ac:chgData name="Guillaume Mazeau" userId="1432b5b1-e731-4057-84ff-4c3078af3b77" providerId="ADAL" clId="{DC005471-9725-4E96-8355-E31776A9F10B}" dt="2026-10-15T09:05:52.095" v="166" actId="20577"/>
          <ac:spMkLst>
            <pc:docMk/>
            <pc:sldMk cId="2775567828" sldId="267"/>
            <ac:spMk id="3" creationId="{F23E7361-BC5E-451C-9A54-4F0D7495CBB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82AA1A-413C-4B63-B4A2-B4951645889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D05D384-0A08-4A5D-9C67-E73FA29359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91ADCD0-F180-4BFA-8722-65B3372DFEE7}"/>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27704ABC-54A6-4723-A45E-C7501E9284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742DD4-F7E7-45BB-B46C-A24B076BF3BE}"/>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1998976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2B316F-2DBF-401B-A2D1-EBEDE760B37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90B8E4-1F68-4329-90A3-8DA70308D91B}"/>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1B4E00-AC14-4832-982C-D7AE73ADB38E}"/>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054A8437-31D1-47E8-8657-66D9FA3876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52967B-1BAB-4F31-86C1-6294D4768E97}"/>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298973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8B338B-ACC9-40EB-ACE9-B24EA17B744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CD7232A-7C07-4223-A984-5D5900AD3C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BDD23B2F-35CB-454B-A454-4AD4789AC20E}"/>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7FF22949-6BA9-4238-BBA9-7F93F8BDB1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E31492-4060-418F-8BA3-DB64AA16887B}"/>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3774850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2D858E-A8E3-4062-B80D-5028D76D99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5B9D9BC-1355-4929-87BC-90362E275045}"/>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778DC86-2D3C-43B4-9EB4-721EDC13061D}"/>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BFE6652-54D0-4544-BF02-E87F96C74E47}"/>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6" name="Espace réservé du pied de page 5">
            <a:extLst>
              <a:ext uri="{FF2B5EF4-FFF2-40B4-BE49-F238E27FC236}">
                <a16:creationId xmlns:a16="http://schemas.microsoft.com/office/drawing/2014/main" id="{90E2025E-DDB0-4C6F-B952-C4FBBDD429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91C5A11-D941-431D-A143-0541EB651951}"/>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01281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4D6561-97BA-4EEA-BF03-209B9546585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6BFEA23-230B-4F1E-AA98-61E4B3DD7D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5D0C242E-6AE4-4CDC-9DAA-BB9EAEECDCD5}"/>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1F2861E-FA4F-41F5-AB77-649E95EDE3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EB652942-D342-479A-A2F3-8B2BABAF9197}"/>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574411B-F6A0-422F-8B93-0A5FE790721B}"/>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8" name="Espace réservé du pied de page 7">
            <a:extLst>
              <a:ext uri="{FF2B5EF4-FFF2-40B4-BE49-F238E27FC236}">
                <a16:creationId xmlns:a16="http://schemas.microsoft.com/office/drawing/2014/main" id="{4513FFD9-FEFA-4BD0-B0EB-819976805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4FE854A-7A43-40C6-979D-692F7F81C812}"/>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935146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7F2169-171F-432C-8408-0BA0759D7F0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882769F-26A3-43B6-92A2-DD520727B9C1}"/>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4" name="Espace réservé du pied de page 3">
            <a:extLst>
              <a:ext uri="{FF2B5EF4-FFF2-40B4-BE49-F238E27FC236}">
                <a16:creationId xmlns:a16="http://schemas.microsoft.com/office/drawing/2014/main" id="{778E6E28-F36E-47DA-93D4-38A307AA2C2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E2D4AE7-79B9-492F-A314-B18A0B13DF44}"/>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853480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707F7D5-C1B2-424E-BB5D-5B4C18F07EBC}"/>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3" name="Espace réservé du pied de page 2">
            <a:extLst>
              <a:ext uri="{FF2B5EF4-FFF2-40B4-BE49-F238E27FC236}">
                <a16:creationId xmlns:a16="http://schemas.microsoft.com/office/drawing/2014/main" id="{5339B02D-3D4E-4D42-8588-9326FB124C9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B1A2773-8CB9-4B77-AF42-DD9ABD2A86E6}"/>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622792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BF67A1-BDD2-4BC5-88E1-FCC2AE72BCE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8184B50-CEA8-4915-918C-4DADA1D011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2800A68-7358-45C3-9A5B-10F35AC2F8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1FF6E9FB-5BAF-431C-9BB7-AF1E059A2F0B}"/>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6" name="Espace réservé du pied de page 5">
            <a:extLst>
              <a:ext uri="{FF2B5EF4-FFF2-40B4-BE49-F238E27FC236}">
                <a16:creationId xmlns:a16="http://schemas.microsoft.com/office/drawing/2014/main" id="{51017A58-E848-480F-95C2-E620643C1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395606-8358-4BEE-86FC-B2C710434E52}"/>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1441332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8F0B0E-F6C6-467F-A605-AC782CEA190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511B9E1-8C50-4511-9FC0-245782EC3E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DB26EF1-16DD-4138-8332-4A8EB40377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207BEBFA-C03F-40E3-9626-EEC54E9AA9A1}"/>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6" name="Espace réservé du pied de page 5">
            <a:extLst>
              <a:ext uri="{FF2B5EF4-FFF2-40B4-BE49-F238E27FC236}">
                <a16:creationId xmlns:a16="http://schemas.microsoft.com/office/drawing/2014/main" id="{8239BA74-A7C2-4BDF-8FD0-E22128451D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203B73-8BD0-4485-A18A-FAB71F945EB6}"/>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2446016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CA67ED-58C4-4333-AD63-0E74450CCB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B12C94A-AAE3-4ECA-AEC4-4633133E81D8}"/>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584101-590C-4804-9B38-776420F4A1E0}"/>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376002A0-6E47-4122-90CE-4FA78EE6BD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5FBCE0-CE43-4301-8C2E-7CA3F7498195}"/>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838524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B805611-22BB-42DC-8651-0E404DA582C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64AD42A-590D-479A-868A-14779118077E}"/>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4B113EF-CEED-405F-85C7-59BB69D15AF4}"/>
              </a:ext>
            </a:extLst>
          </p:cNvPr>
          <p:cNvSpPr>
            <a:spLocks noGrp="1"/>
          </p:cNvSpPr>
          <p:nvPr>
            <p:ph type="dt" sz="half" idx="10"/>
          </p:nvPr>
        </p:nvSpPr>
        <p:spPr/>
        <p:txBody>
          <a:body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1D244053-1D84-4C40-9E7F-CC1D323DFA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D91310-261A-4279-9E82-FE707C854AEE}"/>
              </a:ext>
            </a:extLst>
          </p:cNvPr>
          <p:cNvSpPr>
            <a:spLocks noGrp="1"/>
          </p:cNvSpPr>
          <p:nvPr>
            <p:ph type="sldNum" sz="quarter" idx="12"/>
          </p:nvPr>
        </p:nvSpPr>
        <p:spPr/>
        <p:txBody>
          <a:bodyPr/>
          <a:lstStyle/>
          <a:p>
            <a:fld id="{95EBED29-D30E-4DF9-A564-B2CBF7C5068B}" type="slidenum">
              <a:rPr lang="fr-FR" smtClean="0"/>
              <a:t>‹N°›</a:t>
            </a:fld>
            <a:endParaRPr lang="fr-FR"/>
          </a:p>
        </p:txBody>
      </p:sp>
    </p:spTree>
    <p:extLst>
      <p:ext uri="{BB962C8B-B14F-4D97-AF65-F5344CB8AC3E}">
        <p14:creationId xmlns:p14="http://schemas.microsoft.com/office/powerpoint/2010/main" val="3260678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3A218F-1899-42CA-87F4-11432887D6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394A67D-67BE-4617-9277-F9CB0057B0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6D8859-14B4-421E-A192-3EB4F154F2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CC4428-D4D3-4985-80CC-F88486E4EC3E}" type="datetimeFigureOut">
              <a:rPr lang="fr-FR" smtClean="0"/>
              <a:t>15/10/2026</a:t>
            </a:fld>
            <a:endParaRPr lang="fr-FR"/>
          </a:p>
        </p:txBody>
      </p:sp>
      <p:sp>
        <p:nvSpPr>
          <p:cNvPr id="5" name="Espace réservé du pied de page 4">
            <a:extLst>
              <a:ext uri="{FF2B5EF4-FFF2-40B4-BE49-F238E27FC236}">
                <a16:creationId xmlns:a16="http://schemas.microsoft.com/office/drawing/2014/main" id="{3A7C1338-1F4B-4095-BA61-31E7170826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5FA33A2-AA6F-47A8-B225-EC693D2A43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EBED29-D30E-4DF9-A564-B2CBF7C5068B}" type="slidenum">
              <a:rPr lang="fr-FR" smtClean="0"/>
              <a:t>‹N°›</a:t>
            </a:fld>
            <a:endParaRPr lang="fr-FR"/>
          </a:p>
        </p:txBody>
      </p:sp>
    </p:spTree>
    <p:extLst>
      <p:ext uri="{BB962C8B-B14F-4D97-AF65-F5344CB8AC3E}">
        <p14:creationId xmlns:p14="http://schemas.microsoft.com/office/powerpoint/2010/main" val="33653674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616BB7-1C29-4EDC-918D-037CD8DD1C33}"/>
              </a:ext>
            </a:extLst>
          </p:cNvPr>
          <p:cNvSpPr>
            <a:spLocks noGrp="1"/>
          </p:cNvSpPr>
          <p:nvPr>
            <p:ph idx="1"/>
          </p:nvPr>
        </p:nvSpPr>
        <p:spPr>
          <a:xfrm>
            <a:off x="838200" y="357352"/>
            <a:ext cx="10515600" cy="5819611"/>
          </a:xfrm>
        </p:spPr>
        <p:txBody>
          <a:bodyPr>
            <a:normAutofit lnSpcReduction="10000"/>
          </a:bodyPr>
          <a:lstStyle/>
          <a:p>
            <a:r>
              <a:rPr lang="fr-FR" sz="2800" b="0" i="0" u="none" strike="noStrike" baseline="0" dirty="0">
                <a:latin typeface="LiberationSerif"/>
              </a:rPr>
              <a:t>RAPPELS CM CHRONOLOGIE JANSENISME</a:t>
            </a:r>
          </a:p>
          <a:p>
            <a:r>
              <a:rPr lang="fr-FR" sz="2800" b="0" i="0" u="none" strike="noStrike" baseline="0" dirty="0">
                <a:latin typeface="LiberationSerif"/>
              </a:rPr>
              <a:t>1692 </a:t>
            </a:r>
            <a:r>
              <a:rPr lang="fr-FR" sz="1800" b="0" i="0" u="none" strike="noStrike" baseline="0" dirty="0">
                <a:latin typeface="LiberationSerif"/>
              </a:rPr>
              <a:t>101 propositions extraites du </a:t>
            </a:r>
            <a:r>
              <a:rPr lang="fr-FR" sz="1800" b="0" i="1" u="none" strike="noStrike" baseline="0" dirty="0">
                <a:latin typeface="LiberationSerif-Italic"/>
              </a:rPr>
              <a:t>Nouveau Testament en Français avec des Réflexions morales </a:t>
            </a:r>
            <a:r>
              <a:rPr lang="fr-FR" sz="1800" b="0" i="0" u="none" strike="noStrike" baseline="0" dirty="0">
                <a:latin typeface="LiberationSerif"/>
              </a:rPr>
              <a:t>du père oratorien Pasquier Quesnel 1692. Inspiré par idées de l’évêque d’Ypres, également professeur de l’université de Louvain, Cornelius Jansen, ou </a:t>
            </a:r>
            <a:r>
              <a:rPr lang="fr-FR" sz="1800" b="0" i="0" u="none" strike="noStrike" baseline="0" dirty="0" err="1">
                <a:latin typeface="LiberationSerif"/>
              </a:rPr>
              <a:t>Jansenius</a:t>
            </a:r>
            <a:r>
              <a:rPr lang="fr-FR" sz="1800" b="0" i="0" u="none" strike="noStrike" baseline="0" dirty="0">
                <a:latin typeface="LiberationSerif"/>
              </a:rPr>
              <a:t> années 1650: 1° </a:t>
            </a:r>
            <a:r>
              <a:rPr lang="fr-FR" sz="1800" dirty="0">
                <a:latin typeface="LiberationSerif"/>
              </a:rPr>
              <a:t>Critique de l’influence de l’Eglise, du clergé (curés) qui prétendent pouvoir monnayer, négocier le pardon, grâce, rémission, péchés, en échange obéissance ou argent = indulgences, aumônes, charité, confession. = les jansénistes disent que tout cela est impie, pas conforme aux règles premières du Christianisme: ce sont les actions des hommes qui décident si leur âme sera sauvée ou non, on ne peut si facilement laver les péchés: c’est Dieu qui décide. </a:t>
            </a:r>
            <a:endParaRPr lang="fr-FR" sz="2800" b="0" i="0" u="none" strike="noStrike" baseline="0" dirty="0">
              <a:latin typeface="LiberationSerif"/>
            </a:endParaRPr>
          </a:p>
          <a:p>
            <a:r>
              <a:rPr lang="fr-FR" dirty="0"/>
              <a:t>1710 </a:t>
            </a:r>
            <a:r>
              <a:rPr lang="fr-FR" sz="1800" dirty="0"/>
              <a:t>destruction de l’abbaye de Port Royal: abbaye composée de religieuses favorables </a:t>
            </a:r>
            <a:endParaRPr lang="fr-FR" dirty="0"/>
          </a:p>
          <a:p>
            <a:pPr algn="l"/>
            <a:r>
              <a:rPr lang="fr-FR" dirty="0"/>
              <a:t>1713</a:t>
            </a:r>
            <a:r>
              <a:rPr lang="fr-FR" sz="1800" b="0" i="0" u="none" strike="noStrike" baseline="0" dirty="0">
                <a:latin typeface="LiberationSerif"/>
              </a:rPr>
              <a:t> bulle, puis constitution, </a:t>
            </a:r>
            <a:r>
              <a:rPr lang="fr-FR" sz="1800" b="0" i="1" u="none" strike="noStrike" baseline="0" dirty="0">
                <a:latin typeface="LiberationSerif-Italic"/>
              </a:rPr>
              <a:t>Unigenitus</a:t>
            </a:r>
            <a:r>
              <a:rPr lang="fr-FR" sz="1800" b="0" i="0" u="none" strike="noStrike" baseline="0" dirty="0">
                <a:latin typeface="LiberationSerif"/>
              </a:rPr>
              <a:t>, fulminée à la demande de Louis XIV, le 8 septembre, par le pape Clément XI, contre les jansénistes</a:t>
            </a:r>
          </a:p>
          <a:p>
            <a:pPr algn="l"/>
            <a:r>
              <a:rPr lang="fr-FR" b="0" i="0" u="none" strike="noStrike" baseline="0" dirty="0">
                <a:latin typeface="LiberationSerif"/>
              </a:rPr>
              <a:t>1714</a:t>
            </a:r>
            <a:r>
              <a:rPr lang="fr-FR" sz="1800" b="0" i="0" u="none" strike="noStrike" baseline="0" dirty="0">
                <a:latin typeface="LiberationSerif"/>
              </a:rPr>
              <a:t> Louis XIV enregistre la bulle qui devient loi et intègre les constitutions du royaume de France</a:t>
            </a:r>
          </a:p>
          <a:p>
            <a:pPr algn="l"/>
            <a:r>
              <a:rPr lang="fr-FR" dirty="0">
                <a:latin typeface="LiberationSerif"/>
              </a:rPr>
              <a:t>1732</a:t>
            </a:r>
            <a:r>
              <a:rPr lang="fr-FR" sz="1800" dirty="0">
                <a:latin typeface="LiberationSerif"/>
              </a:rPr>
              <a:t> fermeture du cimetière de St Médard où des jansénistes se réunissaient autour de la tombe du diacre François de Pâris qu’ils voient comme un martyr</a:t>
            </a:r>
          </a:p>
          <a:p>
            <a:pPr algn="l"/>
            <a:r>
              <a:rPr lang="fr-FR" dirty="0"/>
              <a:t>1746-53 </a:t>
            </a:r>
            <a:r>
              <a:rPr lang="fr-FR" sz="1800" dirty="0"/>
              <a:t>Affaire des billets de confession 1746 l’archevêque de Paris autorise les curés de Paris à refuser les derniers sacrements aux fidèles qui ne leur ont pas donné des « billets de confession »: certificats qu’ils se sont faits confesser par des curés non jansénistes</a:t>
            </a:r>
          </a:p>
          <a:p>
            <a:pPr algn="l"/>
            <a:endParaRPr lang="fr-FR" dirty="0"/>
          </a:p>
        </p:txBody>
      </p:sp>
    </p:spTree>
    <p:extLst>
      <p:ext uri="{BB962C8B-B14F-4D97-AF65-F5344CB8AC3E}">
        <p14:creationId xmlns:p14="http://schemas.microsoft.com/office/powerpoint/2010/main" val="959084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23E7361-BC5E-451C-9A54-4F0D7495CBB3}"/>
              </a:ext>
            </a:extLst>
          </p:cNvPr>
          <p:cNvSpPr>
            <a:spLocks noGrp="1"/>
          </p:cNvSpPr>
          <p:nvPr>
            <p:ph idx="1"/>
          </p:nvPr>
        </p:nvSpPr>
        <p:spPr>
          <a:xfrm>
            <a:off x="838200" y="576943"/>
            <a:ext cx="10515600" cy="5600020"/>
          </a:xfrm>
        </p:spPr>
        <p:txBody>
          <a:bodyPr>
            <a:normAutofit fontScale="55000" lnSpcReduction="20000"/>
          </a:bodyPr>
          <a:lstStyle/>
          <a:p>
            <a:r>
              <a:rPr lang="fr-FR" dirty="0"/>
              <a:t>INTRODUCTION</a:t>
            </a:r>
          </a:p>
          <a:p>
            <a:r>
              <a:rPr lang="fr-FR" dirty="0"/>
              <a:t>1° Nature du texte : </a:t>
            </a:r>
            <a:r>
              <a:rPr lang="fr-FR" b="1" dirty="0"/>
              <a:t>sermon</a:t>
            </a:r>
            <a:r>
              <a:rPr lang="fr-FR" dirty="0"/>
              <a:t> discours moral, interprétation des Evangiles, et application à l’actualité « Sermon sur le respect que nous devons à la parole » + publié</a:t>
            </a:r>
          </a:p>
          <a:p>
            <a:r>
              <a:rPr lang="fr-FR" dirty="0"/>
              <a:t>2°Auteur: JJ Bridaine  1701-1767 prédicateurs (prêche, pastorale) Uzès </a:t>
            </a:r>
            <a:r>
              <a:rPr lang="fr-FR" dirty="0" err="1"/>
              <a:t>Cevennes</a:t>
            </a:r>
            <a:r>
              <a:rPr lang="fr-FR" dirty="0"/>
              <a:t> collège des Jésuites d’Avignon (ordre monastique fondé 17</a:t>
            </a:r>
            <a:r>
              <a:rPr lang="fr-FR" baseline="30000" dirty="0"/>
              <a:t>e</a:t>
            </a:r>
            <a:r>
              <a:rPr lang="fr-FR" dirty="0"/>
              <a:t> Contre-Réforme ordre de combat = enseignement et missions 1516 séminaire missions royales de Saint Charles de La Croix = centaines de missions dans toute la France Languedoc et Bretagne = popularité = cible </a:t>
            </a:r>
            <a:r>
              <a:rPr lang="fr-FR" i="1" dirty="0"/>
              <a:t>Nouvelles Ecclésiastiques</a:t>
            </a:r>
            <a:r>
              <a:rPr lang="fr-FR" dirty="0"/>
              <a:t>)  // Destinataire : assemblée des fidèles mais aussi opinion publique </a:t>
            </a:r>
          </a:p>
          <a:p>
            <a:r>
              <a:rPr lang="fr-FR" dirty="0"/>
              <a:t>3°Contexte: milieu 18</a:t>
            </a:r>
            <a:r>
              <a:rPr lang="fr-FR" baseline="30000" dirty="0"/>
              <a:t>e</a:t>
            </a:r>
            <a:r>
              <a:rPr lang="fr-FR" dirty="0"/>
              <a:t> s – </a:t>
            </a:r>
            <a:r>
              <a:rPr lang="fr-FR" b="1" dirty="0"/>
              <a:t>1° Désamour pour le roi </a:t>
            </a:r>
            <a:r>
              <a:rPr lang="fr-FR" dirty="0"/>
              <a:t>Louis XV devient le « mal aimé » après la Guerre de Succession d’Autriche (1740-48 qui a engendré de nouveaux impôts sans gain territorial + accusé de dépravation à cause de sa relation avec sa favorite Madame de Pompadour qui en plus est accusée d’aider, de financer par le mécénat, des « Philosophes » des Lumières qui répandent l’incroyance et la critique envers l’Eglise </a:t>
            </a:r>
            <a:r>
              <a:rPr lang="fr-FR" b="1" dirty="0"/>
              <a:t>2° L’Eglise se sent attaquée par la crise janséniste et par la « Philosophie »</a:t>
            </a:r>
            <a:r>
              <a:rPr lang="fr-FR" dirty="0"/>
              <a:t>: convulsionnaires St Médard + Affaire des billets de confession &gt; tensions contre « philosophie » symbolisée par la polémique autour de </a:t>
            </a:r>
            <a:r>
              <a:rPr lang="fr-FR" i="1" dirty="0"/>
              <a:t>L’Histoire naturelle </a:t>
            </a:r>
            <a:r>
              <a:rPr lang="fr-FR" dirty="0"/>
              <a:t>de Buffon (1749) qui essaie de dater la naissance de la Terre et d’expliquer sa formation par la science naturelle (alors que pour l’Eglise elle n’a pas d’histoire, elle a juste été créée par Dieu) sortie de l’Encyclopédie en 1751, aussitôt interdite pour ‘incroyance » et « irréligion » </a:t>
            </a:r>
            <a:r>
              <a:rPr lang="fr-FR" b="1" dirty="0"/>
              <a:t>3° Affaire des billets de confession </a:t>
            </a:r>
            <a:r>
              <a:rPr lang="fr-FR" dirty="0"/>
              <a:t>=&gt;en 1752  le Parlement de Paris intervient contre l’archevêque pour empêcher l’intrusion de Rome dans l’Eglise du royaume (gallicanisme) = condamne officiellement la bulle Unigenitus comme illégale. Conflit avec Louis XV qui casse les arrêts du Parlement et emprisonne des magistrats du Parlement, mais pour apaiser la situation il proclame une amnistie en 1754 à condition qu’on oublie et qu’on ne parle plus de l’affaire</a:t>
            </a:r>
          </a:p>
          <a:p>
            <a:r>
              <a:rPr lang="fr-FR" dirty="0"/>
              <a:t>Les catholiques intransigeants voient cette issue comme une défaite du roi et une renonciation de Louis XV aux vrais principes de l’Eglise: en 1757 François Damiens, influencé par cette idée, tente d’assassiner Louis XV. </a:t>
            </a:r>
          </a:p>
          <a:p>
            <a:r>
              <a:rPr lang="fr-FR" dirty="0"/>
              <a:t>4° Mise en place de la problématique: RESUME DU TEXTE + PROBLEMATIQUE</a:t>
            </a:r>
          </a:p>
          <a:p>
            <a:pPr marL="0" indent="0">
              <a:buNone/>
            </a:pPr>
            <a:endParaRPr lang="fr-FR" dirty="0"/>
          </a:p>
          <a:p>
            <a:endParaRPr lang="fr-FR" dirty="0"/>
          </a:p>
          <a:p>
            <a:endParaRPr lang="fr-FR" dirty="0"/>
          </a:p>
        </p:txBody>
      </p:sp>
    </p:spTree>
    <p:extLst>
      <p:ext uri="{BB962C8B-B14F-4D97-AF65-F5344CB8AC3E}">
        <p14:creationId xmlns:p14="http://schemas.microsoft.com/office/powerpoint/2010/main" val="2775567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335E18-137A-437B-B778-9560BD37BD86}"/>
              </a:ext>
            </a:extLst>
          </p:cNvPr>
          <p:cNvSpPr>
            <a:spLocks noGrp="1"/>
          </p:cNvSpPr>
          <p:nvPr>
            <p:ph type="title"/>
          </p:nvPr>
        </p:nvSpPr>
        <p:spPr>
          <a:xfrm>
            <a:off x="5402316" y="2551277"/>
            <a:ext cx="6130159" cy="1325563"/>
          </a:xfrm>
        </p:spPr>
        <p:txBody>
          <a:bodyPr>
            <a:normAutofit fontScale="90000"/>
          </a:bodyPr>
          <a:lstStyle/>
          <a:p>
            <a:r>
              <a:rPr lang="fr-FR" dirty="0"/>
              <a:t>Maurice Quentin De la Tour, </a:t>
            </a:r>
            <a:r>
              <a:rPr lang="fr-FR" i="1" dirty="0"/>
              <a:t>Portrait en pied de Madame de Pompadour</a:t>
            </a:r>
            <a:r>
              <a:rPr lang="fr-FR" dirty="0"/>
              <a:t>, huile sur toile, 1752-54</a:t>
            </a:r>
          </a:p>
        </p:txBody>
      </p:sp>
      <p:pic>
        <p:nvPicPr>
          <p:cNvPr id="5" name="Image 4">
            <a:extLst>
              <a:ext uri="{FF2B5EF4-FFF2-40B4-BE49-F238E27FC236}">
                <a16:creationId xmlns:a16="http://schemas.microsoft.com/office/drawing/2014/main" id="{8B34E872-3947-4B78-B8A2-1343107BDB54}"/>
              </a:ext>
            </a:extLst>
          </p:cNvPr>
          <p:cNvPicPr>
            <a:picLocks noChangeAspect="1"/>
          </p:cNvPicPr>
          <p:nvPr/>
        </p:nvPicPr>
        <p:blipFill rotWithShape="1">
          <a:blip r:embed="rId2"/>
          <a:srcRect l="33450" t="824" r="33620" b="-824"/>
          <a:stretch/>
        </p:blipFill>
        <p:spPr>
          <a:xfrm>
            <a:off x="-1" y="0"/>
            <a:ext cx="4981903" cy="6933800"/>
          </a:xfrm>
          <a:prstGeom prst="rect">
            <a:avLst/>
          </a:prstGeom>
        </p:spPr>
      </p:pic>
    </p:spTree>
    <p:extLst>
      <p:ext uri="{BB962C8B-B14F-4D97-AF65-F5344CB8AC3E}">
        <p14:creationId xmlns:p14="http://schemas.microsoft.com/office/powerpoint/2010/main" val="223353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3D6C1-DA2F-47BE-AF79-8DE517A52CBF}"/>
              </a:ext>
            </a:extLst>
          </p:cNvPr>
          <p:cNvSpPr>
            <a:spLocks noGrp="1"/>
          </p:cNvSpPr>
          <p:nvPr>
            <p:ph type="title"/>
          </p:nvPr>
        </p:nvSpPr>
        <p:spPr>
          <a:xfrm>
            <a:off x="1099457" y="3238954"/>
            <a:ext cx="10515600" cy="1325563"/>
          </a:xfrm>
        </p:spPr>
        <p:txBody>
          <a:bodyPr>
            <a:noAutofit/>
          </a:bodyPr>
          <a:lstStyle/>
          <a:p>
            <a:r>
              <a:rPr lang="fr-FR" sz="2800" b="1" dirty="0"/>
              <a:t>Problématique : dans quelle mesure ce sermon peut-il être considéré comme une contre attaque de l’Eglise par rapport aux menaces qui pèsent sur la foi catholique? </a:t>
            </a:r>
            <a:br>
              <a:rPr lang="fr-FR" sz="2800" b="1" dirty="0"/>
            </a:br>
            <a:br>
              <a:rPr lang="fr-FR" sz="2800" b="1" dirty="0"/>
            </a:br>
            <a:r>
              <a:rPr lang="fr-FR" sz="2800" b="1" u="sng" dirty="0">
                <a:latin typeface="+mn-lt"/>
              </a:rPr>
              <a:t>1° La « Philosophie » à l’assaut de la religion?</a:t>
            </a:r>
            <a:br>
              <a:rPr lang="fr-FR" sz="2800" b="1" u="sng" dirty="0">
                <a:latin typeface="+mn-lt"/>
              </a:rPr>
            </a:br>
            <a:r>
              <a:rPr lang="fr-FR" sz="2800" b="1" u="sng" dirty="0">
                <a:latin typeface="+mn-lt"/>
              </a:rPr>
              <a:t> </a:t>
            </a:r>
            <a:r>
              <a:rPr lang="fr-FR" sz="2800" b="1" dirty="0"/>
              <a:t>A) L’image de l’Eglise attaquée</a:t>
            </a:r>
            <a:br>
              <a:rPr lang="fr-FR" sz="2800" b="1" dirty="0"/>
            </a:br>
            <a:r>
              <a:rPr lang="fr-FR" sz="2800" b="1" dirty="0"/>
              <a:t>B) L’influence de la raison et des livres: la raison contre la foi</a:t>
            </a:r>
            <a:br>
              <a:rPr lang="fr-FR" sz="2800" b="1" dirty="0"/>
            </a:br>
            <a:br>
              <a:rPr lang="fr-FR" sz="2800" b="1" dirty="0"/>
            </a:br>
            <a:r>
              <a:rPr lang="fr-FR" sz="2800" b="1" u="sng" dirty="0">
                <a:latin typeface="+mn-lt"/>
              </a:rPr>
              <a:t>2° Un autre danger: les jansénistes</a:t>
            </a:r>
            <a:br>
              <a:rPr lang="fr-FR" sz="2800" b="1" dirty="0"/>
            </a:br>
            <a:r>
              <a:rPr lang="fr-FR" sz="2800" b="1" dirty="0"/>
              <a:t>A) des hérétiques</a:t>
            </a:r>
            <a:br>
              <a:rPr lang="fr-FR" sz="2800" b="1" dirty="0"/>
            </a:br>
            <a:r>
              <a:rPr lang="fr-FR" sz="2800" b="1" dirty="0"/>
              <a:t>B) mettent le désordre dans l’Eglise et </a:t>
            </a:r>
            <a:r>
              <a:rPr lang="fr-FR" sz="2800" b="1"/>
              <a:t>le royaume</a:t>
            </a:r>
            <a:br>
              <a:rPr lang="fr-FR" sz="2800" b="1" dirty="0"/>
            </a:br>
            <a:br>
              <a:rPr lang="fr-FR" sz="2800" b="1" dirty="0"/>
            </a:br>
            <a:r>
              <a:rPr lang="fr-FR" sz="2800" b="1" u="sng" dirty="0">
                <a:latin typeface="+mn-lt"/>
              </a:rPr>
              <a:t>3° Un sermon virulent: la contre-attaque de l’Eglise</a:t>
            </a:r>
            <a:br>
              <a:rPr lang="fr-FR" sz="2800" b="1" dirty="0"/>
            </a:br>
            <a:r>
              <a:rPr lang="fr-FR" sz="2800" b="1" dirty="0"/>
              <a:t>A) La défense des valeurs les plus conservatrices de l’Eglise </a:t>
            </a:r>
            <a:br>
              <a:rPr lang="fr-FR" sz="2800" b="1" dirty="0"/>
            </a:br>
            <a:r>
              <a:rPr lang="fr-FR" sz="2800" b="1" dirty="0"/>
              <a:t>B) Un sermon de combat: une pédagogie de la peur</a:t>
            </a:r>
            <a:br>
              <a:rPr lang="fr-FR" sz="2800" b="1" dirty="0"/>
            </a:br>
            <a:br>
              <a:rPr lang="fr-FR" sz="2800" b="1" dirty="0"/>
            </a:br>
            <a:endParaRPr lang="fr-FR" sz="2800" b="1" dirty="0"/>
          </a:p>
        </p:txBody>
      </p:sp>
    </p:spTree>
    <p:extLst>
      <p:ext uri="{BB962C8B-B14F-4D97-AF65-F5344CB8AC3E}">
        <p14:creationId xmlns:p14="http://schemas.microsoft.com/office/powerpoint/2010/main" val="2018638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01F12F-E43F-497F-A95E-C28BBFF375CD}"/>
              </a:ext>
            </a:extLst>
          </p:cNvPr>
          <p:cNvSpPr>
            <a:spLocks noGrp="1"/>
          </p:cNvSpPr>
          <p:nvPr>
            <p:ph type="title"/>
          </p:nvPr>
        </p:nvSpPr>
        <p:spPr>
          <a:xfrm>
            <a:off x="6509656" y="2766218"/>
            <a:ext cx="4974771" cy="1325563"/>
          </a:xfrm>
        </p:spPr>
        <p:txBody>
          <a:bodyPr>
            <a:noAutofit/>
          </a:bodyPr>
          <a:lstStyle/>
          <a:p>
            <a:r>
              <a:rPr lang="fr-FR" sz="2000" dirty="0"/>
              <a:t>Illustration de </a:t>
            </a:r>
            <a:r>
              <a:rPr lang="fr-FR" sz="2000" i="1" dirty="0"/>
              <a:t>l’Histoire naturelle </a:t>
            </a:r>
            <a:r>
              <a:rPr lang="fr-FR" sz="2000" dirty="0"/>
              <a:t>de Buffon (1749): Dieu pointe du doigt la course d’une comète passant par le centre du système solaire, où elle percute le soleil, et laissant dans son sillage les différentes planètes. Le Créateur tient une place centrale. Mais, son dessein s’accomplit ici à travers le jeu d’un phénomène naturel : l’impact de la comète.</a:t>
            </a:r>
          </a:p>
        </p:txBody>
      </p:sp>
      <p:pic>
        <p:nvPicPr>
          <p:cNvPr id="5" name="Image 4">
            <a:extLst>
              <a:ext uri="{FF2B5EF4-FFF2-40B4-BE49-F238E27FC236}">
                <a16:creationId xmlns:a16="http://schemas.microsoft.com/office/drawing/2014/main" id="{2477B722-FB73-4BCE-9DEA-DF8E7FFD2C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94" y="0"/>
            <a:ext cx="5282157" cy="6858000"/>
          </a:xfrm>
          <a:prstGeom prst="rect">
            <a:avLst/>
          </a:prstGeom>
        </p:spPr>
      </p:pic>
    </p:spTree>
    <p:extLst>
      <p:ext uri="{BB962C8B-B14F-4D97-AF65-F5344CB8AC3E}">
        <p14:creationId xmlns:p14="http://schemas.microsoft.com/office/powerpoint/2010/main" val="3881571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6BB41EEE-6532-4219-B091-38A527C75CE9}"/>
              </a:ext>
            </a:extLst>
          </p:cNvPr>
          <p:cNvSpPr>
            <a:spLocks noGrp="1"/>
          </p:cNvSpPr>
          <p:nvPr>
            <p:ph type="subTitle" idx="1"/>
          </p:nvPr>
        </p:nvSpPr>
        <p:spPr>
          <a:xfrm>
            <a:off x="-119743" y="2499519"/>
            <a:ext cx="4201886" cy="545419"/>
          </a:xfrm>
        </p:spPr>
        <p:txBody>
          <a:bodyPr>
            <a:normAutofit fontScale="85000" lnSpcReduction="20000"/>
          </a:bodyPr>
          <a:lstStyle/>
          <a:p>
            <a:r>
              <a:rPr lang="fr-FR" dirty="0"/>
              <a:t>Anonyme, </a:t>
            </a:r>
            <a:r>
              <a:rPr lang="fr-FR" i="1" dirty="0"/>
              <a:t>Le moine en prière</a:t>
            </a:r>
            <a:r>
              <a:rPr lang="fr-FR" dirty="0"/>
              <a:t>, estampe, BNF, 1780</a:t>
            </a:r>
          </a:p>
        </p:txBody>
      </p:sp>
      <p:pic>
        <p:nvPicPr>
          <p:cNvPr id="5" name="Image 4">
            <a:extLst>
              <a:ext uri="{FF2B5EF4-FFF2-40B4-BE49-F238E27FC236}">
                <a16:creationId xmlns:a16="http://schemas.microsoft.com/office/drawing/2014/main" id="{76CE0701-8430-4566-8279-59D57485A6E7}"/>
              </a:ext>
            </a:extLst>
          </p:cNvPr>
          <p:cNvPicPr>
            <a:picLocks noChangeAspect="1"/>
          </p:cNvPicPr>
          <p:nvPr/>
        </p:nvPicPr>
        <p:blipFill rotWithShape="1">
          <a:blip r:embed="rId2">
            <a:extLst>
              <a:ext uri="{28A0092B-C50C-407E-A947-70E740481C1C}">
                <a14:useLocalDpi xmlns:a14="http://schemas.microsoft.com/office/drawing/2010/main" val="0"/>
              </a:ext>
            </a:extLst>
          </a:blip>
          <a:srcRect l="13442" t="10317" r="54486" b="41429"/>
          <a:stretch/>
        </p:blipFill>
        <p:spPr>
          <a:xfrm>
            <a:off x="4914898" y="119740"/>
            <a:ext cx="4201886" cy="6618519"/>
          </a:xfrm>
          <a:prstGeom prst="rect">
            <a:avLst/>
          </a:prstGeom>
        </p:spPr>
      </p:pic>
      <p:sp>
        <p:nvSpPr>
          <p:cNvPr id="6" name="ZoneTexte 5">
            <a:extLst>
              <a:ext uri="{FF2B5EF4-FFF2-40B4-BE49-F238E27FC236}">
                <a16:creationId xmlns:a16="http://schemas.microsoft.com/office/drawing/2014/main" id="{411A45CE-7835-4B50-B59A-3C33758F77F8}"/>
              </a:ext>
            </a:extLst>
          </p:cNvPr>
          <p:cNvSpPr txBox="1"/>
          <p:nvPr/>
        </p:nvSpPr>
        <p:spPr>
          <a:xfrm>
            <a:off x="9568543" y="2362199"/>
            <a:ext cx="2340428" cy="2308324"/>
          </a:xfrm>
          <a:prstGeom prst="rect">
            <a:avLst/>
          </a:prstGeom>
          <a:noFill/>
        </p:spPr>
        <p:txBody>
          <a:bodyPr wrap="square" rtlCol="0">
            <a:spAutoFit/>
          </a:bodyPr>
          <a:lstStyle/>
          <a:p>
            <a:r>
              <a:rPr lang="fr-FR" sz="3600" dirty="0"/>
              <a:t>Dénoncer le fanatisme religieux</a:t>
            </a:r>
          </a:p>
        </p:txBody>
      </p:sp>
    </p:spTree>
    <p:extLst>
      <p:ext uri="{BB962C8B-B14F-4D97-AF65-F5344CB8AC3E}">
        <p14:creationId xmlns:p14="http://schemas.microsoft.com/office/powerpoint/2010/main" val="3909251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13EC92-FF5D-4287-A2D0-6DD6A112567D}"/>
              </a:ext>
            </a:extLst>
          </p:cNvPr>
          <p:cNvSpPr>
            <a:spLocks noGrp="1"/>
          </p:cNvSpPr>
          <p:nvPr>
            <p:ph type="title"/>
          </p:nvPr>
        </p:nvSpPr>
        <p:spPr>
          <a:xfrm>
            <a:off x="9013372" y="2613818"/>
            <a:ext cx="3265714" cy="1325563"/>
          </a:xfrm>
        </p:spPr>
        <p:txBody>
          <a:bodyPr>
            <a:noAutofit/>
          </a:bodyPr>
          <a:lstStyle/>
          <a:p>
            <a:r>
              <a:rPr lang="fr-FR" sz="2400" dirty="0"/>
              <a:t>Dénoncer l’enrichissement et la dépravation des moines:, Nicolas </a:t>
            </a:r>
            <a:r>
              <a:rPr lang="fr-FR" sz="2400" dirty="0" err="1"/>
              <a:t>Walkcheim</a:t>
            </a:r>
            <a:r>
              <a:rPr lang="fr-FR" sz="2400" dirty="0"/>
              <a:t>, </a:t>
            </a:r>
            <a:r>
              <a:rPr lang="fr-FR" sz="2400" i="1" dirty="0"/>
              <a:t>Vie très croyable des moines</a:t>
            </a:r>
            <a:r>
              <a:rPr lang="fr-FR" sz="2400" dirty="0"/>
              <a:t>, gravure, vers 1770-75</a:t>
            </a:r>
          </a:p>
        </p:txBody>
      </p:sp>
      <p:pic>
        <p:nvPicPr>
          <p:cNvPr id="5" name="Espace réservé du contenu 4">
            <a:extLst>
              <a:ext uri="{FF2B5EF4-FFF2-40B4-BE49-F238E27FC236}">
                <a16:creationId xmlns:a16="http://schemas.microsoft.com/office/drawing/2014/main" id="{EB129E87-8C58-4951-A6BB-8A563FC05E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1886" y="-500743"/>
            <a:ext cx="9318172" cy="7554686"/>
          </a:xfrm>
        </p:spPr>
      </p:pic>
    </p:spTree>
    <p:extLst>
      <p:ext uri="{BB962C8B-B14F-4D97-AF65-F5344CB8AC3E}">
        <p14:creationId xmlns:p14="http://schemas.microsoft.com/office/powerpoint/2010/main" val="2097074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26C8DB-6C51-4C66-B3A8-DFA6133148C3}"/>
              </a:ext>
            </a:extLst>
          </p:cNvPr>
          <p:cNvSpPr>
            <a:spLocks noGrp="1"/>
          </p:cNvSpPr>
          <p:nvPr>
            <p:ph type="title"/>
          </p:nvPr>
        </p:nvSpPr>
        <p:spPr>
          <a:xfrm>
            <a:off x="5421085" y="2766218"/>
            <a:ext cx="5682343" cy="1325563"/>
          </a:xfrm>
        </p:spPr>
        <p:txBody>
          <a:bodyPr>
            <a:noAutofit/>
          </a:bodyPr>
          <a:lstStyle/>
          <a:p>
            <a:r>
              <a:rPr lang="fr-FR" sz="3200" dirty="0"/>
              <a:t>Illustration de </a:t>
            </a:r>
            <a:r>
              <a:rPr lang="fr-FR" sz="3200" i="1" dirty="0"/>
              <a:t>Thérèse Philosophe </a:t>
            </a:r>
            <a:r>
              <a:rPr lang="fr-FR" sz="3200" dirty="0"/>
              <a:t>(1748), un roman libertin qui met en scène le prêtre Jean Baptiste Girard</a:t>
            </a:r>
          </a:p>
        </p:txBody>
      </p:sp>
      <p:pic>
        <p:nvPicPr>
          <p:cNvPr id="5" name="Espace réservé du contenu 4">
            <a:extLst>
              <a:ext uri="{FF2B5EF4-FFF2-40B4-BE49-F238E27FC236}">
                <a16:creationId xmlns:a16="http://schemas.microsoft.com/office/drawing/2014/main" id="{771EB3F4-9476-4270-8468-FE56DB6EC1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4550229" cy="6902730"/>
          </a:xfrm>
        </p:spPr>
      </p:pic>
    </p:spTree>
    <p:extLst>
      <p:ext uri="{BB962C8B-B14F-4D97-AF65-F5344CB8AC3E}">
        <p14:creationId xmlns:p14="http://schemas.microsoft.com/office/powerpoint/2010/main" val="514046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EBEF8A-7360-4B6F-ABAE-DC5E2A9C6B7B}"/>
              </a:ext>
            </a:extLst>
          </p:cNvPr>
          <p:cNvSpPr>
            <a:spLocks noGrp="1"/>
          </p:cNvSpPr>
          <p:nvPr>
            <p:ph type="title"/>
          </p:nvPr>
        </p:nvSpPr>
        <p:spPr>
          <a:xfrm>
            <a:off x="1447800" y="4350545"/>
            <a:ext cx="10515600" cy="1325563"/>
          </a:xfrm>
        </p:spPr>
        <p:txBody>
          <a:bodyPr>
            <a:noAutofit/>
          </a:bodyPr>
          <a:lstStyle/>
          <a:p>
            <a:pPr algn="just"/>
            <a:r>
              <a:rPr lang="fr-FR" sz="2000" b="1" dirty="0"/>
              <a:t>Quelquefois je m’enfermais dans ma chambre, je m’y livrais à mes réflexions : elles me tenaient lieu des compagnies où je me plaisais le plus. Qu’y voyais-je dans ces compagnies ? Des femmes ; et quand j’étais seule, je ne pensais qu’aux hommes ; je sondais mon cœur, je lui demandais raison de ce qu’il sentait ; je me déshabillais toute nue, je m’examinais avec un sentiment de volupté ; je portais des regards enflammés sur toutes les parties de mon corps ; je brûlais, j’écartais les cuisses, je soupirais ; mon imagination échauffée me présentait un homme, j’étendais les bras pour l’embrasser, mon </a:t>
            </a:r>
            <a:r>
              <a:rPr lang="fr-FR" sz="2000" b="1" dirty="0" err="1"/>
              <a:t>conin</a:t>
            </a:r>
            <a:r>
              <a:rPr lang="fr-FR" sz="2000" b="1" dirty="0"/>
              <a:t> était dévoré par un feu prodigieux. Je n’avais jamais eu la hardiesse d’y porter le doigt. Toujours retenue par la crainte de m’y faire mal, j’y souffrais les plus vives démangeaisons sans oser les apaiser.</a:t>
            </a:r>
          </a:p>
        </p:txBody>
      </p:sp>
      <p:sp>
        <p:nvSpPr>
          <p:cNvPr id="6" name="ZoneTexte 5">
            <a:extLst>
              <a:ext uri="{FF2B5EF4-FFF2-40B4-BE49-F238E27FC236}">
                <a16:creationId xmlns:a16="http://schemas.microsoft.com/office/drawing/2014/main" id="{98E8EB2A-B487-42AB-84C2-9AB10E21DB57}"/>
              </a:ext>
            </a:extLst>
          </p:cNvPr>
          <p:cNvSpPr txBox="1"/>
          <p:nvPr/>
        </p:nvSpPr>
        <p:spPr>
          <a:xfrm>
            <a:off x="6966857" y="1502767"/>
            <a:ext cx="4365171" cy="923330"/>
          </a:xfrm>
          <a:prstGeom prst="rect">
            <a:avLst/>
          </a:prstGeom>
          <a:noFill/>
        </p:spPr>
        <p:txBody>
          <a:bodyPr wrap="square" rtlCol="0">
            <a:spAutoFit/>
          </a:bodyPr>
          <a:lstStyle/>
          <a:p>
            <a:pPr algn="r"/>
            <a:r>
              <a:rPr lang="fr-FR" dirty="0"/>
              <a:t>Gervaise de Latouche, </a:t>
            </a:r>
            <a:r>
              <a:rPr lang="fr-FR" i="1" dirty="0"/>
              <a:t>Le portier des Chartreux</a:t>
            </a:r>
            <a:r>
              <a:rPr lang="fr-FR" dirty="0"/>
              <a:t>, Histoire de Dom Bougre, 1741, « Histoire de la sœur Monique » (extraits)</a:t>
            </a:r>
          </a:p>
        </p:txBody>
      </p:sp>
      <p:pic>
        <p:nvPicPr>
          <p:cNvPr id="10" name="Espace réservé du contenu 9">
            <a:extLst>
              <a:ext uri="{FF2B5EF4-FFF2-40B4-BE49-F238E27FC236}">
                <a16:creationId xmlns:a16="http://schemas.microsoft.com/office/drawing/2014/main" id="{DC1039F8-0D55-4073-A5F7-90663182950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
            <a:ext cx="2329543" cy="3537993"/>
          </a:xfrm>
        </p:spPr>
      </p:pic>
      <p:sp>
        <p:nvSpPr>
          <p:cNvPr id="11" name="ZoneTexte 10">
            <a:extLst>
              <a:ext uri="{FF2B5EF4-FFF2-40B4-BE49-F238E27FC236}">
                <a16:creationId xmlns:a16="http://schemas.microsoft.com/office/drawing/2014/main" id="{A761AF60-F7EA-47D9-8F5C-E6032E097A12}"/>
              </a:ext>
            </a:extLst>
          </p:cNvPr>
          <p:cNvSpPr txBox="1"/>
          <p:nvPr/>
        </p:nvSpPr>
        <p:spPr>
          <a:xfrm>
            <a:off x="3472543" y="1262742"/>
            <a:ext cx="2623457" cy="1384995"/>
          </a:xfrm>
          <a:prstGeom prst="rect">
            <a:avLst/>
          </a:prstGeom>
          <a:noFill/>
        </p:spPr>
        <p:txBody>
          <a:bodyPr wrap="square" rtlCol="0">
            <a:spAutoFit/>
          </a:bodyPr>
          <a:lstStyle/>
          <a:p>
            <a:r>
              <a:rPr lang="fr-FR" sz="2800" b="1" dirty="0"/>
              <a:t>La littérature pornographique et anticléricale</a:t>
            </a:r>
          </a:p>
        </p:txBody>
      </p:sp>
    </p:spTree>
    <p:extLst>
      <p:ext uri="{BB962C8B-B14F-4D97-AF65-F5344CB8AC3E}">
        <p14:creationId xmlns:p14="http://schemas.microsoft.com/office/powerpoint/2010/main" val="3413962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9920F7-8ABD-44D8-98E4-2F096A0907B2}"/>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265E1B5E-74D5-4DB5-B819-8A44AE579008}"/>
              </a:ext>
            </a:extLst>
          </p:cNvPr>
          <p:cNvSpPr>
            <a:spLocks noGrp="1"/>
          </p:cNvSpPr>
          <p:nvPr>
            <p:ph idx="1"/>
          </p:nvPr>
        </p:nvSpPr>
        <p:spPr/>
        <p:txBody>
          <a:bodyPr/>
          <a:lstStyle/>
          <a:p>
            <a:endParaRPr lang="fr-FR"/>
          </a:p>
        </p:txBody>
      </p:sp>
      <p:pic>
        <p:nvPicPr>
          <p:cNvPr id="1026" name="Picture 2" descr="undefined">
            <a:extLst>
              <a:ext uri="{FF2B5EF4-FFF2-40B4-BE49-F238E27FC236}">
                <a16:creationId xmlns:a16="http://schemas.microsoft.com/office/drawing/2014/main" id="{70062D8A-B1F9-4D67-AEC9-909DC06A9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0768" y="0"/>
            <a:ext cx="3954236" cy="6616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195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26E8E0-D4FF-4638-89A6-A891BBF6C646}"/>
              </a:ext>
            </a:extLst>
          </p:cNvPr>
          <p:cNvSpPr>
            <a:spLocks noGrp="1"/>
          </p:cNvSpPr>
          <p:nvPr>
            <p:ph type="title"/>
          </p:nvPr>
        </p:nvSpPr>
        <p:spPr>
          <a:xfrm>
            <a:off x="5954486" y="2394856"/>
            <a:ext cx="6237514" cy="754517"/>
          </a:xfrm>
        </p:spPr>
        <p:txBody>
          <a:bodyPr>
            <a:normAutofit fontScale="90000"/>
          </a:bodyPr>
          <a:lstStyle/>
          <a:p>
            <a:r>
              <a:rPr lang="fr-FR" dirty="0"/>
              <a:t>Convulsionnaires emprisonnés à la Bastille, fin 18e</a:t>
            </a:r>
          </a:p>
        </p:txBody>
      </p:sp>
      <p:pic>
        <p:nvPicPr>
          <p:cNvPr id="5" name="Espace réservé du contenu 4">
            <a:extLst>
              <a:ext uri="{FF2B5EF4-FFF2-40B4-BE49-F238E27FC236}">
                <a16:creationId xmlns:a16="http://schemas.microsoft.com/office/drawing/2014/main" id="{AD8EFFF6-C82B-4666-A763-853A338F999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5511774" cy="6870843"/>
          </a:xfrm>
        </p:spPr>
      </p:pic>
    </p:spTree>
    <p:extLst>
      <p:ext uri="{BB962C8B-B14F-4D97-AF65-F5344CB8AC3E}">
        <p14:creationId xmlns:p14="http://schemas.microsoft.com/office/powerpoint/2010/main" val="270444685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TotalTime>
  <Words>1137</Words>
  <Application>Microsoft Office PowerPoint</Application>
  <PresentationFormat>Grand écran</PresentationFormat>
  <Paragraphs>25</Paragraphs>
  <Slides>11</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11</vt:i4>
      </vt:variant>
    </vt:vector>
  </HeadingPairs>
  <TitlesOfParts>
    <vt:vector size="17" baseType="lpstr">
      <vt:lpstr>Arial</vt:lpstr>
      <vt:lpstr>Calibri</vt:lpstr>
      <vt:lpstr>Calibri Light</vt:lpstr>
      <vt:lpstr>LiberationSerif</vt:lpstr>
      <vt:lpstr>LiberationSerif-Italic</vt:lpstr>
      <vt:lpstr>Thème Office</vt:lpstr>
      <vt:lpstr>Présentation PowerPoint</vt:lpstr>
      <vt:lpstr>Présentation PowerPoint</vt:lpstr>
      <vt:lpstr>Maurice Quentin De la Tour, Portrait en pied de Madame de Pompadour, huile sur toile, 1752-54</vt:lpstr>
      <vt:lpstr>Problématique : dans quelle mesure ce sermon peut-il être considéré comme une contre attaque de l’Eglise par rapport aux menaces qui pèsent sur la foi catholique?   1° La « Philosophie » à l’assaut de la religion?  A) L’image de l’Eglise attaquée B) L’influence de la raison et des livres: la raison contre la foi  2° Un autre danger: les jansénistes A) des hérétiques B) mettent le désordre dans l’Eglise et le royaume  3° Un sermon virulent: la contre-attaque de l’Eglise A) La défense des valeurs les plus conservatrices de l’Eglise  B) Un sermon de combat: une pédagogie de la peur  </vt:lpstr>
      <vt:lpstr>Illustration de l’Histoire naturelle de Buffon (1749): Dieu pointe du doigt la course d’une comète passant par le centre du système solaire, où elle percute le soleil, et laissant dans son sillage les différentes planètes. Le Créateur tient une place centrale. Mais, son dessein s’accomplit ici à travers le jeu d’un phénomène naturel : l’impact de la comète.</vt:lpstr>
      <vt:lpstr>Présentation PowerPoint</vt:lpstr>
      <vt:lpstr>Dénoncer l’enrichissement et la dépravation des moines:, Nicolas Walkcheim, Vie très croyable des moines, gravure, vers 1770-75</vt:lpstr>
      <vt:lpstr>Illustration de Thérèse Philosophe (1748), un roman libertin qui met en scène le prêtre Jean Baptiste Girard</vt:lpstr>
      <vt:lpstr>Quelquefois je m’enfermais dans ma chambre, je m’y livrais à mes réflexions : elles me tenaient lieu des compagnies où je me plaisais le plus. Qu’y voyais-je dans ces compagnies ? Des femmes ; et quand j’étais seule, je ne pensais qu’aux hommes ; je sondais mon cœur, je lui demandais raison de ce qu’il sentait ; je me déshabillais toute nue, je m’examinais avec un sentiment de volupté ; je portais des regards enflammés sur toutes les parties de mon corps ; je brûlais, j’écartais les cuisses, je soupirais ; mon imagination échauffée me présentait un homme, j’étendais les bras pour l’embrasser, mon conin était dévoré par un feu prodigieux. Je n’avais jamais eu la hardiesse d’y porter le doigt. Toujours retenue par la crainte de m’y faire mal, j’y souffrais les plus vives démangeaisons sans oser les apaiser.</vt:lpstr>
      <vt:lpstr>Présentation PowerPoint</vt:lpstr>
      <vt:lpstr>Convulsionnaires emprisonnés à la Bastille, fin 18e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Guillaume Mazeau</dc:creator>
  <cp:lastModifiedBy>Guillaume Mazeau</cp:lastModifiedBy>
  <cp:revision>37</cp:revision>
  <dcterms:created xsi:type="dcterms:W3CDTF">2023-10-26T16:40:03Z</dcterms:created>
  <dcterms:modified xsi:type="dcterms:W3CDTF">2026-10-15T09:40:11Z</dcterms:modified>
</cp:coreProperties>
</file>