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84" r:id="rId3"/>
    <p:sldId id="285" r:id="rId4"/>
    <p:sldId id="286" r:id="rId5"/>
    <p:sldId id="287" r:id="rId6"/>
    <p:sldId id="288" r:id="rId7"/>
    <p:sldId id="289" r:id="rId8"/>
    <p:sldId id="290" r:id="rId9"/>
    <p:sldId id="291" r:id="rId10"/>
    <p:sldId id="292" r:id="rId11"/>
    <p:sldId id="293" r:id="rId12"/>
    <p:sldId id="294" r:id="rId13"/>
    <p:sldId id="295" r:id="rId14"/>
    <p:sldId id="296" r:id="rId15"/>
    <p:sldId id="297" r:id="rId16"/>
    <p:sldId id="298" r:id="rId17"/>
    <p:sldId id="299" r:id="rId18"/>
    <p:sldId id="301" r:id="rId19"/>
    <p:sldId id="303" r:id="rId20"/>
    <p:sldId id="304" r:id="rId21"/>
    <p:sldId id="305" r:id="rId22"/>
    <p:sldId id="306" r:id="rId23"/>
    <p:sldId id="307" r:id="rId24"/>
    <p:sldId id="308" r:id="rId25"/>
    <p:sldId id="309" r:id="rId26"/>
    <p:sldId id="310" r:id="rId27"/>
    <p:sldId id="311" r:id="rId28"/>
    <p:sldId id="312" r:id="rId29"/>
    <p:sldId id="313" r:id="rId30"/>
    <p:sldId id="316" r:id="rId31"/>
    <p:sldId id="317" r:id="rId32"/>
    <p:sldId id="318" r:id="rId33"/>
    <p:sldId id="319" r:id="rId34"/>
    <p:sldId id="320" r:id="rId35"/>
    <p:sldId id="321" r:id="rId36"/>
    <p:sldId id="322" r:id="rId37"/>
    <p:sldId id="323" r:id="rId38"/>
    <p:sldId id="324" r:id="rId39"/>
    <p:sldId id="325" r:id="rId40"/>
    <p:sldId id="326" r:id="rId41"/>
    <p:sldId id="327" r:id="rId42"/>
    <p:sldId id="328" r:id="rId4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5958"/>
  </p:normalViewPr>
  <p:slideViewPr>
    <p:cSldViewPr snapToGrid="0">
      <p:cViewPr varScale="1">
        <p:scale>
          <a:sx n="110" d="100"/>
          <a:sy n="110" d="100"/>
        </p:scale>
        <p:origin x="63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973AD7-4F64-6F84-16AC-FEF59273B23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0CDF5B2-9287-0389-235F-B21E9511893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7C8C7FF-14D0-2ED4-FCB7-D903D634839F}"/>
              </a:ext>
            </a:extLst>
          </p:cNvPr>
          <p:cNvSpPr>
            <a:spLocks noGrp="1"/>
          </p:cNvSpPr>
          <p:nvPr>
            <p:ph type="dt" sz="half" idx="10"/>
          </p:nvPr>
        </p:nvSpPr>
        <p:spPr/>
        <p:txBody>
          <a:bodyPr/>
          <a:lstStyle/>
          <a:p>
            <a:fld id="{048A8340-977E-504D-BBCF-030802CFEB6C}" type="datetimeFigureOut">
              <a:rPr lang="fr-FR" smtClean="0"/>
              <a:t>19/10/2026</a:t>
            </a:fld>
            <a:endParaRPr lang="fr-FR"/>
          </a:p>
        </p:txBody>
      </p:sp>
      <p:sp>
        <p:nvSpPr>
          <p:cNvPr id="5" name="Espace réservé du pied de page 4">
            <a:extLst>
              <a:ext uri="{FF2B5EF4-FFF2-40B4-BE49-F238E27FC236}">
                <a16:creationId xmlns:a16="http://schemas.microsoft.com/office/drawing/2014/main" id="{CCC6A9B8-275D-61A0-E30A-277F7BD459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AC9C81D-C2BC-AB57-080B-9E8F4BFDC98E}"/>
              </a:ext>
            </a:extLst>
          </p:cNvPr>
          <p:cNvSpPr>
            <a:spLocks noGrp="1"/>
          </p:cNvSpPr>
          <p:nvPr>
            <p:ph type="sldNum" sz="quarter" idx="12"/>
          </p:nvPr>
        </p:nvSpPr>
        <p:spPr/>
        <p:txBody>
          <a:bodyPr/>
          <a:lstStyle/>
          <a:p>
            <a:fld id="{65BAC481-1979-A442-8AAB-3A66E24F53A4}" type="slidenum">
              <a:rPr lang="fr-FR" smtClean="0"/>
              <a:t>‹N°›</a:t>
            </a:fld>
            <a:endParaRPr lang="fr-FR"/>
          </a:p>
        </p:txBody>
      </p:sp>
    </p:spTree>
    <p:extLst>
      <p:ext uri="{BB962C8B-B14F-4D97-AF65-F5344CB8AC3E}">
        <p14:creationId xmlns:p14="http://schemas.microsoft.com/office/powerpoint/2010/main" val="13580042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4410BA9-5D71-B6AF-742B-88F6D0B1BB4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EEF081E-DA6E-B74B-1EE6-75C9B6C6DE2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BCE01C-F4C8-28F4-FCB9-404C916E088F}"/>
              </a:ext>
            </a:extLst>
          </p:cNvPr>
          <p:cNvSpPr>
            <a:spLocks noGrp="1"/>
          </p:cNvSpPr>
          <p:nvPr>
            <p:ph type="dt" sz="half" idx="10"/>
          </p:nvPr>
        </p:nvSpPr>
        <p:spPr/>
        <p:txBody>
          <a:bodyPr/>
          <a:lstStyle/>
          <a:p>
            <a:fld id="{048A8340-977E-504D-BBCF-030802CFEB6C}" type="datetimeFigureOut">
              <a:rPr lang="fr-FR" smtClean="0"/>
              <a:t>19/10/2026</a:t>
            </a:fld>
            <a:endParaRPr lang="fr-FR"/>
          </a:p>
        </p:txBody>
      </p:sp>
      <p:sp>
        <p:nvSpPr>
          <p:cNvPr id="5" name="Espace réservé du pied de page 4">
            <a:extLst>
              <a:ext uri="{FF2B5EF4-FFF2-40B4-BE49-F238E27FC236}">
                <a16:creationId xmlns:a16="http://schemas.microsoft.com/office/drawing/2014/main" id="{1C5E53C8-1999-FF4F-0E5E-113401CF75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376C70C-187F-FC5D-A219-D2C57D26C670}"/>
              </a:ext>
            </a:extLst>
          </p:cNvPr>
          <p:cNvSpPr>
            <a:spLocks noGrp="1"/>
          </p:cNvSpPr>
          <p:nvPr>
            <p:ph type="sldNum" sz="quarter" idx="12"/>
          </p:nvPr>
        </p:nvSpPr>
        <p:spPr/>
        <p:txBody>
          <a:bodyPr/>
          <a:lstStyle/>
          <a:p>
            <a:fld id="{65BAC481-1979-A442-8AAB-3A66E24F53A4}" type="slidenum">
              <a:rPr lang="fr-FR" smtClean="0"/>
              <a:t>‹N°›</a:t>
            </a:fld>
            <a:endParaRPr lang="fr-FR"/>
          </a:p>
        </p:txBody>
      </p:sp>
    </p:spTree>
    <p:extLst>
      <p:ext uri="{BB962C8B-B14F-4D97-AF65-F5344CB8AC3E}">
        <p14:creationId xmlns:p14="http://schemas.microsoft.com/office/powerpoint/2010/main" val="957163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051CC0-D561-1EA5-6B09-9061D46F43C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11EE093-C604-1FC1-B53E-F4DE223215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BD5818B-FCEB-C205-471C-F1115A3B10A3}"/>
              </a:ext>
            </a:extLst>
          </p:cNvPr>
          <p:cNvSpPr>
            <a:spLocks noGrp="1"/>
          </p:cNvSpPr>
          <p:nvPr>
            <p:ph type="dt" sz="half" idx="10"/>
          </p:nvPr>
        </p:nvSpPr>
        <p:spPr/>
        <p:txBody>
          <a:bodyPr/>
          <a:lstStyle/>
          <a:p>
            <a:fld id="{048A8340-977E-504D-BBCF-030802CFEB6C}" type="datetimeFigureOut">
              <a:rPr lang="fr-FR" smtClean="0"/>
              <a:t>19/10/2026</a:t>
            </a:fld>
            <a:endParaRPr lang="fr-FR"/>
          </a:p>
        </p:txBody>
      </p:sp>
      <p:sp>
        <p:nvSpPr>
          <p:cNvPr id="5" name="Espace réservé du pied de page 4">
            <a:extLst>
              <a:ext uri="{FF2B5EF4-FFF2-40B4-BE49-F238E27FC236}">
                <a16:creationId xmlns:a16="http://schemas.microsoft.com/office/drawing/2014/main" id="{FE63039D-2AC6-85DF-2E3E-E004B3966F7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4C969A7-A2E0-81DD-06DA-AD323F368D88}"/>
              </a:ext>
            </a:extLst>
          </p:cNvPr>
          <p:cNvSpPr>
            <a:spLocks noGrp="1"/>
          </p:cNvSpPr>
          <p:nvPr>
            <p:ph type="sldNum" sz="quarter" idx="12"/>
          </p:nvPr>
        </p:nvSpPr>
        <p:spPr/>
        <p:txBody>
          <a:bodyPr/>
          <a:lstStyle/>
          <a:p>
            <a:fld id="{65BAC481-1979-A442-8AAB-3A66E24F53A4}" type="slidenum">
              <a:rPr lang="fr-FR" smtClean="0"/>
              <a:t>‹N°›</a:t>
            </a:fld>
            <a:endParaRPr lang="fr-FR"/>
          </a:p>
        </p:txBody>
      </p:sp>
    </p:spTree>
    <p:extLst>
      <p:ext uri="{BB962C8B-B14F-4D97-AF65-F5344CB8AC3E}">
        <p14:creationId xmlns:p14="http://schemas.microsoft.com/office/powerpoint/2010/main" val="1679948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44582F-8287-5FC7-F435-ED8CFACECCF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E382A9F-EB5C-6EB2-4DB5-CBAC89A7A9D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8B29428-C8E1-D1FB-1067-06E6D82D747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F04FA0-E956-0D2C-979E-C8AB7CF6A28B}"/>
              </a:ext>
            </a:extLst>
          </p:cNvPr>
          <p:cNvSpPr>
            <a:spLocks noGrp="1"/>
          </p:cNvSpPr>
          <p:nvPr>
            <p:ph type="dt" sz="half" idx="10"/>
          </p:nvPr>
        </p:nvSpPr>
        <p:spPr/>
        <p:txBody>
          <a:bodyPr/>
          <a:lstStyle/>
          <a:p>
            <a:fld id="{048A8340-977E-504D-BBCF-030802CFEB6C}" type="datetimeFigureOut">
              <a:rPr lang="fr-FR" smtClean="0"/>
              <a:t>19/10/2026</a:t>
            </a:fld>
            <a:endParaRPr lang="fr-FR"/>
          </a:p>
        </p:txBody>
      </p:sp>
      <p:sp>
        <p:nvSpPr>
          <p:cNvPr id="6" name="Espace réservé du pied de page 5">
            <a:extLst>
              <a:ext uri="{FF2B5EF4-FFF2-40B4-BE49-F238E27FC236}">
                <a16:creationId xmlns:a16="http://schemas.microsoft.com/office/drawing/2014/main" id="{A6C1162A-8ED0-1AC8-AD08-FA9E8B6A491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6E1D84-A5CA-5C2D-9429-4B14B423A221}"/>
              </a:ext>
            </a:extLst>
          </p:cNvPr>
          <p:cNvSpPr>
            <a:spLocks noGrp="1"/>
          </p:cNvSpPr>
          <p:nvPr>
            <p:ph type="sldNum" sz="quarter" idx="12"/>
          </p:nvPr>
        </p:nvSpPr>
        <p:spPr/>
        <p:txBody>
          <a:bodyPr/>
          <a:lstStyle/>
          <a:p>
            <a:fld id="{65BAC481-1979-A442-8AAB-3A66E24F53A4}" type="slidenum">
              <a:rPr lang="fr-FR" smtClean="0"/>
              <a:t>‹N°›</a:t>
            </a:fld>
            <a:endParaRPr lang="fr-FR"/>
          </a:p>
        </p:txBody>
      </p:sp>
    </p:spTree>
    <p:extLst>
      <p:ext uri="{BB962C8B-B14F-4D97-AF65-F5344CB8AC3E}">
        <p14:creationId xmlns:p14="http://schemas.microsoft.com/office/powerpoint/2010/main" val="28493321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5D263E-CB56-94F8-E642-295CAC3DADB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EA1BD2A-DFE4-AFC4-F085-3A5304B7C3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369F13A-31A0-521E-0295-32C5BD43815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49F52ED-91D5-DBC7-005B-E07EA6F9677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5B4C89A-6382-D955-EE35-EA3391260D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6034F72-D62C-E2F1-9557-079ABCFF5243}"/>
              </a:ext>
            </a:extLst>
          </p:cNvPr>
          <p:cNvSpPr>
            <a:spLocks noGrp="1"/>
          </p:cNvSpPr>
          <p:nvPr>
            <p:ph type="dt" sz="half" idx="10"/>
          </p:nvPr>
        </p:nvSpPr>
        <p:spPr/>
        <p:txBody>
          <a:bodyPr/>
          <a:lstStyle/>
          <a:p>
            <a:fld id="{048A8340-977E-504D-BBCF-030802CFEB6C}" type="datetimeFigureOut">
              <a:rPr lang="fr-FR" smtClean="0"/>
              <a:t>19/10/2026</a:t>
            </a:fld>
            <a:endParaRPr lang="fr-FR"/>
          </a:p>
        </p:txBody>
      </p:sp>
      <p:sp>
        <p:nvSpPr>
          <p:cNvPr id="8" name="Espace réservé du pied de page 7">
            <a:extLst>
              <a:ext uri="{FF2B5EF4-FFF2-40B4-BE49-F238E27FC236}">
                <a16:creationId xmlns:a16="http://schemas.microsoft.com/office/drawing/2014/main" id="{E154FA5F-D199-253D-6063-388F58F0E29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7585485-DC48-5503-02F2-DB12D2E9B01A}"/>
              </a:ext>
            </a:extLst>
          </p:cNvPr>
          <p:cNvSpPr>
            <a:spLocks noGrp="1"/>
          </p:cNvSpPr>
          <p:nvPr>
            <p:ph type="sldNum" sz="quarter" idx="12"/>
          </p:nvPr>
        </p:nvSpPr>
        <p:spPr/>
        <p:txBody>
          <a:bodyPr/>
          <a:lstStyle/>
          <a:p>
            <a:fld id="{65BAC481-1979-A442-8AAB-3A66E24F53A4}" type="slidenum">
              <a:rPr lang="fr-FR" smtClean="0"/>
              <a:t>‹N°›</a:t>
            </a:fld>
            <a:endParaRPr lang="fr-FR"/>
          </a:p>
        </p:txBody>
      </p:sp>
    </p:spTree>
    <p:extLst>
      <p:ext uri="{BB962C8B-B14F-4D97-AF65-F5344CB8AC3E}">
        <p14:creationId xmlns:p14="http://schemas.microsoft.com/office/powerpoint/2010/main" val="1446943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7B3E56-CBFF-63A5-4BF2-80D63D2CB73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BF8F681-3EB0-4E32-8BBA-25D834A8013D}"/>
              </a:ext>
            </a:extLst>
          </p:cNvPr>
          <p:cNvSpPr>
            <a:spLocks noGrp="1"/>
          </p:cNvSpPr>
          <p:nvPr>
            <p:ph type="dt" sz="half" idx="10"/>
          </p:nvPr>
        </p:nvSpPr>
        <p:spPr/>
        <p:txBody>
          <a:bodyPr/>
          <a:lstStyle/>
          <a:p>
            <a:fld id="{048A8340-977E-504D-BBCF-030802CFEB6C}" type="datetimeFigureOut">
              <a:rPr lang="fr-FR" smtClean="0"/>
              <a:t>19/10/2026</a:t>
            </a:fld>
            <a:endParaRPr lang="fr-FR"/>
          </a:p>
        </p:txBody>
      </p:sp>
      <p:sp>
        <p:nvSpPr>
          <p:cNvPr id="4" name="Espace réservé du pied de page 3">
            <a:extLst>
              <a:ext uri="{FF2B5EF4-FFF2-40B4-BE49-F238E27FC236}">
                <a16:creationId xmlns:a16="http://schemas.microsoft.com/office/drawing/2014/main" id="{5DCBA1F3-75B0-1E6E-9A08-2732D99C305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3C80D95-7861-30F8-2690-463A4F0D2E3C}"/>
              </a:ext>
            </a:extLst>
          </p:cNvPr>
          <p:cNvSpPr>
            <a:spLocks noGrp="1"/>
          </p:cNvSpPr>
          <p:nvPr>
            <p:ph type="sldNum" sz="quarter" idx="12"/>
          </p:nvPr>
        </p:nvSpPr>
        <p:spPr/>
        <p:txBody>
          <a:bodyPr/>
          <a:lstStyle/>
          <a:p>
            <a:fld id="{65BAC481-1979-A442-8AAB-3A66E24F53A4}" type="slidenum">
              <a:rPr lang="fr-FR" smtClean="0"/>
              <a:t>‹N°›</a:t>
            </a:fld>
            <a:endParaRPr lang="fr-FR"/>
          </a:p>
        </p:txBody>
      </p:sp>
    </p:spTree>
    <p:extLst>
      <p:ext uri="{BB962C8B-B14F-4D97-AF65-F5344CB8AC3E}">
        <p14:creationId xmlns:p14="http://schemas.microsoft.com/office/powerpoint/2010/main" val="3846941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317CC29-8850-2018-5077-9AA4EE3E6B49}"/>
              </a:ext>
            </a:extLst>
          </p:cNvPr>
          <p:cNvSpPr>
            <a:spLocks noGrp="1"/>
          </p:cNvSpPr>
          <p:nvPr>
            <p:ph type="dt" sz="half" idx="10"/>
          </p:nvPr>
        </p:nvSpPr>
        <p:spPr/>
        <p:txBody>
          <a:bodyPr/>
          <a:lstStyle/>
          <a:p>
            <a:fld id="{048A8340-977E-504D-BBCF-030802CFEB6C}" type="datetimeFigureOut">
              <a:rPr lang="fr-FR" smtClean="0"/>
              <a:t>19/10/2026</a:t>
            </a:fld>
            <a:endParaRPr lang="fr-FR"/>
          </a:p>
        </p:txBody>
      </p:sp>
      <p:sp>
        <p:nvSpPr>
          <p:cNvPr id="3" name="Espace réservé du pied de page 2">
            <a:extLst>
              <a:ext uri="{FF2B5EF4-FFF2-40B4-BE49-F238E27FC236}">
                <a16:creationId xmlns:a16="http://schemas.microsoft.com/office/drawing/2014/main" id="{FB84F7D5-B3F7-9F0E-6A07-E6491282634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24EA84A-4D99-26A6-91F5-E4C828F34E14}"/>
              </a:ext>
            </a:extLst>
          </p:cNvPr>
          <p:cNvSpPr>
            <a:spLocks noGrp="1"/>
          </p:cNvSpPr>
          <p:nvPr>
            <p:ph type="sldNum" sz="quarter" idx="12"/>
          </p:nvPr>
        </p:nvSpPr>
        <p:spPr/>
        <p:txBody>
          <a:bodyPr/>
          <a:lstStyle/>
          <a:p>
            <a:fld id="{65BAC481-1979-A442-8AAB-3A66E24F53A4}" type="slidenum">
              <a:rPr lang="fr-FR" smtClean="0"/>
              <a:t>‹N°›</a:t>
            </a:fld>
            <a:endParaRPr lang="fr-FR"/>
          </a:p>
        </p:txBody>
      </p:sp>
    </p:spTree>
    <p:extLst>
      <p:ext uri="{BB962C8B-B14F-4D97-AF65-F5344CB8AC3E}">
        <p14:creationId xmlns:p14="http://schemas.microsoft.com/office/powerpoint/2010/main" val="2928074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07D94B-C42B-644B-F1CB-08962AF9BB0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9E48A48-D132-8B1B-084A-3D8B578A71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E45056E-5F59-4CBE-D49C-A8960E418F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F32FC32-8A35-7761-74D3-C8DBFC77A606}"/>
              </a:ext>
            </a:extLst>
          </p:cNvPr>
          <p:cNvSpPr>
            <a:spLocks noGrp="1"/>
          </p:cNvSpPr>
          <p:nvPr>
            <p:ph type="dt" sz="half" idx="10"/>
          </p:nvPr>
        </p:nvSpPr>
        <p:spPr/>
        <p:txBody>
          <a:bodyPr/>
          <a:lstStyle/>
          <a:p>
            <a:fld id="{048A8340-977E-504D-BBCF-030802CFEB6C}" type="datetimeFigureOut">
              <a:rPr lang="fr-FR" smtClean="0"/>
              <a:t>19/10/2026</a:t>
            </a:fld>
            <a:endParaRPr lang="fr-FR"/>
          </a:p>
        </p:txBody>
      </p:sp>
      <p:sp>
        <p:nvSpPr>
          <p:cNvPr id="6" name="Espace réservé du pied de page 5">
            <a:extLst>
              <a:ext uri="{FF2B5EF4-FFF2-40B4-BE49-F238E27FC236}">
                <a16:creationId xmlns:a16="http://schemas.microsoft.com/office/drawing/2014/main" id="{89C88F46-6C58-7CF9-4EF7-053B779DB7E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A9EEF3-6B6D-EFBA-D19A-B4B618270560}"/>
              </a:ext>
            </a:extLst>
          </p:cNvPr>
          <p:cNvSpPr>
            <a:spLocks noGrp="1"/>
          </p:cNvSpPr>
          <p:nvPr>
            <p:ph type="sldNum" sz="quarter" idx="12"/>
          </p:nvPr>
        </p:nvSpPr>
        <p:spPr/>
        <p:txBody>
          <a:bodyPr/>
          <a:lstStyle/>
          <a:p>
            <a:fld id="{65BAC481-1979-A442-8AAB-3A66E24F53A4}" type="slidenum">
              <a:rPr lang="fr-FR" smtClean="0"/>
              <a:t>‹N°›</a:t>
            </a:fld>
            <a:endParaRPr lang="fr-FR"/>
          </a:p>
        </p:txBody>
      </p:sp>
    </p:spTree>
    <p:extLst>
      <p:ext uri="{BB962C8B-B14F-4D97-AF65-F5344CB8AC3E}">
        <p14:creationId xmlns:p14="http://schemas.microsoft.com/office/powerpoint/2010/main" val="3470846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1783D0-7E20-55BC-B507-C52C64C99BF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77E317A-6251-0098-8A6B-B8582F92BF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44145B4-A301-1989-11B2-D9B5FE1416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7B3ACAE-9DAF-749B-058A-990F34A54BC5}"/>
              </a:ext>
            </a:extLst>
          </p:cNvPr>
          <p:cNvSpPr>
            <a:spLocks noGrp="1"/>
          </p:cNvSpPr>
          <p:nvPr>
            <p:ph type="dt" sz="half" idx="10"/>
          </p:nvPr>
        </p:nvSpPr>
        <p:spPr/>
        <p:txBody>
          <a:bodyPr/>
          <a:lstStyle/>
          <a:p>
            <a:fld id="{048A8340-977E-504D-BBCF-030802CFEB6C}" type="datetimeFigureOut">
              <a:rPr lang="fr-FR" smtClean="0"/>
              <a:t>19/10/2026</a:t>
            </a:fld>
            <a:endParaRPr lang="fr-FR"/>
          </a:p>
        </p:txBody>
      </p:sp>
      <p:sp>
        <p:nvSpPr>
          <p:cNvPr id="6" name="Espace réservé du pied de page 5">
            <a:extLst>
              <a:ext uri="{FF2B5EF4-FFF2-40B4-BE49-F238E27FC236}">
                <a16:creationId xmlns:a16="http://schemas.microsoft.com/office/drawing/2014/main" id="{EB5F7E41-02C8-8EB7-542F-E0C13D97DEC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C9BBBF8-E3DF-E3CA-B53B-8CDE06F692F2}"/>
              </a:ext>
            </a:extLst>
          </p:cNvPr>
          <p:cNvSpPr>
            <a:spLocks noGrp="1"/>
          </p:cNvSpPr>
          <p:nvPr>
            <p:ph type="sldNum" sz="quarter" idx="12"/>
          </p:nvPr>
        </p:nvSpPr>
        <p:spPr/>
        <p:txBody>
          <a:bodyPr/>
          <a:lstStyle/>
          <a:p>
            <a:fld id="{65BAC481-1979-A442-8AAB-3A66E24F53A4}" type="slidenum">
              <a:rPr lang="fr-FR" smtClean="0"/>
              <a:t>‹N°›</a:t>
            </a:fld>
            <a:endParaRPr lang="fr-FR"/>
          </a:p>
        </p:txBody>
      </p:sp>
    </p:spTree>
    <p:extLst>
      <p:ext uri="{BB962C8B-B14F-4D97-AF65-F5344CB8AC3E}">
        <p14:creationId xmlns:p14="http://schemas.microsoft.com/office/powerpoint/2010/main" val="711725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DD247E-8313-93DF-95DE-0CCAB09B3E1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CABEDB9-09F2-7ECD-3ED0-CD3F73C95E4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EB30DC4-FE60-64C5-086C-EE687F93B711}"/>
              </a:ext>
            </a:extLst>
          </p:cNvPr>
          <p:cNvSpPr>
            <a:spLocks noGrp="1"/>
          </p:cNvSpPr>
          <p:nvPr>
            <p:ph type="dt" sz="half" idx="10"/>
          </p:nvPr>
        </p:nvSpPr>
        <p:spPr/>
        <p:txBody>
          <a:bodyPr/>
          <a:lstStyle/>
          <a:p>
            <a:fld id="{048A8340-977E-504D-BBCF-030802CFEB6C}" type="datetimeFigureOut">
              <a:rPr lang="fr-FR" smtClean="0"/>
              <a:t>19/10/2026</a:t>
            </a:fld>
            <a:endParaRPr lang="fr-FR"/>
          </a:p>
        </p:txBody>
      </p:sp>
      <p:sp>
        <p:nvSpPr>
          <p:cNvPr id="5" name="Espace réservé du pied de page 4">
            <a:extLst>
              <a:ext uri="{FF2B5EF4-FFF2-40B4-BE49-F238E27FC236}">
                <a16:creationId xmlns:a16="http://schemas.microsoft.com/office/drawing/2014/main" id="{0B2B6567-A8A4-381E-DE61-9598B41209B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01A753A-4024-BB24-713D-0482BEDA5B7C}"/>
              </a:ext>
            </a:extLst>
          </p:cNvPr>
          <p:cNvSpPr>
            <a:spLocks noGrp="1"/>
          </p:cNvSpPr>
          <p:nvPr>
            <p:ph type="sldNum" sz="quarter" idx="12"/>
          </p:nvPr>
        </p:nvSpPr>
        <p:spPr/>
        <p:txBody>
          <a:bodyPr/>
          <a:lstStyle/>
          <a:p>
            <a:fld id="{65BAC481-1979-A442-8AAB-3A66E24F53A4}" type="slidenum">
              <a:rPr lang="fr-FR" smtClean="0"/>
              <a:t>‹N°›</a:t>
            </a:fld>
            <a:endParaRPr lang="fr-FR"/>
          </a:p>
        </p:txBody>
      </p:sp>
    </p:spTree>
    <p:extLst>
      <p:ext uri="{BB962C8B-B14F-4D97-AF65-F5344CB8AC3E}">
        <p14:creationId xmlns:p14="http://schemas.microsoft.com/office/powerpoint/2010/main" val="2337959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9A687CA-7D4B-4793-AA2E-EDE5CB0EB36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E684918-6C23-6F0C-3D12-8B539D7E819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043293-C4D2-294A-9A4C-85D25F34E0EA}"/>
              </a:ext>
            </a:extLst>
          </p:cNvPr>
          <p:cNvSpPr>
            <a:spLocks noGrp="1"/>
          </p:cNvSpPr>
          <p:nvPr>
            <p:ph type="dt" sz="half" idx="10"/>
          </p:nvPr>
        </p:nvSpPr>
        <p:spPr/>
        <p:txBody>
          <a:bodyPr/>
          <a:lstStyle/>
          <a:p>
            <a:fld id="{048A8340-977E-504D-BBCF-030802CFEB6C}" type="datetimeFigureOut">
              <a:rPr lang="fr-FR" smtClean="0"/>
              <a:t>19/10/2026</a:t>
            </a:fld>
            <a:endParaRPr lang="fr-FR"/>
          </a:p>
        </p:txBody>
      </p:sp>
      <p:sp>
        <p:nvSpPr>
          <p:cNvPr id="5" name="Espace réservé du pied de page 4">
            <a:extLst>
              <a:ext uri="{FF2B5EF4-FFF2-40B4-BE49-F238E27FC236}">
                <a16:creationId xmlns:a16="http://schemas.microsoft.com/office/drawing/2014/main" id="{98A04E05-3E4B-F138-497B-3685E71C574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52F8369-AA5B-ACB5-DA95-B2452E839B15}"/>
              </a:ext>
            </a:extLst>
          </p:cNvPr>
          <p:cNvSpPr>
            <a:spLocks noGrp="1"/>
          </p:cNvSpPr>
          <p:nvPr>
            <p:ph type="sldNum" sz="quarter" idx="12"/>
          </p:nvPr>
        </p:nvSpPr>
        <p:spPr/>
        <p:txBody>
          <a:bodyPr/>
          <a:lstStyle/>
          <a:p>
            <a:fld id="{65BAC481-1979-A442-8AAB-3A66E24F53A4}" type="slidenum">
              <a:rPr lang="fr-FR" smtClean="0"/>
              <a:t>‹N°›</a:t>
            </a:fld>
            <a:endParaRPr lang="fr-FR"/>
          </a:p>
        </p:txBody>
      </p:sp>
    </p:spTree>
    <p:extLst>
      <p:ext uri="{BB962C8B-B14F-4D97-AF65-F5344CB8AC3E}">
        <p14:creationId xmlns:p14="http://schemas.microsoft.com/office/powerpoint/2010/main" val="39748841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Vierge">
    <p:spTree>
      <p:nvGrpSpPr>
        <p:cNvPr id="1" name=""/>
        <p:cNvGrpSpPr/>
        <p:nvPr/>
      </p:nvGrpSpPr>
      <p:grpSpPr>
        <a:xfrm>
          <a:off x="0" y="0"/>
          <a:ext cx="0" cy="0"/>
          <a:chOff x="0" y="0"/>
          <a:chExt cx="0" cy="0"/>
        </a:xfrm>
      </p:grpSpPr>
      <p:sp>
        <p:nvSpPr>
          <p:cNvPr id="110" name="Numéro de diapositive"/>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1644997489"/>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re et puces">
    <p:spTree>
      <p:nvGrpSpPr>
        <p:cNvPr id="1" name=""/>
        <p:cNvGrpSpPr/>
        <p:nvPr/>
      </p:nvGrpSpPr>
      <p:grpSpPr>
        <a:xfrm>
          <a:off x="0" y="0"/>
          <a:ext cx="0" cy="0"/>
          <a:chOff x="0" y="0"/>
          <a:chExt cx="0" cy="0"/>
        </a:xfrm>
      </p:grpSpPr>
      <p:sp>
        <p:nvSpPr>
          <p:cNvPr id="135" name="Texte du titre"/>
          <p:cNvSpPr txBox="1">
            <a:spLocks noGrp="1"/>
          </p:cNvSpPr>
          <p:nvPr>
            <p:ph type="title"/>
          </p:nvPr>
        </p:nvSpPr>
        <p:spPr>
          <a:xfrm>
            <a:off x="1190625" y="178594"/>
            <a:ext cx="9810750" cy="1714500"/>
          </a:xfrm>
          <a:prstGeom prst="rect">
            <a:avLst/>
          </a:prstGeom>
        </p:spPr>
        <p:txBody>
          <a:bodyPr>
            <a:noAutofit/>
          </a:bodyPr>
          <a:lstStyle>
            <a:lvl1pPr>
              <a:defRPr sz="5906">
                <a:latin typeface="Gill Sans"/>
                <a:ea typeface="Gill Sans"/>
                <a:cs typeface="Gill Sans"/>
                <a:sym typeface="Gill Sans"/>
              </a:defRPr>
            </a:lvl1pPr>
          </a:lstStyle>
          <a:p>
            <a:r>
              <a:t>Texte du titre</a:t>
            </a:r>
          </a:p>
        </p:txBody>
      </p:sp>
      <p:sp>
        <p:nvSpPr>
          <p:cNvPr id="136" name="Texte niveau 1…"/>
          <p:cNvSpPr txBox="1">
            <a:spLocks noGrp="1"/>
          </p:cNvSpPr>
          <p:nvPr>
            <p:ph type="body" idx="1"/>
          </p:nvPr>
        </p:nvSpPr>
        <p:spPr>
          <a:xfrm>
            <a:off x="1190625" y="1946672"/>
            <a:ext cx="9810750" cy="4018359"/>
          </a:xfrm>
          <a:prstGeom prst="rect">
            <a:avLst/>
          </a:prstGeom>
        </p:spPr>
        <p:txBody>
          <a:bodyPr>
            <a:noAutofit/>
          </a:bodyPr>
          <a:lstStyle>
            <a:lvl1pPr marL="625056" indent="-401822">
              <a:spcBef>
                <a:spcPts val="1687"/>
              </a:spcBef>
              <a:buSzPct val="171000"/>
              <a:defRPr sz="2953">
                <a:latin typeface="Gill Sans"/>
                <a:ea typeface="Gill Sans"/>
                <a:cs typeface="Gill Sans"/>
                <a:sym typeface="Gill Sans"/>
              </a:defRPr>
            </a:lvl1pPr>
            <a:lvl2pPr marL="937584" indent="-401822">
              <a:spcBef>
                <a:spcPts val="1687"/>
              </a:spcBef>
              <a:buSzPct val="171000"/>
              <a:defRPr sz="2953">
                <a:latin typeface="Gill Sans"/>
                <a:ea typeface="Gill Sans"/>
                <a:cs typeface="Gill Sans"/>
                <a:sym typeface="Gill Sans"/>
              </a:defRPr>
            </a:lvl2pPr>
            <a:lvl3pPr marL="1250112" indent="-401822">
              <a:spcBef>
                <a:spcPts val="1687"/>
              </a:spcBef>
              <a:buSzPct val="171000"/>
              <a:defRPr sz="2953">
                <a:latin typeface="Gill Sans"/>
                <a:ea typeface="Gill Sans"/>
                <a:cs typeface="Gill Sans"/>
                <a:sym typeface="Gill Sans"/>
              </a:defRPr>
            </a:lvl3pPr>
            <a:lvl4pPr marL="1562640" indent="-401822">
              <a:spcBef>
                <a:spcPts val="1687"/>
              </a:spcBef>
              <a:buSzPct val="171000"/>
              <a:defRPr sz="2953">
                <a:latin typeface="Gill Sans"/>
                <a:ea typeface="Gill Sans"/>
                <a:cs typeface="Gill Sans"/>
                <a:sym typeface="Gill Sans"/>
              </a:defRPr>
            </a:lvl4pPr>
            <a:lvl5pPr marL="1875168" indent="-401822">
              <a:spcBef>
                <a:spcPts val="1687"/>
              </a:spcBef>
              <a:buSzPct val="171000"/>
              <a:defRPr sz="2953">
                <a:latin typeface="Gill Sans"/>
                <a:ea typeface="Gill Sans"/>
                <a:cs typeface="Gill Sans"/>
                <a:sym typeface="Gill Sans"/>
              </a:defRPr>
            </a:lvl5pPr>
          </a:lstStyle>
          <a:p>
            <a:r>
              <a:t>Texte niveau 1</a:t>
            </a:r>
          </a:p>
          <a:p>
            <a:pPr lvl="1"/>
            <a:r>
              <a:t>Texte niveau 2</a:t>
            </a:r>
          </a:p>
          <a:p>
            <a:pPr lvl="2"/>
            <a:r>
              <a:t>Texte niveau 3</a:t>
            </a:r>
          </a:p>
          <a:p>
            <a:pPr lvl="3"/>
            <a:r>
              <a:t>Texte niveau 4</a:t>
            </a:r>
          </a:p>
          <a:p>
            <a:pPr lvl="4"/>
            <a:r>
              <a:t>Texte niveau 5</a:t>
            </a:r>
          </a:p>
        </p:txBody>
      </p:sp>
      <p:sp>
        <p:nvSpPr>
          <p:cNvPr id="137" name="Numéro de diapositive"/>
          <p:cNvSpPr txBox="1">
            <a:spLocks noGrp="1"/>
          </p:cNvSpPr>
          <p:nvPr>
            <p:ph type="sldNum" sz="quarter" idx="2"/>
          </p:nvPr>
        </p:nvSpPr>
        <p:spPr>
          <a:xfrm>
            <a:off x="5929312" y="6509742"/>
            <a:ext cx="321469" cy="258961"/>
          </a:xfrm>
          <a:prstGeom prst="rect">
            <a:avLst/>
          </a:prstGeom>
        </p:spPr>
        <p:txBody>
          <a:bodyPr anchor="b"/>
          <a:lstStyle>
            <a:lvl1pPr>
              <a:defRPr sz="1266">
                <a:latin typeface="Gill Sans"/>
                <a:ea typeface="Gill Sans"/>
                <a:cs typeface="Gill Sans"/>
                <a:sym typeface="Gill Sans"/>
              </a:defRPr>
            </a:lvl1pPr>
          </a:lstStyle>
          <a:p>
            <a:fld id="{86CB4B4D-7CA3-9044-876B-883B54F8677D}" type="slidenum">
              <a:t>‹N°›</a:t>
            </a:fld>
            <a:endParaRPr/>
          </a:p>
        </p:txBody>
      </p:sp>
    </p:spTree>
    <p:extLst>
      <p:ext uri="{BB962C8B-B14F-4D97-AF65-F5344CB8AC3E}">
        <p14:creationId xmlns:p14="http://schemas.microsoft.com/office/powerpoint/2010/main" val="655635476"/>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72FC167-6F16-614D-723C-AE57C0E2DDB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8E915D1-7E0F-B6A0-06E7-FC94B4D445B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04502A9-C11B-191A-85C0-A5BB159E68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8A8340-977E-504D-BBCF-030802CFEB6C}" type="datetimeFigureOut">
              <a:rPr lang="fr-FR" smtClean="0"/>
              <a:t>19/10/2026</a:t>
            </a:fld>
            <a:endParaRPr lang="fr-FR"/>
          </a:p>
        </p:txBody>
      </p:sp>
      <p:sp>
        <p:nvSpPr>
          <p:cNvPr id="5" name="Espace réservé du pied de page 4">
            <a:extLst>
              <a:ext uri="{FF2B5EF4-FFF2-40B4-BE49-F238E27FC236}">
                <a16:creationId xmlns:a16="http://schemas.microsoft.com/office/drawing/2014/main" id="{6800C68A-ADF8-9CDD-F067-E94D18E11C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B2F166C-5729-FDAC-4204-1FA813D0C6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BAC481-1979-A442-8AAB-3A66E24F53A4}" type="slidenum">
              <a:rPr lang="fr-FR" smtClean="0"/>
              <a:t>‹N°›</a:t>
            </a:fld>
            <a:endParaRPr lang="fr-FR"/>
          </a:p>
        </p:txBody>
      </p:sp>
    </p:spTree>
    <p:extLst>
      <p:ext uri="{BB962C8B-B14F-4D97-AF65-F5344CB8AC3E}">
        <p14:creationId xmlns:p14="http://schemas.microsoft.com/office/powerpoint/2010/main" val="558001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2.xml"/><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2.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hyperlink" Target="https://www.franceculture.fr/emissions/les-chemins-de-la-philosophie/la-beaute-14-lart-doit-il-etre-beau" TargetMode="Externa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2.xml"/><Relationship Id="rId5" Type="http://schemas.openxmlformats.org/officeDocument/2006/relationships/image" Target="../media/image21.png"/><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2" Type="http://schemas.openxmlformats.org/officeDocument/2006/relationships/hyperlink" Target="https://www.franceculture.fr/emissions/les-chemins-de-la-philosophie/la-beaute-14-lart-doit-il-etre-beau" TargetMode="Externa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hyperlink" Target="https://www.youtube.com/watch?v=jwGLdhuD1lQ" TargetMode="External"/><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92CEE9-DC85-70DC-D20D-53F4E5DCA3AA}"/>
              </a:ext>
            </a:extLst>
          </p:cNvPr>
          <p:cNvSpPr>
            <a:spLocks noGrp="1"/>
          </p:cNvSpPr>
          <p:nvPr>
            <p:ph type="ctrTitle"/>
          </p:nvPr>
        </p:nvSpPr>
        <p:spPr/>
        <p:txBody>
          <a:bodyPr/>
          <a:lstStyle/>
          <a:p>
            <a:endParaRPr lang="fr-FR"/>
          </a:p>
        </p:txBody>
      </p:sp>
      <p:sp>
        <p:nvSpPr>
          <p:cNvPr id="3" name="Sous-titre 2">
            <a:extLst>
              <a:ext uri="{FF2B5EF4-FFF2-40B4-BE49-F238E27FC236}">
                <a16:creationId xmlns:a16="http://schemas.microsoft.com/office/drawing/2014/main" id="{491D1EDC-0DE8-E07B-DFB5-C4F33340D40B}"/>
              </a:ext>
            </a:extLst>
          </p:cNvPr>
          <p:cNvSpPr>
            <a:spLocks noGrp="1"/>
          </p:cNvSpPr>
          <p:nvPr>
            <p:ph type="subTitle" idx="1"/>
          </p:nvPr>
        </p:nvSpPr>
        <p:spPr/>
        <p:txBody>
          <a:bodyPr/>
          <a:lstStyle/>
          <a:p>
            <a:endParaRPr lang="fr-FR"/>
          </a:p>
        </p:txBody>
      </p:sp>
    </p:spTree>
    <p:extLst>
      <p:ext uri="{BB962C8B-B14F-4D97-AF65-F5344CB8AC3E}">
        <p14:creationId xmlns:p14="http://schemas.microsoft.com/office/powerpoint/2010/main" val="4698297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 name="La beauté, pour Platon, est éternelle, absolue, immatérielle, immuable, intelligible."/>
          <p:cNvSpPr txBox="1"/>
          <p:nvPr/>
        </p:nvSpPr>
        <p:spPr>
          <a:xfrm>
            <a:off x="2895806" y="2255679"/>
            <a:ext cx="6991883" cy="8510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lvl1pPr algn="l" defTabSz="457200">
              <a:defRPr sz="3600" b="0">
                <a:latin typeface="Times New Roman"/>
                <a:ea typeface="Times New Roman"/>
                <a:cs typeface="Times New Roman"/>
                <a:sym typeface="Times New Roman"/>
              </a:defRPr>
            </a:lvl1pPr>
          </a:lstStyle>
          <a:p>
            <a:r>
              <a:rPr sz="2531"/>
              <a:t>La beauté, pour Platon, est éternelle, absolue, immatérielle, immuable, intelligible.</a:t>
            </a:r>
          </a:p>
        </p:txBody>
      </p:sp>
      <p:sp>
        <p:nvSpPr>
          <p:cNvPr id="280" name="La vraie beauté n’est pas sensible pour Platon."/>
          <p:cNvSpPr txBox="1"/>
          <p:nvPr/>
        </p:nvSpPr>
        <p:spPr>
          <a:xfrm>
            <a:off x="2920947" y="902360"/>
            <a:ext cx="6093015" cy="461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l" defTabSz="457200">
              <a:defRPr sz="3600" b="0">
                <a:latin typeface="Times New Roman"/>
                <a:ea typeface="Times New Roman"/>
                <a:cs typeface="Times New Roman"/>
                <a:sym typeface="Times New Roman"/>
              </a:defRPr>
            </a:lvl1pPr>
          </a:lstStyle>
          <a:p>
            <a:r>
              <a:rPr sz="2531"/>
              <a:t>La vraie beauté n’est pas sensible pour Platon.</a:t>
            </a:r>
          </a:p>
        </p:txBody>
      </p:sp>
      <p:sp>
        <p:nvSpPr>
          <p:cNvPr id="281" name="Comment parvenir à cette beauté intelligible ?"/>
          <p:cNvSpPr txBox="1"/>
          <p:nvPr/>
        </p:nvSpPr>
        <p:spPr>
          <a:xfrm>
            <a:off x="2962692" y="4208369"/>
            <a:ext cx="6068970" cy="461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l" defTabSz="457200">
              <a:defRPr sz="3600">
                <a:latin typeface="Times New Roman"/>
                <a:ea typeface="Times New Roman"/>
                <a:cs typeface="Times New Roman"/>
                <a:sym typeface="Times New Roman"/>
              </a:defRPr>
            </a:lvl1pPr>
          </a:lstStyle>
          <a:p>
            <a:r>
              <a:rPr sz="2531"/>
              <a:t>Comment parvenir à cette beauté intelligible ?</a:t>
            </a:r>
          </a:p>
        </p:txBody>
      </p:sp>
      <p:sp>
        <p:nvSpPr>
          <p:cNvPr id="282" name="Flèche"/>
          <p:cNvSpPr/>
          <p:nvPr/>
        </p:nvSpPr>
        <p:spPr>
          <a:xfrm>
            <a:off x="3681219" y="4877858"/>
            <a:ext cx="490996" cy="224057"/>
          </a:xfrm>
          <a:prstGeom prst="rightArrow">
            <a:avLst>
              <a:gd name="adj1" fmla="val 32000"/>
              <a:gd name="adj2" fmla="val 147671"/>
            </a:avLst>
          </a:prstGeom>
          <a:solidFill>
            <a:srgbClr val="000000"/>
          </a:solidFill>
          <a:ln w="12700">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283" name="Platon, Phèdre"/>
          <p:cNvSpPr txBox="1"/>
          <p:nvPr/>
        </p:nvSpPr>
        <p:spPr>
          <a:xfrm>
            <a:off x="4399207" y="4755143"/>
            <a:ext cx="2005485" cy="4694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indent="15180" defTabSz="321457">
              <a:lnSpc>
                <a:spcPct val="110000"/>
              </a:lnSpc>
              <a:defRPr sz="3600" b="0">
                <a:latin typeface="Times New Roman"/>
                <a:ea typeface="Times New Roman"/>
                <a:cs typeface="Times New Roman"/>
                <a:sym typeface="Times New Roman"/>
              </a:defRPr>
            </a:pPr>
            <a:r>
              <a:rPr sz="2531"/>
              <a:t>Platon, </a:t>
            </a:r>
            <a:r>
              <a:rPr sz="2531" i="1"/>
              <a:t>Phèdre</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5" name="Document10-page-001.jpg" descr="Document10-page-001.jpg"/>
          <p:cNvPicPr>
            <a:picLocks noChangeAspect="1"/>
          </p:cNvPicPr>
          <p:nvPr/>
        </p:nvPicPr>
        <p:blipFill>
          <a:blip r:embed="rId2"/>
          <a:stretch>
            <a:fillRect/>
          </a:stretch>
        </p:blipFill>
        <p:spPr>
          <a:xfrm>
            <a:off x="1585428" y="55233"/>
            <a:ext cx="6715139" cy="8540108"/>
          </a:xfrm>
          <a:prstGeom prst="rect">
            <a:avLst/>
          </a:prstGeom>
          <a:ln w="12700">
            <a:miter lim="400000"/>
          </a:ln>
        </p:spPr>
      </p:pic>
      <p:sp>
        <p:nvSpPr>
          <p:cNvPr id="286" name="Opposition entre :"/>
          <p:cNvSpPr txBox="1"/>
          <p:nvPr/>
        </p:nvSpPr>
        <p:spPr>
          <a:xfrm>
            <a:off x="8441614" y="728791"/>
            <a:ext cx="1551708" cy="3102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r" defTabSz="457200">
              <a:defRPr sz="2200" b="0">
                <a:latin typeface="Times New Roman"/>
                <a:ea typeface="Times New Roman"/>
                <a:cs typeface="Times New Roman"/>
                <a:sym typeface="Times New Roman"/>
              </a:defRPr>
            </a:lvl1pPr>
          </a:lstStyle>
          <a:p>
            <a:r>
              <a:rPr sz="1547"/>
              <a:t>Opposition entre : </a:t>
            </a:r>
          </a:p>
        </p:txBody>
      </p:sp>
      <p:sp>
        <p:nvSpPr>
          <p:cNvPr id="287" name="Ligne"/>
          <p:cNvSpPr/>
          <p:nvPr/>
        </p:nvSpPr>
        <p:spPr>
          <a:xfrm flipV="1">
            <a:off x="9056802" y="1126665"/>
            <a:ext cx="1" cy="4034009"/>
          </a:xfrm>
          <a:prstGeom prst="line">
            <a:avLst/>
          </a:prstGeom>
          <a:ln w="25400">
            <a:solidFill>
              <a:srgbClr val="0000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288" name="Beauté…"/>
          <p:cNvSpPr txBox="1"/>
          <p:nvPr/>
        </p:nvSpPr>
        <p:spPr>
          <a:xfrm>
            <a:off x="8089053" y="1416834"/>
            <a:ext cx="769442" cy="5482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200">
                <a:solidFill>
                  <a:srgbClr val="FF2600"/>
                </a:solidFill>
                <a:latin typeface="Times New Roman"/>
                <a:ea typeface="Times New Roman"/>
                <a:cs typeface="Times New Roman"/>
                <a:sym typeface="Times New Roman"/>
              </a:defRPr>
            </a:pPr>
            <a:r>
              <a:rPr sz="1547"/>
              <a:t>Beauté</a:t>
            </a:r>
          </a:p>
          <a:p>
            <a:pPr defTabSz="321457">
              <a:defRPr sz="2200">
                <a:solidFill>
                  <a:srgbClr val="FF2600"/>
                </a:solidFill>
                <a:latin typeface="Times New Roman"/>
                <a:ea typeface="Times New Roman"/>
                <a:cs typeface="Times New Roman"/>
                <a:sym typeface="Times New Roman"/>
              </a:defRPr>
            </a:pPr>
            <a:r>
              <a:rPr sz="1547"/>
              <a:t> terrestre</a:t>
            </a:r>
          </a:p>
        </p:txBody>
      </p:sp>
      <p:sp>
        <p:nvSpPr>
          <p:cNvPr id="289" name="Beauté…"/>
          <p:cNvSpPr txBox="1"/>
          <p:nvPr/>
        </p:nvSpPr>
        <p:spPr>
          <a:xfrm>
            <a:off x="9459191" y="1291945"/>
            <a:ext cx="764633" cy="5482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200">
                <a:solidFill>
                  <a:srgbClr val="0433FF"/>
                </a:solidFill>
                <a:latin typeface="Times New Roman"/>
                <a:ea typeface="Times New Roman"/>
                <a:cs typeface="Times New Roman"/>
                <a:sym typeface="Times New Roman"/>
              </a:defRPr>
            </a:pPr>
            <a:r>
              <a:rPr sz="1547"/>
              <a:t>Beauté</a:t>
            </a:r>
          </a:p>
          <a:p>
            <a:pPr defTabSz="321457">
              <a:defRPr sz="2200">
                <a:solidFill>
                  <a:srgbClr val="0433FF"/>
                </a:solidFill>
                <a:latin typeface="Times New Roman"/>
                <a:ea typeface="Times New Roman"/>
                <a:cs typeface="Times New Roman"/>
                <a:sym typeface="Times New Roman"/>
              </a:defRPr>
            </a:pPr>
            <a:r>
              <a:rPr sz="1547"/>
              <a:t>véritable</a:t>
            </a:r>
          </a:p>
        </p:txBody>
      </p:sp>
      <p:sp>
        <p:nvSpPr>
          <p:cNvPr id="290" name="Ligne"/>
          <p:cNvSpPr/>
          <p:nvPr/>
        </p:nvSpPr>
        <p:spPr>
          <a:xfrm>
            <a:off x="3996511" y="1356621"/>
            <a:ext cx="1200427" cy="1"/>
          </a:xfrm>
          <a:prstGeom prst="line">
            <a:avLst/>
          </a:prstGeom>
          <a:ln w="38100">
            <a:solidFill>
              <a:srgbClr val="FF26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291" name="Ligne"/>
          <p:cNvSpPr/>
          <p:nvPr/>
        </p:nvSpPr>
        <p:spPr>
          <a:xfrm>
            <a:off x="7483650" y="1356621"/>
            <a:ext cx="499430" cy="1"/>
          </a:xfrm>
          <a:prstGeom prst="line">
            <a:avLst/>
          </a:prstGeom>
          <a:ln w="38100">
            <a:solidFill>
              <a:srgbClr val="0433FF"/>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292" name="Ligne"/>
          <p:cNvSpPr/>
          <p:nvPr/>
        </p:nvSpPr>
        <p:spPr>
          <a:xfrm>
            <a:off x="1839908" y="1566090"/>
            <a:ext cx="651278" cy="1"/>
          </a:xfrm>
          <a:prstGeom prst="line">
            <a:avLst/>
          </a:prstGeom>
          <a:ln w="38100">
            <a:solidFill>
              <a:srgbClr val="0433FF"/>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4" name="Document10-page-001.jpg" descr="Document10-page-001.jpg"/>
          <p:cNvPicPr>
            <a:picLocks noChangeAspect="1"/>
          </p:cNvPicPr>
          <p:nvPr/>
        </p:nvPicPr>
        <p:blipFill>
          <a:blip r:embed="rId2"/>
          <a:stretch>
            <a:fillRect/>
          </a:stretch>
        </p:blipFill>
        <p:spPr>
          <a:xfrm>
            <a:off x="1585428" y="55233"/>
            <a:ext cx="6715139" cy="8540108"/>
          </a:xfrm>
          <a:prstGeom prst="rect">
            <a:avLst/>
          </a:prstGeom>
          <a:ln w="12700">
            <a:miter lim="400000"/>
          </a:ln>
        </p:spPr>
      </p:pic>
      <p:sp>
        <p:nvSpPr>
          <p:cNvPr id="295" name="Opposition entre :"/>
          <p:cNvSpPr txBox="1"/>
          <p:nvPr/>
        </p:nvSpPr>
        <p:spPr>
          <a:xfrm>
            <a:off x="8441614" y="728791"/>
            <a:ext cx="1551708" cy="3102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r" defTabSz="457200">
              <a:defRPr sz="2200" b="0">
                <a:latin typeface="Times New Roman"/>
                <a:ea typeface="Times New Roman"/>
                <a:cs typeface="Times New Roman"/>
                <a:sym typeface="Times New Roman"/>
              </a:defRPr>
            </a:lvl1pPr>
          </a:lstStyle>
          <a:p>
            <a:r>
              <a:rPr sz="1547"/>
              <a:t>Opposition entre : </a:t>
            </a:r>
          </a:p>
        </p:txBody>
      </p:sp>
      <p:sp>
        <p:nvSpPr>
          <p:cNvPr id="296" name="Ligne"/>
          <p:cNvSpPr/>
          <p:nvPr/>
        </p:nvSpPr>
        <p:spPr>
          <a:xfrm flipV="1">
            <a:off x="9056802" y="1126665"/>
            <a:ext cx="1" cy="4034009"/>
          </a:xfrm>
          <a:prstGeom prst="line">
            <a:avLst/>
          </a:prstGeom>
          <a:ln w="25400">
            <a:solidFill>
              <a:srgbClr val="0000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297" name="Beauté…"/>
          <p:cNvSpPr txBox="1"/>
          <p:nvPr/>
        </p:nvSpPr>
        <p:spPr>
          <a:xfrm>
            <a:off x="8089053" y="1416834"/>
            <a:ext cx="769442" cy="5482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200">
                <a:solidFill>
                  <a:srgbClr val="FF2600"/>
                </a:solidFill>
                <a:latin typeface="Times New Roman"/>
                <a:ea typeface="Times New Roman"/>
                <a:cs typeface="Times New Roman"/>
                <a:sym typeface="Times New Roman"/>
              </a:defRPr>
            </a:pPr>
            <a:r>
              <a:rPr sz="1547"/>
              <a:t>Beauté</a:t>
            </a:r>
          </a:p>
          <a:p>
            <a:pPr defTabSz="321457">
              <a:defRPr sz="2200">
                <a:solidFill>
                  <a:srgbClr val="FF2600"/>
                </a:solidFill>
                <a:latin typeface="Times New Roman"/>
                <a:ea typeface="Times New Roman"/>
                <a:cs typeface="Times New Roman"/>
                <a:sym typeface="Times New Roman"/>
              </a:defRPr>
            </a:pPr>
            <a:r>
              <a:rPr sz="1547"/>
              <a:t> terrestre</a:t>
            </a:r>
          </a:p>
        </p:txBody>
      </p:sp>
      <p:sp>
        <p:nvSpPr>
          <p:cNvPr id="298" name="Beauté…"/>
          <p:cNvSpPr txBox="1"/>
          <p:nvPr/>
        </p:nvSpPr>
        <p:spPr>
          <a:xfrm>
            <a:off x="9459191" y="1291945"/>
            <a:ext cx="764633" cy="5482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200">
                <a:solidFill>
                  <a:srgbClr val="0433FF"/>
                </a:solidFill>
                <a:latin typeface="Times New Roman"/>
                <a:ea typeface="Times New Roman"/>
                <a:cs typeface="Times New Roman"/>
                <a:sym typeface="Times New Roman"/>
              </a:defRPr>
            </a:pPr>
            <a:r>
              <a:rPr sz="1547"/>
              <a:t>Beauté</a:t>
            </a:r>
          </a:p>
          <a:p>
            <a:pPr defTabSz="321457">
              <a:defRPr sz="2200">
                <a:solidFill>
                  <a:srgbClr val="0433FF"/>
                </a:solidFill>
                <a:latin typeface="Times New Roman"/>
                <a:ea typeface="Times New Roman"/>
                <a:cs typeface="Times New Roman"/>
                <a:sym typeface="Times New Roman"/>
              </a:defRPr>
            </a:pPr>
            <a:r>
              <a:rPr sz="1547"/>
              <a:t>véritable</a:t>
            </a:r>
          </a:p>
        </p:txBody>
      </p:sp>
      <p:sp>
        <p:nvSpPr>
          <p:cNvPr id="299" name="Ligne"/>
          <p:cNvSpPr/>
          <p:nvPr/>
        </p:nvSpPr>
        <p:spPr>
          <a:xfrm>
            <a:off x="3996511" y="1356621"/>
            <a:ext cx="1200427" cy="1"/>
          </a:xfrm>
          <a:prstGeom prst="line">
            <a:avLst/>
          </a:prstGeom>
          <a:ln w="38100">
            <a:solidFill>
              <a:srgbClr val="FF26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300" name="Ligne"/>
          <p:cNvSpPr/>
          <p:nvPr/>
        </p:nvSpPr>
        <p:spPr>
          <a:xfrm>
            <a:off x="7483650" y="1356621"/>
            <a:ext cx="499430" cy="1"/>
          </a:xfrm>
          <a:prstGeom prst="line">
            <a:avLst/>
          </a:prstGeom>
          <a:ln w="38100">
            <a:solidFill>
              <a:srgbClr val="0433FF"/>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301" name="Ligne"/>
          <p:cNvSpPr/>
          <p:nvPr/>
        </p:nvSpPr>
        <p:spPr>
          <a:xfrm>
            <a:off x="1839908" y="1566090"/>
            <a:ext cx="651278" cy="1"/>
          </a:xfrm>
          <a:prstGeom prst="line">
            <a:avLst/>
          </a:prstGeom>
          <a:ln w="38100">
            <a:solidFill>
              <a:srgbClr val="0433FF"/>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302" name="Ligne"/>
          <p:cNvSpPr/>
          <p:nvPr/>
        </p:nvSpPr>
        <p:spPr>
          <a:xfrm>
            <a:off x="2893611" y="3143669"/>
            <a:ext cx="1736163" cy="1"/>
          </a:xfrm>
          <a:prstGeom prst="line">
            <a:avLst/>
          </a:prstGeom>
          <a:ln w="38100">
            <a:solidFill>
              <a:srgbClr val="0433FF"/>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303" name="Les essences…"/>
          <p:cNvSpPr txBox="1"/>
          <p:nvPr/>
        </p:nvSpPr>
        <p:spPr>
          <a:xfrm>
            <a:off x="9175590" y="1786577"/>
            <a:ext cx="1393010" cy="245291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200" b="0">
                <a:solidFill>
                  <a:srgbClr val="0433FF"/>
                </a:solidFill>
                <a:latin typeface="Times New Roman"/>
                <a:ea typeface="Times New Roman"/>
                <a:cs typeface="Times New Roman"/>
                <a:sym typeface="Times New Roman"/>
              </a:defRPr>
            </a:pPr>
            <a:r>
              <a:rPr sz="1547"/>
              <a:t>Les essences</a:t>
            </a:r>
          </a:p>
          <a:p>
            <a:pPr defTabSz="321457">
              <a:defRPr sz="2200" b="0">
                <a:solidFill>
                  <a:srgbClr val="0433FF"/>
                </a:solidFill>
                <a:latin typeface="Times New Roman"/>
                <a:ea typeface="Times New Roman"/>
                <a:cs typeface="Times New Roman"/>
                <a:sym typeface="Times New Roman"/>
              </a:defRPr>
            </a:pPr>
            <a:r>
              <a:rPr sz="1547"/>
              <a:t>qui ont </a:t>
            </a:r>
          </a:p>
          <a:p>
            <a:pPr defTabSz="321457">
              <a:defRPr sz="2200" b="0">
                <a:solidFill>
                  <a:srgbClr val="0433FF"/>
                </a:solidFill>
                <a:latin typeface="Times New Roman"/>
                <a:ea typeface="Times New Roman"/>
                <a:cs typeface="Times New Roman"/>
                <a:sym typeface="Times New Roman"/>
              </a:defRPr>
            </a:pPr>
            <a:r>
              <a:rPr sz="1547"/>
              <a:t>été contemplées.</a:t>
            </a:r>
          </a:p>
          <a:p>
            <a:pPr defTabSz="321457">
              <a:defRPr sz="2200" b="0">
                <a:solidFill>
                  <a:srgbClr val="0433FF"/>
                </a:solidFill>
                <a:latin typeface="Times New Roman"/>
                <a:ea typeface="Times New Roman"/>
                <a:cs typeface="Times New Roman"/>
                <a:sym typeface="Times New Roman"/>
              </a:defRPr>
            </a:pPr>
            <a:endParaRPr sz="1547"/>
          </a:p>
          <a:p>
            <a:pPr defTabSz="321457">
              <a:defRPr sz="2200" b="0">
                <a:solidFill>
                  <a:srgbClr val="0433FF"/>
                </a:solidFill>
                <a:latin typeface="Times New Roman"/>
                <a:ea typeface="Times New Roman"/>
                <a:cs typeface="Times New Roman"/>
                <a:sym typeface="Times New Roman"/>
              </a:defRPr>
            </a:pPr>
            <a:r>
              <a:rPr sz="1547"/>
              <a:t>QUAND ?</a:t>
            </a:r>
          </a:p>
          <a:p>
            <a:pPr defTabSz="321457">
              <a:defRPr sz="2200" b="0">
                <a:solidFill>
                  <a:srgbClr val="0433FF"/>
                </a:solidFill>
                <a:latin typeface="Times New Roman"/>
                <a:ea typeface="Times New Roman"/>
                <a:cs typeface="Times New Roman"/>
                <a:sym typeface="Times New Roman"/>
              </a:defRPr>
            </a:pPr>
            <a:endParaRPr sz="1547"/>
          </a:p>
          <a:p>
            <a:pPr defTabSz="321457">
              <a:defRPr sz="2200" b="0">
                <a:solidFill>
                  <a:srgbClr val="0433FF"/>
                </a:solidFill>
                <a:latin typeface="Times New Roman"/>
                <a:ea typeface="Times New Roman"/>
                <a:cs typeface="Times New Roman"/>
                <a:sym typeface="Times New Roman"/>
              </a:defRPr>
            </a:pPr>
            <a:r>
              <a:rPr sz="1547"/>
              <a:t>Avant </a:t>
            </a:r>
          </a:p>
          <a:p>
            <a:pPr defTabSz="321457">
              <a:defRPr sz="2200" b="0">
                <a:solidFill>
                  <a:srgbClr val="0433FF"/>
                </a:solidFill>
                <a:latin typeface="Times New Roman"/>
                <a:ea typeface="Times New Roman"/>
                <a:cs typeface="Times New Roman"/>
                <a:sym typeface="Times New Roman"/>
              </a:defRPr>
            </a:pPr>
            <a:r>
              <a:rPr sz="1547"/>
              <a:t>que notre âme</a:t>
            </a:r>
          </a:p>
          <a:p>
            <a:pPr defTabSz="321457">
              <a:defRPr sz="2200" b="0">
                <a:solidFill>
                  <a:srgbClr val="0433FF"/>
                </a:solidFill>
                <a:latin typeface="Times New Roman"/>
                <a:ea typeface="Times New Roman"/>
                <a:cs typeface="Times New Roman"/>
                <a:sym typeface="Times New Roman"/>
              </a:defRPr>
            </a:pPr>
            <a:r>
              <a:rPr sz="1547"/>
              <a:t>soit unie à un</a:t>
            </a:r>
          </a:p>
          <a:p>
            <a:pPr defTabSz="321457">
              <a:defRPr sz="2200" b="0">
                <a:solidFill>
                  <a:srgbClr val="0433FF"/>
                </a:solidFill>
                <a:latin typeface="Times New Roman"/>
                <a:ea typeface="Times New Roman"/>
                <a:cs typeface="Times New Roman"/>
                <a:sym typeface="Times New Roman"/>
              </a:defRPr>
            </a:pPr>
            <a:r>
              <a:rPr sz="1547"/>
              <a:t>un corps.</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5" name="Document10-page-001.jpg" descr="Document10-page-001.jpg"/>
          <p:cNvPicPr>
            <a:picLocks noChangeAspect="1"/>
          </p:cNvPicPr>
          <p:nvPr/>
        </p:nvPicPr>
        <p:blipFill>
          <a:blip r:embed="rId2"/>
          <a:stretch>
            <a:fillRect/>
          </a:stretch>
        </p:blipFill>
        <p:spPr>
          <a:xfrm>
            <a:off x="1585428" y="55233"/>
            <a:ext cx="6715139" cy="8540108"/>
          </a:xfrm>
          <a:prstGeom prst="rect">
            <a:avLst/>
          </a:prstGeom>
          <a:ln w="12700">
            <a:miter lim="400000"/>
          </a:ln>
        </p:spPr>
      </p:pic>
      <p:sp>
        <p:nvSpPr>
          <p:cNvPr id="306" name="Opposition entre :"/>
          <p:cNvSpPr txBox="1"/>
          <p:nvPr/>
        </p:nvSpPr>
        <p:spPr>
          <a:xfrm>
            <a:off x="8441614" y="728791"/>
            <a:ext cx="1551708" cy="3102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r" defTabSz="457200">
              <a:defRPr sz="2200" b="0">
                <a:latin typeface="Times New Roman"/>
                <a:ea typeface="Times New Roman"/>
                <a:cs typeface="Times New Roman"/>
                <a:sym typeface="Times New Roman"/>
              </a:defRPr>
            </a:lvl1pPr>
          </a:lstStyle>
          <a:p>
            <a:r>
              <a:rPr sz="1547"/>
              <a:t>Opposition entre : </a:t>
            </a:r>
          </a:p>
        </p:txBody>
      </p:sp>
      <p:sp>
        <p:nvSpPr>
          <p:cNvPr id="307" name="Ligne"/>
          <p:cNvSpPr/>
          <p:nvPr/>
        </p:nvSpPr>
        <p:spPr>
          <a:xfrm flipV="1">
            <a:off x="9056802" y="1126665"/>
            <a:ext cx="1" cy="4034009"/>
          </a:xfrm>
          <a:prstGeom prst="line">
            <a:avLst/>
          </a:prstGeom>
          <a:ln w="25400">
            <a:solidFill>
              <a:srgbClr val="0000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308" name="Beauté…"/>
          <p:cNvSpPr txBox="1"/>
          <p:nvPr/>
        </p:nvSpPr>
        <p:spPr>
          <a:xfrm>
            <a:off x="8089053" y="1416834"/>
            <a:ext cx="769442" cy="5482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200">
                <a:solidFill>
                  <a:srgbClr val="FF2600"/>
                </a:solidFill>
                <a:latin typeface="Times New Roman"/>
                <a:ea typeface="Times New Roman"/>
                <a:cs typeface="Times New Roman"/>
                <a:sym typeface="Times New Roman"/>
              </a:defRPr>
            </a:pPr>
            <a:r>
              <a:rPr sz="1547"/>
              <a:t>Beauté</a:t>
            </a:r>
          </a:p>
          <a:p>
            <a:pPr defTabSz="321457">
              <a:defRPr sz="2200">
                <a:solidFill>
                  <a:srgbClr val="FF2600"/>
                </a:solidFill>
                <a:latin typeface="Times New Roman"/>
                <a:ea typeface="Times New Roman"/>
                <a:cs typeface="Times New Roman"/>
                <a:sym typeface="Times New Roman"/>
              </a:defRPr>
            </a:pPr>
            <a:r>
              <a:rPr sz="1547"/>
              <a:t> terrestre</a:t>
            </a:r>
          </a:p>
        </p:txBody>
      </p:sp>
      <p:sp>
        <p:nvSpPr>
          <p:cNvPr id="309" name="Beauté…"/>
          <p:cNvSpPr txBox="1"/>
          <p:nvPr/>
        </p:nvSpPr>
        <p:spPr>
          <a:xfrm>
            <a:off x="9459191" y="1291945"/>
            <a:ext cx="764633" cy="5482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200">
                <a:solidFill>
                  <a:srgbClr val="0433FF"/>
                </a:solidFill>
                <a:latin typeface="Times New Roman"/>
                <a:ea typeface="Times New Roman"/>
                <a:cs typeface="Times New Roman"/>
                <a:sym typeface="Times New Roman"/>
              </a:defRPr>
            </a:pPr>
            <a:r>
              <a:rPr sz="1547"/>
              <a:t>Beauté</a:t>
            </a:r>
          </a:p>
          <a:p>
            <a:pPr defTabSz="321457">
              <a:defRPr sz="2200">
                <a:solidFill>
                  <a:srgbClr val="0433FF"/>
                </a:solidFill>
                <a:latin typeface="Times New Roman"/>
                <a:ea typeface="Times New Roman"/>
                <a:cs typeface="Times New Roman"/>
                <a:sym typeface="Times New Roman"/>
              </a:defRPr>
            </a:pPr>
            <a:r>
              <a:rPr sz="1547"/>
              <a:t>véritable</a:t>
            </a:r>
          </a:p>
        </p:txBody>
      </p:sp>
      <p:sp>
        <p:nvSpPr>
          <p:cNvPr id="310" name="Ligne"/>
          <p:cNvSpPr/>
          <p:nvPr/>
        </p:nvSpPr>
        <p:spPr>
          <a:xfrm>
            <a:off x="3996511" y="1356621"/>
            <a:ext cx="1200427" cy="1"/>
          </a:xfrm>
          <a:prstGeom prst="line">
            <a:avLst/>
          </a:prstGeom>
          <a:ln w="38100">
            <a:solidFill>
              <a:srgbClr val="FF26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311" name="Ligne"/>
          <p:cNvSpPr/>
          <p:nvPr/>
        </p:nvSpPr>
        <p:spPr>
          <a:xfrm>
            <a:off x="7483650" y="1356621"/>
            <a:ext cx="499430" cy="1"/>
          </a:xfrm>
          <a:prstGeom prst="line">
            <a:avLst/>
          </a:prstGeom>
          <a:ln w="38100">
            <a:solidFill>
              <a:srgbClr val="0433FF"/>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312" name="Ligne"/>
          <p:cNvSpPr/>
          <p:nvPr/>
        </p:nvSpPr>
        <p:spPr>
          <a:xfrm>
            <a:off x="1839908" y="1566090"/>
            <a:ext cx="651278" cy="1"/>
          </a:xfrm>
          <a:prstGeom prst="line">
            <a:avLst/>
          </a:prstGeom>
          <a:ln w="38100">
            <a:solidFill>
              <a:srgbClr val="0433FF"/>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313" name="Ligne"/>
          <p:cNvSpPr/>
          <p:nvPr/>
        </p:nvSpPr>
        <p:spPr>
          <a:xfrm>
            <a:off x="2893611" y="3143669"/>
            <a:ext cx="1736163" cy="1"/>
          </a:xfrm>
          <a:prstGeom prst="line">
            <a:avLst/>
          </a:prstGeom>
          <a:ln w="38100">
            <a:solidFill>
              <a:srgbClr val="0433FF"/>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314" name="Les essences…"/>
          <p:cNvSpPr txBox="1"/>
          <p:nvPr/>
        </p:nvSpPr>
        <p:spPr>
          <a:xfrm>
            <a:off x="9175590" y="1786577"/>
            <a:ext cx="1393010" cy="245291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200" b="0">
                <a:solidFill>
                  <a:srgbClr val="0433FF"/>
                </a:solidFill>
                <a:latin typeface="Times New Roman"/>
                <a:ea typeface="Times New Roman"/>
                <a:cs typeface="Times New Roman"/>
                <a:sym typeface="Times New Roman"/>
              </a:defRPr>
            </a:pPr>
            <a:r>
              <a:rPr sz="1547"/>
              <a:t>Les essences</a:t>
            </a:r>
          </a:p>
          <a:p>
            <a:pPr defTabSz="321457">
              <a:defRPr sz="2200" b="0">
                <a:solidFill>
                  <a:srgbClr val="0433FF"/>
                </a:solidFill>
                <a:latin typeface="Times New Roman"/>
                <a:ea typeface="Times New Roman"/>
                <a:cs typeface="Times New Roman"/>
                <a:sym typeface="Times New Roman"/>
              </a:defRPr>
            </a:pPr>
            <a:r>
              <a:rPr sz="1547"/>
              <a:t>qui ont </a:t>
            </a:r>
          </a:p>
          <a:p>
            <a:pPr defTabSz="321457">
              <a:defRPr sz="2200" b="0">
                <a:solidFill>
                  <a:srgbClr val="0433FF"/>
                </a:solidFill>
                <a:latin typeface="Times New Roman"/>
                <a:ea typeface="Times New Roman"/>
                <a:cs typeface="Times New Roman"/>
                <a:sym typeface="Times New Roman"/>
              </a:defRPr>
            </a:pPr>
            <a:r>
              <a:rPr sz="1547"/>
              <a:t>été contemplées.</a:t>
            </a:r>
          </a:p>
          <a:p>
            <a:pPr defTabSz="321457">
              <a:defRPr sz="2200" b="0">
                <a:solidFill>
                  <a:srgbClr val="0433FF"/>
                </a:solidFill>
                <a:latin typeface="Times New Roman"/>
                <a:ea typeface="Times New Roman"/>
                <a:cs typeface="Times New Roman"/>
                <a:sym typeface="Times New Roman"/>
              </a:defRPr>
            </a:pPr>
            <a:endParaRPr sz="1547"/>
          </a:p>
          <a:p>
            <a:pPr defTabSz="321457">
              <a:defRPr sz="2200" b="0">
                <a:solidFill>
                  <a:srgbClr val="0433FF"/>
                </a:solidFill>
                <a:latin typeface="Times New Roman"/>
                <a:ea typeface="Times New Roman"/>
                <a:cs typeface="Times New Roman"/>
                <a:sym typeface="Times New Roman"/>
              </a:defRPr>
            </a:pPr>
            <a:r>
              <a:rPr sz="1547"/>
              <a:t>QUAND ?</a:t>
            </a:r>
          </a:p>
          <a:p>
            <a:pPr defTabSz="321457">
              <a:defRPr sz="2200" b="0">
                <a:solidFill>
                  <a:srgbClr val="0433FF"/>
                </a:solidFill>
                <a:latin typeface="Times New Roman"/>
                <a:ea typeface="Times New Roman"/>
                <a:cs typeface="Times New Roman"/>
                <a:sym typeface="Times New Roman"/>
              </a:defRPr>
            </a:pPr>
            <a:endParaRPr sz="1547"/>
          </a:p>
          <a:p>
            <a:pPr defTabSz="321457">
              <a:defRPr sz="2200" b="0">
                <a:solidFill>
                  <a:srgbClr val="0433FF"/>
                </a:solidFill>
                <a:latin typeface="Times New Roman"/>
                <a:ea typeface="Times New Roman"/>
                <a:cs typeface="Times New Roman"/>
                <a:sym typeface="Times New Roman"/>
              </a:defRPr>
            </a:pPr>
            <a:r>
              <a:rPr sz="1547"/>
              <a:t>Avant </a:t>
            </a:r>
          </a:p>
          <a:p>
            <a:pPr defTabSz="321457">
              <a:defRPr sz="2200" b="0">
                <a:solidFill>
                  <a:srgbClr val="0433FF"/>
                </a:solidFill>
                <a:latin typeface="Times New Roman"/>
                <a:ea typeface="Times New Roman"/>
                <a:cs typeface="Times New Roman"/>
                <a:sym typeface="Times New Roman"/>
              </a:defRPr>
            </a:pPr>
            <a:r>
              <a:rPr sz="1547"/>
              <a:t>que notre âme</a:t>
            </a:r>
          </a:p>
          <a:p>
            <a:pPr defTabSz="321457">
              <a:defRPr sz="2200" b="0">
                <a:solidFill>
                  <a:srgbClr val="0433FF"/>
                </a:solidFill>
                <a:latin typeface="Times New Roman"/>
                <a:ea typeface="Times New Roman"/>
                <a:cs typeface="Times New Roman"/>
                <a:sym typeface="Times New Roman"/>
              </a:defRPr>
            </a:pPr>
            <a:r>
              <a:rPr sz="1547"/>
              <a:t>soit unie à un</a:t>
            </a:r>
          </a:p>
          <a:p>
            <a:pPr defTabSz="321457">
              <a:defRPr sz="2200" b="0">
                <a:solidFill>
                  <a:srgbClr val="0433FF"/>
                </a:solidFill>
                <a:latin typeface="Times New Roman"/>
                <a:ea typeface="Times New Roman"/>
                <a:cs typeface="Times New Roman"/>
                <a:sym typeface="Times New Roman"/>
              </a:defRPr>
            </a:pPr>
            <a:r>
              <a:rPr sz="1547"/>
              <a:t>un corps.</a:t>
            </a:r>
          </a:p>
        </p:txBody>
      </p:sp>
      <p:sp>
        <p:nvSpPr>
          <p:cNvPr id="315" name="Ligne"/>
          <p:cNvSpPr/>
          <p:nvPr/>
        </p:nvSpPr>
        <p:spPr>
          <a:xfrm>
            <a:off x="3161480" y="2250144"/>
            <a:ext cx="1200426" cy="1"/>
          </a:xfrm>
          <a:prstGeom prst="line">
            <a:avLst/>
          </a:prstGeom>
          <a:ln w="38100">
            <a:solidFill>
              <a:srgbClr val="942192"/>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316" name="Ligne"/>
          <p:cNvSpPr/>
          <p:nvPr/>
        </p:nvSpPr>
        <p:spPr>
          <a:xfrm>
            <a:off x="4943730" y="2700235"/>
            <a:ext cx="499430" cy="1"/>
          </a:xfrm>
          <a:prstGeom prst="line">
            <a:avLst/>
          </a:prstGeom>
          <a:ln w="38100">
            <a:solidFill>
              <a:srgbClr val="942192"/>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317" name="Enthousiasme,…"/>
          <p:cNvSpPr txBox="1"/>
          <p:nvPr/>
        </p:nvSpPr>
        <p:spPr>
          <a:xfrm>
            <a:off x="8440976" y="4478488"/>
            <a:ext cx="1234313" cy="5482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200" b="0">
                <a:solidFill>
                  <a:srgbClr val="942192"/>
                </a:solidFill>
                <a:latin typeface="Times New Roman"/>
                <a:ea typeface="Times New Roman"/>
                <a:cs typeface="Times New Roman"/>
                <a:sym typeface="Times New Roman"/>
              </a:defRPr>
            </a:pPr>
            <a:r>
              <a:rPr sz="1547"/>
              <a:t>Enthousiasme,</a:t>
            </a:r>
          </a:p>
          <a:p>
            <a:pPr defTabSz="321457">
              <a:defRPr sz="2200" b="0">
                <a:solidFill>
                  <a:srgbClr val="942192"/>
                </a:solidFill>
                <a:latin typeface="Times New Roman"/>
                <a:ea typeface="Times New Roman"/>
                <a:cs typeface="Times New Roman"/>
                <a:sym typeface="Times New Roman"/>
              </a:defRPr>
            </a:pPr>
            <a:r>
              <a:rPr sz="1547"/>
              <a:t>délire</a:t>
            </a:r>
          </a:p>
        </p:txBody>
      </p:sp>
      <p:sp>
        <p:nvSpPr>
          <p:cNvPr id="318" name="Flèche"/>
          <p:cNvSpPr/>
          <p:nvPr/>
        </p:nvSpPr>
        <p:spPr>
          <a:xfrm>
            <a:off x="8660189" y="4994539"/>
            <a:ext cx="1118157" cy="183132"/>
          </a:xfrm>
          <a:prstGeom prst="rightArrow">
            <a:avLst>
              <a:gd name="adj1" fmla="val 32000"/>
              <a:gd name="adj2" fmla="val 191870"/>
            </a:avLst>
          </a:prstGeom>
          <a:solidFill>
            <a:srgbClr val="942192"/>
          </a:solidFill>
          <a:ln w="12700">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319" name="Alors la contemplation…"/>
          <p:cNvSpPr txBox="1"/>
          <p:nvPr/>
        </p:nvSpPr>
        <p:spPr>
          <a:xfrm>
            <a:off x="8093460" y="5694050"/>
            <a:ext cx="2265044" cy="10244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200" b="0">
                <a:solidFill>
                  <a:srgbClr val="942192"/>
                </a:solidFill>
                <a:latin typeface="Times New Roman"/>
                <a:ea typeface="Times New Roman"/>
                <a:cs typeface="Times New Roman"/>
                <a:sym typeface="Times New Roman"/>
              </a:defRPr>
            </a:pPr>
            <a:r>
              <a:rPr sz="1547"/>
              <a:t>Alors la contemplation </a:t>
            </a:r>
          </a:p>
          <a:p>
            <a:pPr defTabSz="321457">
              <a:defRPr sz="2200" b="0">
                <a:solidFill>
                  <a:srgbClr val="942192"/>
                </a:solidFill>
                <a:latin typeface="Times New Roman"/>
                <a:ea typeface="Times New Roman"/>
                <a:cs typeface="Times New Roman"/>
                <a:sym typeface="Times New Roman"/>
              </a:defRPr>
            </a:pPr>
            <a:r>
              <a:rPr sz="1547"/>
              <a:t>du beau sensible se dépasse</a:t>
            </a:r>
          </a:p>
          <a:p>
            <a:pPr defTabSz="321457">
              <a:defRPr sz="2200" b="0">
                <a:solidFill>
                  <a:srgbClr val="942192"/>
                </a:solidFill>
                <a:latin typeface="Times New Roman"/>
                <a:ea typeface="Times New Roman"/>
                <a:cs typeface="Times New Roman"/>
                <a:sym typeface="Times New Roman"/>
              </a:defRPr>
            </a:pPr>
            <a:r>
              <a:rPr sz="1547"/>
              <a:t>dans la contemplation </a:t>
            </a:r>
          </a:p>
          <a:p>
            <a:pPr defTabSz="321457">
              <a:defRPr sz="2200" b="0">
                <a:solidFill>
                  <a:srgbClr val="942192"/>
                </a:solidFill>
                <a:latin typeface="Times New Roman"/>
                <a:ea typeface="Times New Roman"/>
                <a:cs typeface="Times New Roman"/>
                <a:sym typeface="Times New Roman"/>
              </a:defRPr>
            </a:pPr>
            <a:r>
              <a:rPr sz="1547"/>
              <a:t>du beau intelligible.</a:t>
            </a:r>
          </a:p>
        </p:txBody>
      </p:sp>
      <p:sp>
        <p:nvSpPr>
          <p:cNvPr id="320" name="RÉMINISCENCE"/>
          <p:cNvSpPr txBox="1"/>
          <p:nvPr/>
        </p:nvSpPr>
        <p:spPr>
          <a:xfrm>
            <a:off x="8290807" y="5292351"/>
            <a:ext cx="1540486" cy="3102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defTabSz="457200">
              <a:defRPr sz="2200" b="0">
                <a:solidFill>
                  <a:srgbClr val="942192"/>
                </a:solidFill>
                <a:latin typeface="Times New Roman"/>
                <a:ea typeface="Times New Roman"/>
                <a:cs typeface="Times New Roman"/>
                <a:sym typeface="Times New Roman"/>
              </a:defRPr>
            </a:lvl1pPr>
          </a:lstStyle>
          <a:p>
            <a:r>
              <a:rPr sz="1547"/>
              <a:t>RÉMINISCENCE</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 name="La beauté sensible = les copies insuffisantes,     ?…"/>
          <p:cNvSpPr txBox="1"/>
          <p:nvPr/>
        </p:nvSpPr>
        <p:spPr>
          <a:xfrm>
            <a:off x="2763142" y="1126411"/>
            <a:ext cx="6721969" cy="100264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3600" b="0">
                <a:latin typeface="Times New Roman"/>
                <a:ea typeface="Times New Roman"/>
                <a:cs typeface="Times New Roman"/>
                <a:sym typeface="Times New Roman"/>
              </a:defRPr>
            </a:pPr>
            <a:r>
              <a:rPr sz="2531"/>
              <a:t>La beauté sensible = les copies insuffisantes,  </a:t>
            </a:r>
            <a:r>
              <a:rPr sz="3516" b="1"/>
              <a:t>   ? </a:t>
            </a:r>
          </a:p>
          <a:p>
            <a:pPr lvl="2" defTabSz="321457">
              <a:defRPr sz="3600" b="0">
                <a:latin typeface="Times New Roman"/>
                <a:ea typeface="Times New Roman"/>
                <a:cs typeface="Times New Roman"/>
                <a:sym typeface="Times New Roman"/>
              </a:defRPr>
            </a:pPr>
            <a:r>
              <a:rPr sz="2531"/>
              <a:t>                                  voire trompeuses</a:t>
            </a:r>
          </a:p>
        </p:txBody>
      </p:sp>
      <p:sp>
        <p:nvSpPr>
          <p:cNvPr id="323" name="Et, il y a deux types de « copies » selon Platon."/>
          <p:cNvSpPr txBox="1"/>
          <p:nvPr/>
        </p:nvSpPr>
        <p:spPr>
          <a:xfrm>
            <a:off x="2984518" y="3628376"/>
            <a:ext cx="7200690" cy="461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lvl="2" defTabSz="321457">
              <a:defRPr sz="3600" b="0">
                <a:latin typeface="Times New Roman"/>
                <a:ea typeface="Times New Roman"/>
                <a:cs typeface="Times New Roman"/>
                <a:sym typeface="Times New Roman"/>
              </a:defRPr>
            </a:pPr>
            <a:r>
              <a:rPr sz="2531"/>
              <a:t> Et, il y a deux types de « copies » selon Platon.</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 name="Deux types de « copies » selon Platon"/>
          <p:cNvSpPr txBox="1"/>
          <p:nvPr/>
        </p:nvSpPr>
        <p:spPr>
          <a:xfrm>
            <a:off x="3613957" y="617139"/>
            <a:ext cx="5926302" cy="461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lvl="2" defTabSz="321457">
              <a:defRPr sz="3600" b="0">
                <a:latin typeface="Times New Roman"/>
                <a:ea typeface="Times New Roman"/>
                <a:cs typeface="Times New Roman"/>
                <a:sym typeface="Times New Roman"/>
              </a:defRPr>
            </a:pPr>
            <a:r>
              <a:rPr sz="2531"/>
              <a:t>Deux types de « copies » selon Platon</a:t>
            </a:r>
          </a:p>
        </p:txBody>
      </p:sp>
      <p:sp>
        <p:nvSpPr>
          <p:cNvPr id="326" name="Ligne"/>
          <p:cNvSpPr/>
          <p:nvPr/>
        </p:nvSpPr>
        <p:spPr>
          <a:xfrm flipV="1">
            <a:off x="5902748" y="1462640"/>
            <a:ext cx="1" cy="4971156"/>
          </a:xfrm>
          <a:prstGeom prst="line">
            <a:avLst/>
          </a:prstGeom>
          <a:ln w="25400">
            <a:solidFill>
              <a:srgbClr val="0000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327" name="L’art du simulacre…"/>
          <p:cNvSpPr txBox="1"/>
          <p:nvPr/>
        </p:nvSpPr>
        <p:spPr>
          <a:xfrm>
            <a:off x="2260012" y="1641208"/>
            <a:ext cx="3123868" cy="38808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defTabSz="321457">
              <a:defRPr sz="3200">
                <a:latin typeface="Times New Roman"/>
                <a:ea typeface="Times New Roman"/>
                <a:cs typeface="Times New Roman"/>
                <a:sym typeface="Times New Roman"/>
              </a:defRPr>
            </a:pPr>
            <a:r>
              <a:rPr sz="2250"/>
              <a:t>L’art du simulacre</a:t>
            </a:r>
          </a:p>
          <a:p>
            <a:pPr defTabSz="321457">
              <a:defRPr sz="3200" b="0">
                <a:latin typeface="Times New Roman"/>
                <a:ea typeface="Times New Roman"/>
                <a:cs typeface="Times New Roman"/>
                <a:sym typeface="Times New Roman"/>
              </a:defRPr>
            </a:pPr>
            <a:endParaRPr sz="2250"/>
          </a:p>
          <a:p>
            <a:pPr defTabSz="321457">
              <a:defRPr sz="3200" b="0">
                <a:latin typeface="Times New Roman"/>
                <a:ea typeface="Times New Roman"/>
                <a:cs typeface="Times New Roman"/>
                <a:sym typeface="Times New Roman"/>
              </a:defRPr>
            </a:pPr>
            <a:r>
              <a:rPr sz="2250"/>
              <a:t>Art de l’apparence trompeuse </a:t>
            </a:r>
          </a:p>
          <a:p>
            <a:pPr defTabSz="321457">
              <a:defRPr sz="3200" b="0">
                <a:latin typeface="Times New Roman"/>
                <a:ea typeface="Times New Roman"/>
                <a:cs typeface="Times New Roman"/>
                <a:sym typeface="Times New Roman"/>
              </a:defRPr>
            </a:pPr>
            <a:endParaRPr sz="2250"/>
          </a:p>
          <a:p>
            <a:pPr defTabSz="321457">
              <a:defRPr sz="3200" b="0">
                <a:latin typeface="Times New Roman"/>
                <a:ea typeface="Times New Roman"/>
                <a:cs typeface="Times New Roman"/>
                <a:sym typeface="Times New Roman"/>
              </a:defRPr>
            </a:pPr>
            <a:endParaRPr sz="2250"/>
          </a:p>
          <a:p>
            <a:pPr defTabSz="321457">
              <a:defRPr sz="3200" b="0">
                <a:latin typeface="Times New Roman"/>
                <a:ea typeface="Times New Roman"/>
                <a:cs typeface="Times New Roman"/>
                <a:sym typeface="Times New Roman"/>
              </a:defRPr>
            </a:pPr>
            <a:r>
              <a:rPr sz="2250"/>
              <a:t>Illusionnisme </a:t>
            </a:r>
          </a:p>
          <a:p>
            <a:pPr defTabSz="321457">
              <a:defRPr sz="3200" b="0">
                <a:latin typeface="Times New Roman"/>
                <a:ea typeface="Times New Roman"/>
                <a:cs typeface="Times New Roman"/>
                <a:sym typeface="Times New Roman"/>
              </a:defRPr>
            </a:pPr>
            <a:endParaRPr sz="2250"/>
          </a:p>
          <a:p>
            <a:pPr defTabSz="321457">
              <a:defRPr sz="3200" b="0">
                <a:latin typeface="Times New Roman"/>
                <a:ea typeface="Times New Roman"/>
                <a:cs typeface="Times New Roman"/>
                <a:sym typeface="Times New Roman"/>
              </a:defRPr>
            </a:pPr>
            <a:r>
              <a:rPr sz="2250"/>
              <a:t>Il y a des proportions « dépravées », non fidèles au modèle.</a:t>
            </a:r>
          </a:p>
        </p:txBody>
      </p:sp>
      <p:sp>
        <p:nvSpPr>
          <p:cNvPr id="328" name="L’art de la copie…"/>
          <p:cNvSpPr txBox="1"/>
          <p:nvPr/>
        </p:nvSpPr>
        <p:spPr>
          <a:xfrm>
            <a:off x="6130207" y="1661689"/>
            <a:ext cx="4314717" cy="35346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defTabSz="321457">
              <a:defRPr sz="3200">
                <a:latin typeface="Times New Roman"/>
                <a:ea typeface="Times New Roman"/>
                <a:cs typeface="Times New Roman"/>
                <a:sym typeface="Times New Roman"/>
              </a:defRPr>
            </a:pPr>
            <a:r>
              <a:rPr sz="2250"/>
              <a:t>L’art de la copie </a:t>
            </a:r>
          </a:p>
          <a:p>
            <a:pPr defTabSz="321457">
              <a:defRPr sz="3200" b="0">
                <a:latin typeface="Times New Roman"/>
                <a:ea typeface="Times New Roman"/>
                <a:cs typeface="Times New Roman"/>
                <a:sym typeface="Times New Roman"/>
              </a:defRPr>
            </a:pPr>
            <a:endParaRPr sz="2250"/>
          </a:p>
          <a:p>
            <a:pPr defTabSz="321457">
              <a:defRPr sz="3200" b="0">
                <a:latin typeface="Times New Roman"/>
                <a:ea typeface="Times New Roman"/>
                <a:cs typeface="Times New Roman"/>
                <a:sym typeface="Times New Roman"/>
              </a:defRPr>
            </a:pPr>
            <a:r>
              <a:rPr sz="2250"/>
              <a:t>L’art qui essaie d’être fidèle au modèle imité (donc, moins trompeur). </a:t>
            </a:r>
          </a:p>
          <a:p>
            <a:pPr defTabSz="321457">
              <a:defRPr sz="3200" b="0">
                <a:latin typeface="Times New Roman"/>
                <a:ea typeface="Times New Roman"/>
                <a:cs typeface="Times New Roman"/>
                <a:sym typeface="Times New Roman"/>
              </a:defRPr>
            </a:pPr>
            <a:endParaRPr sz="2250"/>
          </a:p>
          <a:p>
            <a:pPr defTabSz="321457">
              <a:defRPr sz="3200" b="0">
                <a:latin typeface="Times New Roman"/>
                <a:ea typeface="Times New Roman"/>
                <a:cs typeface="Times New Roman"/>
                <a:sym typeface="Times New Roman"/>
              </a:defRPr>
            </a:pPr>
            <a:r>
              <a:rPr sz="2250"/>
              <a:t>Pas d’illusionnisme</a:t>
            </a:r>
          </a:p>
          <a:p>
            <a:pPr defTabSz="321457">
              <a:defRPr sz="3200" b="0">
                <a:latin typeface="Times New Roman"/>
                <a:ea typeface="Times New Roman"/>
                <a:cs typeface="Times New Roman"/>
                <a:sym typeface="Times New Roman"/>
              </a:defRPr>
            </a:pPr>
            <a:endParaRPr sz="2250"/>
          </a:p>
          <a:p>
            <a:pPr defTabSz="321457">
              <a:defRPr sz="3200" b="0">
                <a:latin typeface="Times New Roman"/>
                <a:ea typeface="Times New Roman"/>
                <a:cs typeface="Times New Roman"/>
                <a:sym typeface="Times New Roman"/>
              </a:defRPr>
            </a:pPr>
            <a:r>
              <a:rPr sz="2250"/>
              <a:t>L’art qui conserve les justes proportions (</a:t>
            </a:r>
            <a:r>
              <a:rPr sz="2250" i="1"/>
              <a:t>symmetria</a:t>
            </a:r>
            <a:r>
              <a:rPr sz="2250"/>
              <a:t>).</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0" name="droppedImage.png" descr="droppedImage.png"/>
          <p:cNvPicPr>
            <a:picLocks noChangeAspect="1"/>
          </p:cNvPicPr>
          <p:nvPr/>
        </p:nvPicPr>
        <p:blipFill>
          <a:blip r:embed="rId2"/>
          <a:stretch>
            <a:fillRect/>
          </a:stretch>
        </p:blipFill>
        <p:spPr>
          <a:xfrm>
            <a:off x="2663724" y="210756"/>
            <a:ext cx="3218245" cy="6436489"/>
          </a:xfrm>
          <a:prstGeom prst="rect">
            <a:avLst/>
          </a:prstGeom>
          <a:ln w="12700">
            <a:miter lim="400000"/>
          </a:ln>
        </p:spPr>
      </p:pic>
      <p:sp>
        <p:nvSpPr>
          <p:cNvPr id="331" name="Polyclète…"/>
          <p:cNvSpPr txBox="1"/>
          <p:nvPr/>
        </p:nvSpPr>
        <p:spPr>
          <a:xfrm>
            <a:off x="5933979" y="4884047"/>
            <a:ext cx="4616649" cy="15859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lnSpc>
                <a:spcPts val="3164"/>
              </a:lnSpc>
              <a:defRPr>
                <a:latin typeface="Times New Roman"/>
                <a:ea typeface="Times New Roman"/>
                <a:cs typeface="Times New Roman"/>
                <a:sym typeface="Times New Roman"/>
              </a:defRPr>
            </a:pPr>
            <a:r>
              <a:rPr sz="1266"/>
              <a:t>Polyclète </a:t>
            </a:r>
          </a:p>
          <a:p>
            <a:pPr defTabSz="321457">
              <a:lnSpc>
                <a:spcPts val="3164"/>
              </a:lnSpc>
              <a:defRPr>
                <a:latin typeface="Times New Roman"/>
                <a:ea typeface="Times New Roman"/>
                <a:cs typeface="Times New Roman"/>
                <a:sym typeface="Times New Roman"/>
              </a:defRPr>
            </a:pPr>
            <a:r>
              <a:rPr sz="1266" i="1"/>
              <a:t>Doryphore</a:t>
            </a:r>
            <a:r>
              <a:rPr sz="1266"/>
              <a:t>, vers 440 av. J.-C.</a:t>
            </a:r>
          </a:p>
          <a:p>
            <a:pPr defTabSz="321457">
              <a:lnSpc>
                <a:spcPts val="2883"/>
              </a:lnSpc>
              <a:defRPr sz="2000" b="0">
                <a:latin typeface="Times New Roman"/>
                <a:ea typeface="Times New Roman"/>
                <a:cs typeface="Times New Roman"/>
                <a:sym typeface="Times New Roman"/>
              </a:defRPr>
            </a:pPr>
            <a:r>
              <a:rPr sz="1406"/>
              <a:t>(Original en bronze) Marbre, exemplaire provenant de Pompéi </a:t>
            </a:r>
          </a:p>
          <a:p>
            <a:pPr defTabSz="321457">
              <a:lnSpc>
                <a:spcPts val="2883"/>
              </a:lnSpc>
              <a:defRPr sz="2000" b="0">
                <a:latin typeface="Times New Roman"/>
                <a:ea typeface="Times New Roman"/>
                <a:cs typeface="Times New Roman"/>
                <a:sym typeface="Times New Roman"/>
              </a:defRPr>
            </a:pPr>
            <a:r>
              <a:rPr sz="1406"/>
              <a:t>Musée archéologique national de Naples  </a:t>
            </a:r>
          </a:p>
        </p:txBody>
      </p:sp>
      <p:sp>
        <p:nvSpPr>
          <p:cNvPr id="332" name="V siècle  avant J.-C.…"/>
          <p:cNvSpPr txBox="1"/>
          <p:nvPr/>
        </p:nvSpPr>
        <p:spPr>
          <a:xfrm>
            <a:off x="7074118" y="336651"/>
            <a:ext cx="1684757" cy="82830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lnSpc>
                <a:spcPts val="3164"/>
              </a:lnSpc>
              <a:defRPr>
                <a:latin typeface="Times New Roman"/>
                <a:ea typeface="Times New Roman"/>
                <a:cs typeface="Times New Roman"/>
                <a:sym typeface="Times New Roman"/>
              </a:defRPr>
            </a:pPr>
            <a:r>
              <a:rPr sz="1266"/>
              <a:t>V siècle  avant J.-C.</a:t>
            </a:r>
          </a:p>
          <a:p>
            <a:pPr defTabSz="321457">
              <a:lnSpc>
                <a:spcPts val="3164"/>
              </a:lnSpc>
              <a:defRPr>
                <a:latin typeface="Times New Roman"/>
                <a:ea typeface="Times New Roman"/>
                <a:cs typeface="Times New Roman"/>
                <a:sym typeface="Times New Roman"/>
              </a:defRPr>
            </a:pPr>
            <a:r>
              <a:rPr sz="1266"/>
              <a:t>Premier classicisme grec</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 name="« Il réalisa aussi un enfant sous forme d’homme, le Doryphore, que les artistes appellent Canon, parce qu’ils y cherchent, comme dans une loi, les principes de leur art, et que seul parmi les hommes, il est considéré comme ayant réalisé l’art lui-même da"/>
          <p:cNvSpPr txBox="1"/>
          <p:nvPr/>
        </p:nvSpPr>
        <p:spPr>
          <a:xfrm>
            <a:off x="2411817" y="648014"/>
            <a:ext cx="7546177" cy="556197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lgn="just" defTabSz="321457">
              <a:lnSpc>
                <a:spcPct val="120000"/>
              </a:lnSpc>
              <a:defRPr sz="3200" b="0">
                <a:latin typeface="Times New Roman"/>
                <a:ea typeface="Times New Roman"/>
                <a:cs typeface="Times New Roman"/>
                <a:sym typeface="Times New Roman"/>
              </a:defRPr>
            </a:pPr>
            <a:r>
              <a:rPr sz="2250"/>
              <a:t>« Il réalisa aussi un enfant sous forme d’homme, le Doryphore, que les artistes appellent </a:t>
            </a:r>
            <a:r>
              <a:rPr sz="2250" i="1"/>
              <a:t>Canon</a:t>
            </a:r>
            <a:r>
              <a:rPr sz="2250"/>
              <a:t>, parce qu’ils y cherchent, comme dans une loi, les principes de leur art, et que seul parmi les hommes, il est considéré comme ayant réalisé l’art lui-même dans une œuvre d’art. »</a:t>
            </a:r>
            <a:endParaRPr sz="844"/>
          </a:p>
          <a:p>
            <a:pPr defTabSz="321457">
              <a:lnSpc>
                <a:spcPct val="120000"/>
              </a:lnSpc>
              <a:defRPr sz="2800" b="0">
                <a:latin typeface="Times New Roman"/>
                <a:ea typeface="Times New Roman"/>
                <a:cs typeface="Times New Roman"/>
                <a:sym typeface="Times New Roman"/>
              </a:defRPr>
            </a:pPr>
            <a:endParaRPr sz="844"/>
          </a:p>
          <a:p>
            <a:pPr defTabSz="321457">
              <a:lnSpc>
                <a:spcPts val="3445"/>
              </a:lnSpc>
              <a:defRPr sz="2800" b="0">
                <a:latin typeface="Times New Roman"/>
                <a:ea typeface="Times New Roman"/>
                <a:cs typeface="Times New Roman"/>
                <a:sym typeface="Times New Roman"/>
              </a:defRPr>
            </a:pPr>
            <a:endParaRPr sz="844"/>
          </a:p>
          <a:p>
            <a:pPr algn="r" defTabSz="321457">
              <a:lnSpc>
                <a:spcPts val="3305"/>
              </a:lnSpc>
              <a:defRPr sz="2600" b="0">
                <a:uFill>
                  <a:solidFill>
                    <a:srgbClr val="000000"/>
                  </a:solidFill>
                </a:uFill>
                <a:latin typeface="Times New Roman"/>
                <a:ea typeface="Times New Roman"/>
                <a:cs typeface="Times New Roman"/>
                <a:sym typeface="Times New Roman"/>
              </a:defRPr>
            </a:pPr>
            <a:r>
              <a:rPr sz="1828"/>
              <a:t>Pline l’Ancien (</a:t>
            </a:r>
            <a:r>
              <a:rPr sz="1828" i="1"/>
              <a:t>Histoire naturelle</a:t>
            </a:r>
            <a:r>
              <a:rPr sz="1828"/>
              <a:t>, XXXIV, 55), traduction de M. Muller-Dufeu, </a:t>
            </a:r>
          </a:p>
          <a:p>
            <a:pPr algn="r" defTabSz="321457">
              <a:lnSpc>
                <a:spcPts val="3305"/>
              </a:lnSpc>
              <a:defRPr sz="2600" b="0">
                <a:uFill>
                  <a:solidFill>
                    <a:srgbClr val="000000"/>
                  </a:solidFill>
                </a:uFill>
                <a:latin typeface="Times New Roman"/>
                <a:ea typeface="Times New Roman"/>
                <a:cs typeface="Times New Roman"/>
                <a:sym typeface="Times New Roman"/>
              </a:defRPr>
            </a:pPr>
            <a:r>
              <a:rPr sz="1828" i="1"/>
              <a:t>La Sculpture grecque. Sources littéraires et épigraphiques</a:t>
            </a:r>
            <a:r>
              <a:rPr sz="1828"/>
              <a:t>, </a:t>
            </a:r>
          </a:p>
          <a:p>
            <a:pPr algn="r" defTabSz="321457">
              <a:lnSpc>
                <a:spcPts val="3305"/>
              </a:lnSpc>
              <a:defRPr sz="2600" b="0">
                <a:uFill>
                  <a:solidFill>
                    <a:srgbClr val="000000"/>
                  </a:solidFill>
                </a:uFill>
                <a:latin typeface="Times New Roman"/>
                <a:ea typeface="Times New Roman"/>
                <a:cs typeface="Times New Roman"/>
                <a:sym typeface="Times New Roman"/>
              </a:defRPr>
            </a:pPr>
            <a:r>
              <a:rPr sz="1828"/>
              <a:t>Éditions de l’École nationale supérieure des Beaux-Arts, </a:t>
            </a:r>
          </a:p>
          <a:p>
            <a:pPr algn="r" defTabSz="321457">
              <a:lnSpc>
                <a:spcPts val="3305"/>
              </a:lnSpc>
              <a:defRPr sz="2600" b="0">
                <a:uFill>
                  <a:solidFill>
                    <a:srgbClr val="000000"/>
                  </a:solidFill>
                </a:uFill>
                <a:latin typeface="Times New Roman"/>
                <a:ea typeface="Times New Roman"/>
                <a:cs typeface="Times New Roman"/>
                <a:sym typeface="Times New Roman"/>
              </a:defRPr>
            </a:pPr>
            <a:r>
              <a:rPr sz="1828"/>
              <a:t>coll. « Beaux-Arts histoire », 2002, p. 397.</a:t>
            </a:r>
          </a:p>
          <a:p>
            <a:pPr defTabSz="321457">
              <a:lnSpc>
                <a:spcPts val="3305"/>
              </a:lnSpc>
              <a:defRPr sz="2600" b="0">
                <a:uFill>
                  <a:solidFill>
                    <a:srgbClr val="000000"/>
                  </a:solidFill>
                </a:uFill>
                <a:latin typeface="Times New Roman"/>
                <a:ea typeface="Times New Roman"/>
                <a:cs typeface="Times New Roman"/>
                <a:sym typeface="Times New Roman"/>
              </a:defRPr>
            </a:pPr>
            <a:endParaRPr sz="1828"/>
          </a:p>
          <a:p>
            <a:pPr defTabSz="321457">
              <a:lnSpc>
                <a:spcPts val="3305"/>
              </a:lnSpc>
              <a:defRPr sz="2600" b="0">
                <a:uFill>
                  <a:solidFill>
                    <a:srgbClr val="000000"/>
                  </a:solidFill>
                </a:uFill>
                <a:latin typeface="Times New Roman"/>
                <a:ea typeface="Times New Roman"/>
                <a:cs typeface="Times New Roman"/>
                <a:sym typeface="Times New Roman"/>
              </a:defRPr>
            </a:pPr>
            <a:endParaRPr sz="1828"/>
          </a:p>
          <a:p>
            <a:pPr defTabSz="321457">
              <a:defRPr sz="2600" b="0">
                <a:latin typeface="Times New Roman"/>
                <a:ea typeface="Times New Roman"/>
                <a:cs typeface="Times New Roman"/>
                <a:sym typeface="Times New Roman"/>
              </a:defRPr>
            </a:pPr>
            <a:endParaRPr sz="1828"/>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6" name="Image" descr="Image"/>
          <p:cNvPicPr>
            <a:picLocks noChangeAspect="1"/>
          </p:cNvPicPr>
          <p:nvPr/>
        </p:nvPicPr>
        <p:blipFill>
          <a:blip r:embed="rId2"/>
          <a:stretch>
            <a:fillRect/>
          </a:stretch>
        </p:blipFill>
        <p:spPr>
          <a:xfrm>
            <a:off x="7116925" y="1171205"/>
            <a:ext cx="2257795" cy="4515590"/>
          </a:xfrm>
          <a:prstGeom prst="rect">
            <a:avLst/>
          </a:prstGeom>
          <a:ln w="12700">
            <a:miter lim="400000"/>
          </a:ln>
        </p:spPr>
      </p:pic>
      <p:sp>
        <p:nvSpPr>
          <p:cNvPr id="337" name="Alcamène…"/>
          <p:cNvSpPr txBox="1"/>
          <p:nvPr/>
        </p:nvSpPr>
        <p:spPr>
          <a:xfrm>
            <a:off x="6387841" y="5542825"/>
            <a:ext cx="4041427" cy="120225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lnSpc>
                <a:spcPts val="3164"/>
              </a:lnSpc>
              <a:defRPr>
                <a:latin typeface="Times New Roman"/>
                <a:ea typeface="Times New Roman"/>
                <a:cs typeface="Times New Roman"/>
                <a:sym typeface="Times New Roman"/>
              </a:defRPr>
            </a:pPr>
            <a:r>
              <a:rPr sz="1266"/>
              <a:t>Alcamène</a:t>
            </a:r>
          </a:p>
          <a:p>
            <a:pPr lvl="1" defTabSz="321457">
              <a:lnSpc>
                <a:spcPts val="3023"/>
              </a:lnSpc>
              <a:defRPr sz="2200" b="0">
                <a:latin typeface="Times New Roman"/>
                <a:ea typeface="Times New Roman"/>
                <a:cs typeface="Times New Roman"/>
                <a:sym typeface="Times New Roman"/>
              </a:defRPr>
            </a:pPr>
            <a:r>
              <a:rPr sz="1547"/>
              <a:t>Statue féminine de type Aphrodite accoudée</a:t>
            </a:r>
          </a:p>
          <a:p>
            <a:pPr lvl="1" defTabSz="321457">
              <a:lnSpc>
                <a:spcPts val="3023"/>
              </a:lnSpc>
              <a:defRPr sz="2200" b="0">
                <a:latin typeface="Times New Roman"/>
                <a:ea typeface="Times New Roman"/>
                <a:cs typeface="Times New Roman"/>
                <a:sym typeface="Times New Roman"/>
              </a:defRPr>
            </a:pPr>
            <a:r>
              <a:rPr sz="1547"/>
              <a:t>Musée du Louvre</a:t>
            </a:r>
          </a:p>
        </p:txBody>
      </p:sp>
      <p:pic>
        <p:nvPicPr>
          <p:cNvPr id="338" name="droppedImage.png" descr="droppedImage.png"/>
          <p:cNvPicPr>
            <a:picLocks noChangeAspect="1"/>
          </p:cNvPicPr>
          <p:nvPr/>
        </p:nvPicPr>
        <p:blipFill>
          <a:blip r:embed="rId3"/>
          <a:stretch>
            <a:fillRect/>
          </a:stretch>
        </p:blipFill>
        <p:spPr>
          <a:xfrm>
            <a:off x="2969010" y="1171205"/>
            <a:ext cx="2257795" cy="4515590"/>
          </a:xfrm>
          <a:prstGeom prst="rect">
            <a:avLst/>
          </a:prstGeom>
          <a:ln w="12700">
            <a:miter lim="400000"/>
          </a:ln>
        </p:spPr>
      </p:pic>
      <p:sp>
        <p:nvSpPr>
          <p:cNvPr id="339" name="Polyclète…"/>
          <p:cNvSpPr txBox="1"/>
          <p:nvPr/>
        </p:nvSpPr>
        <p:spPr>
          <a:xfrm>
            <a:off x="1798880" y="5506247"/>
            <a:ext cx="4616649" cy="15859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lnSpc>
                <a:spcPts val="3164"/>
              </a:lnSpc>
              <a:defRPr>
                <a:latin typeface="Times New Roman"/>
                <a:ea typeface="Times New Roman"/>
                <a:cs typeface="Times New Roman"/>
                <a:sym typeface="Times New Roman"/>
              </a:defRPr>
            </a:pPr>
            <a:r>
              <a:rPr sz="1266"/>
              <a:t>Polyclète </a:t>
            </a:r>
          </a:p>
          <a:p>
            <a:pPr defTabSz="321457">
              <a:lnSpc>
                <a:spcPts val="3164"/>
              </a:lnSpc>
              <a:defRPr>
                <a:latin typeface="Times New Roman"/>
                <a:ea typeface="Times New Roman"/>
                <a:cs typeface="Times New Roman"/>
                <a:sym typeface="Times New Roman"/>
              </a:defRPr>
            </a:pPr>
            <a:r>
              <a:rPr sz="1266" i="1"/>
              <a:t>Doryphore</a:t>
            </a:r>
            <a:r>
              <a:rPr sz="1266"/>
              <a:t>, vers 440 av. J.-C.</a:t>
            </a:r>
          </a:p>
          <a:p>
            <a:pPr defTabSz="321457">
              <a:lnSpc>
                <a:spcPts val="2883"/>
              </a:lnSpc>
              <a:defRPr sz="2000" b="0">
                <a:latin typeface="Times New Roman"/>
                <a:ea typeface="Times New Roman"/>
                <a:cs typeface="Times New Roman"/>
                <a:sym typeface="Times New Roman"/>
              </a:defRPr>
            </a:pPr>
            <a:r>
              <a:rPr sz="1406"/>
              <a:t>(Original en bronze) Marbre, exemplaire provenant de Pompéi </a:t>
            </a:r>
          </a:p>
          <a:p>
            <a:pPr defTabSz="321457">
              <a:lnSpc>
                <a:spcPts val="2883"/>
              </a:lnSpc>
              <a:defRPr sz="2000" b="0">
                <a:latin typeface="Times New Roman"/>
                <a:ea typeface="Times New Roman"/>
                <a:cs typeface="Times New Roman"/>
                <a:sym typeface="Times New Roman"/>
              </a:defRPr>
            </a:pPr>
            <a:r>
              <a:rPr sz="1406"/>
              <a:t>Musée archéologique national de Naples  </a:t>
            </a:r>
          </a:p>
        </p:txBody>
      </p:sp>
      <p:sp>
        <p:nvSpPr>
          <p:cNvPr id="340" name="On peut penser que Platon aurait considéré que ces sculpteurs pratiquent…"/>
          <p:cNvSpPr txBox="1"/>
          <p:nvPr/>
        </p:nvSpPr>
        <p:spPr>
          <a:xfrm>
            <a:off x="2140838" y="267695"/>
            <a:ext cx="7396257" cy="6781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800">
                <a:solidFill>
                  <a:srgbClr val="FF2600"/>
                </a:solidFill>
                <a:latin typeface="Times New Roman"/>
                <a:ea typeface="Times New Roman"/>
                <a:cs typeface="Times New Roman"/>
                <a:sym typeface="Times New Roman"/>
              </a:defRPr>
            </a:pPr>
            <a:r>
              <a:rPr sz="1969"/>
              <a:t>On peut penser que Platon aurait considéré que ces sculpteurs pratiquent</a:t>
            </a:r>
          </a:p>
          <a:p>
            <a:pPr defTabSz="321457">
              <a:defRPr sz="2800">
                <a:solidFill>
                  <a:srgbClr val="FF2600"/>
                </a:solidFill>
                <a:latin typeface="Times New Roman"/>
                <a:ea typeface="Times New Roman"/>
                <a:cs typeface="Times New Roman"/>
                <a:sym typeface="Times New Roman"/>
              </a:defRPr>
            </a:pPr>
            <a:r>
              <a:rPr sz="1969"/>
              <a:t>un art de la copie :</a:t>
            </a: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2" name="droppedImage.png" descr="droppedImage.png"/>
          <p:cNvPicPr>
            <a:picLocks noChangeAspect="1"/>
          </p:cNvPicPr>
          <p:nvPr/>
        </p:nvPicPr>
        <p:blipFill>
          <a:blip r:embed="rId2"/>
          <a:stretch>
            <a:fillRect/>
          </a:stretch>
        </p:blipFill>
        <p:spPr>
          <a:xfrm>
            <a:off x="7271921" y="1297726"/>
            <a:ext cx="2386845" cy="4479924"/>
          </a:xfrm>
          <a:prstGeom prst="rect">
            <a:avLst/>
          </a:prstGeom>
          <a:ln w="12700">
            <a:miter lim="400000"/>
          </a:ln>
        </p:spPr>
      </p:pic>
      <p:sp>
        <p:nvSpPr>
          <p:cNvPr id="343" name="Lysippe (IVe siècle av J.-C., 1er classicisme grec)…"/>
          <p:cNvSpPr txBox="1"/>
          <p:nvPr/>
        </p:nvSpPr>
        <p:spPr>
          <a:xfrm>
            <a:off x="6454712" y="5525813"/>
            <a:ext cx="4055214" cy="153683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lnSpc>
                <a:spcPts val="3164"/>
              </a:lnSpc>
              <a:defRPr>
                <a:latin typeface="Times New Roman"/>
                <a:ea typeface="Times New Roman"/>
                <a:cs typeface="Times New Roman"/>
                <a:sym typeface="Times New Roman"/>
              </a:defRPr>
            </a:pPr>
            <a:r>
              <a:rPr sz="1266"/>
              <a:t>Lysippe </a:t>
            </a:r>
            <a:r>
              <a:rPr sz="1406"/>
              <a:t>(IV</a:t>
            </a:r>
            <a:r>
              <a:rPr sz="1406" baseline="31999"/>
              <a:t>e </a:t>
            </a:r>
            <a:r>
              <a:rPr sz="1406"/>
              <a:t>siècle av J.-C., 1</a:t>
            </a:r>
            <a:r>
              <a:rPr sz="1406" baseline="31999"/>
              <a:t>er</a:t>
            </a:r>
            <a:r>
              <a:rPr sz="1406"/>
              <a:t> classicisme grec)</a:t>
            </a:r>
            <a:endParaRPr sz="1266" i="1"/>
          </a:p>
          <a:p>
            <a:pPr defTabSz="321457">
              <a:lnSpc>
                <a:spcPts val="3164"/>
              </a:lnSpc>
              <a:defRPr>
                <a:latin typeface="Times New Roman"/>
                <a:ea typeface="Times New Roman"/>
                <a:cs typeface="Times New Roman"/>
                <a:sym typeface="Times New Roman"/>
              </a:defRPr>
            </a:pPr>
            <a:r>
              <a:rPr sz="1266" i="1"/>
              <a:t>Hermès attachant sa sandale</a:t>
            </a:r>
            <a:r>
              <a:rPr sz="1266"/>
              <a:t> </a:t>
            </a:r>
          </a:p>
          <a:p>
            <a:pPr defTabSz="321457">
              <a:lnSpc>
                <a:spcPts val="2672"/>
              </a:lnSpc>
              <a:defRPr sz="1800" b="0">
                <a:latin typeface="Times New Roman"/>
                <a:ea typeface="Times New Roman"/>
                <a:cs typeface="Times New Roman"/>
                <a:sym typeface="Times New Roman"/>
              </a:defRPr>
            </a:pPr>
            <a:r>
              <a:rPr sz="1266"/>
              <a:t>Exemplaire d’après un original grec du IVe siècle avec J.-C., </a:t>
            </a:r>
          </a:p>
          <a:p>
            <a:pPr defTabSz="321457">
              <a:lnSpc>
                <a:spcPts val="2672"/>
              </a:lnSpc>
              <a:defRPr sz="1800" b="0">
                <a:latin typeface="Times New Roman"/>
                <a:ea typeface="Times New Roman"/>
                <a:cs typeface="Times New Roman"/>
                <a:sym typeface="Times New Roman"/>
              </a:defRPr>
            </a:pPr>
            <a:r>
              <a:rPr sz="1266"/>
              <a:t>Musée du Louvre, Aile Sully</a:t>
            </a:r>
          </a:p>
        </p:txBody>
      </p:sp>
      <p:pic>
        <p:nvPicPr>
          <p:cNvPr id="344" name="Image" descr="Image"/>
          <p:cNvPicPr>
            <a:picLocks noChangeAspect="1"/>
          </p:cNvPicPr>
          <p:nvPr/>
        </p:nvPicPr>
        <p:blipFill>
          <a:blip r:embed="rId3"/>
          <a:stretch>
            <a:fillRect/>
          </a:stretch>
        </p:blipFill>
        <p:spPr>
          <a:xfrm>
            <a:off x="2574189" y="1297726"/>
            <a:ext cx="2342445" cy="4479924"/>
          </a:xfrm>
          <a:prstGeom prst="rect">
            <a:avLst/>
          </a:prstGeom>
          <a:ln w="12700">
            <a:miter lim="400000"/>
          </a:ln>
        </p:spPr>
      </p:pic>
      <p:sp>
        <p:nvSpPr>
          <p:cNvPr id="345" name="Phidias (Ve siècle av J.-C., 1er classicisme grec)…"/>
          <p:cNvSpPr txBox="1"/>
          <p:nvPr/>
        </p:nvSpPr>
        <p:spPr>
          <a:xfrm>
            <a:off x="1932284" y="5482020"/>
            <a:ext cx="3404010" cy="16244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lnSpc>
                <a:spcPts val="3164"/>
              </a:lnSpc>
              <a:defRPr>
                <a:latin typeface="Times New Roman"/>
                <a:ea typeface="Times New Roman"/>
                <a:cs typeface="Times New Roman"/>
                <a:sym typeface="Times New Roman"/>
              </a:defRPr>
            </a:pPr>
            <a:r>
              <a:rPr sz="1266"/>
              <a:t>Phidias </a:t>
            </a:r>
            <a:r>
              <a:rPr sz="1406"/>
              <a:t>(V</a:t>
            </a:r>
            <a:r>
              <a:rPr sz="1406" baseline="31999"/>
              <a:t>e </a:t>
            </a:r>
            <a:r>
              <a:rPr sz="1406"/>
              <a:t>siècle av J.-C., 1</a:t>
            </a:r>
            <a:r>
              <a:rPr sz="1406" baseline="31999"/>
              <a:t>er</a:t>
            </a:r>
            <a:r>
              <a:rPr sz="1406"/>
              <a:t> classicisme grec)</a:t>
            </a:r>
          </a:p>
          <a:p>
            <a:pPr defTabSz="321457">
              <a:lnSpc>
                <a:spcPts val="3164"/>
              </a:lnSpc>
              <a:defRPr>
                <a:latin typeface="Times New Roman"/>
                <a:ea typeface="Times New Roman"/>
                <a:cs typeface="Times New Roman"/>
                <a:sym typeface="Times New Roman"/>
              </a:defRPr>
            </a:pPr>
            <a:r>
              <a:rPr sz="1266" i="1"/>
              <a:t>Athéna</a:t>
            </a:r>
          </a:p>
          <a:p>
            <a:pPr defTabSz="321457">
              <a:lnSpc>
                <a:spcPts val="3164"/>
              </a:lnSpc>
              <a:defRPr>
                <a:latin typeface="Times New Roman"/>
                <a:ea typeface="Times New Roman"/>
                <a:cs typeface="Times New Roman"/>
                <a:sym typeface="Times New Roman"/>
              </a:defRPr>
            </a:pPr>
            <a:r>
              <a:rPr sz="1266"/>
              <a:t>(statue érigée sur le Parthénon en 447)</a:t>
            </a:r>
          </a:p>
          <a:p>
            <a:pPr defTabSz="321457">
              <a:lnSpc>
                <a:spcPts val="2883"/>
              </a:lnSpc>
              <a:defRPr sz="2000" b="0">
                <a:latin typeface="Times New Roman"/>
                <a:ea typeface="Times New Roman"/>
                <a:cs typeface="Times New Roman"/>
                <a:sym typeface="Times New Roman"/>
              </a:defRPr>
            </a:pPr>
            <a:r>
              <a:rPr sz="1406"/>
              <a:t>Musée National Archéologique d’Athènes</a:t>
            </a:r>
          </a:p>
        </p:txBody>
      </p:sp>
      <p:sp>
        <p:nvSpPr>
          <p:cNvPr id="346" name="On peut penser que Platon aurait considéré que ces sculpteurs pratiquent…"/>
          <p:cNvSpPr txBox="1"/>
          <p:nvPr/>
        </p:nvSpPr>
        <p:spPr>
          <a:xfrm>
            <a:off x="2140838" y="286195"/>
            <a:ext cx="7396257" cy="6781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800">
                <a:solidFill>
                  <a:srgbClr val="FF2600"/>
                </a:solidFill>
                <a:latin typeface="Times New Roman"/>
                <a:ea typeface="Times New Roman"/>
                <a:cs typeface="Times New Roman"/>
                <a:sym typeface="Times New Roman"/>
              </a:defRPr>
            </a:pPr>
            <a:r>
              <a:rPr sz="1969"/>
              <a:t>On peut penser que Platon aurait considéré que ces sculpteurs pratiquent</a:t>
            </a:r>
          </a:p>
          <a:p>
            <a:pPr defTabSz="321457">
              <a:defRPr sz="2800">
                <a:solidFill>
                  <a:srgbClr val="FF2600"/>
                </a:solidFill>
                <a:latin typeface="Times New Roman"/>
                <a:ea typeface="Times New Roman"/>
                <a:cs typeface="Times New Roman"/>
                <a:sym typeface="Times New Roman"/>
              </a:defRPr>
            </a:pPr>
            <a:r>
              <a:rPr sz="1969"/>
              <a:t>un art du simulacre (ou art de l’apparence) :</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 name="Image" descr="Image"/>
          <p:cNvPicPr>
            <a:picLocks noChangeAspect="1"/>
          </p:cNvPicPr>
          <p:nvPr/>
        </p:nvPicPr>
        <p:blipFill>
          <a:blip r:embed="rId2"/>
          <a:stretch>
            <a:fillRect/>
          </a:stretch>
        </p:blipFill>
        <p:spPr>
          <a:xfrm>
            <a:off x="2120473" y="84521"/>
            <a:ext cx="3497496" cy="6688959"/>
          </a:xfrm>
          <a:prstGeom prst="rect">
            <a:avLst/>
          </a:prstGeom>
          <a:ln w="12700">
            <a:miter lim="400000"/>
          </a:ln>
        </p:spPr>
      </p:pic>
      <p:sp>
        <p:nvSpPr>
          <p:cNvPr id="349" name="Phidias (Ve siècle av J.-C., 1er classicisme grec)…"/>
          <p:cNvSpPr txBox="1"/>
          <p:nvPr/>
        </p:nvSpPr>
        <p:spPr>
          <a:xfrm>
            <a:off x="6503140" y="4537131"/>
            <a:ext cx="3404010" cy="15859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lnSpc>
                <a:spcPts val="3164"/>
              </a:lnSpc>
              <a:defRPr>
                <a:latin typeface="Times New Roman"/>
                <a:ea typeface="Times New Roman"/>
                <a:cs typeface="Times New Roman"/>
                <a:sym typeface="Times New Roman"/>
              </a:defRPr>
            </a:pPr>
            <a:r>
              <a:rPr sz="1266"/>
              <a:t>Phidias </a:t>
            </a:r>
            <a:r>
              <a:rPr sz="1406"/>
              <a:t>(V</a:t>
            </a:r>
            <a:r>
              <a:rPr sz="1406" baseline="31999"/>
              <a:t>e </a:t>
            </a:r>
            <a:r>
              <a:rPr sz="1406"/>
              <a:t>siècle av J.-C., 1</a:t>
            </a:r>
            <a:r>
              <a:rPr sz="1406" baseline="31999"/>
              <a:t>er</a:t>
            </a:r>
            <a:r>
              <a:rPr sz="1406"/>
              <a:t> classicisme grec)</a:t>
            </a:r>
          </a:p>
          <a:p>
            <a:pPr defTabSz="321457">
              <a:lnSpc>
                <a:spcPts val="3164"/>
              </a:lnSpc>
              <a:defRPr>
                <a:latin typeface="Times New Roman"/>
                <a:ea typeface="Times New Roman"/>
                <a:cs typeface="Times New Roman"/>
                <a:sym typeface="Times New Roman"/>
              </a:defRPr>
            </a:pPr>
            <a:r>
              <a:rPr sz="1266" i="1"/>
              <a:t>Athéna</a:t>
            </a:r>
          </a:p>
          <a:p>
            <a:pPr defTabSz="321457">
              <a:lnSpc>
                <a:spcPts val="2883"/>
              </a:lnSpc>
              <a:defRPr>
                <a:latin typeface="Times New Roman"/>
                <a:ea typeface="Times New Roman"/>
                <a:cs typeface="Times New Roman"/>
                <a:sym typeface="Times New Roman"/>
              </a:defRPr>
            </a:pPr>
            <a:r>
              <a:rPr sz="1406"/>
              <a:t>Copie en marbre de la monumentale </a:t>
            </a:r>
          </a:p>
          <a:p>
            <a:pPr defTabSz="321457">
              <a:lnSpc>
                <a:spcPts val="2883"/>
              </a:lnSpc>
              <a:defRPr>
                <a:latin typeface="Times New Roman"/>
                <a:ea typeface="Times New Roman"/>
                <a:cs typeface="Times New Roman"/>
                <a:sym typeface="Times New Roman"/>
              </a:defRPr>
            </a:pPr>
            <a:r>
              <a:rPr sz="1406"/>
              <a:t>statue d’Athéna au Panthéon</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1" name="Capture d’écran 2019-10-19 à 12.48.21.jpg" descr="Capture d’écran 2019-10-19 à 12.48.21.jpg"/>
          <p:cNvPicPr>
            <a:picLocks noChangeAspect="1"/>
          </p:cNvPicPr>
          <p:nvPr/>
        </p:nvPicPr>
        <p:blipFill>
          <a:blip r:embed="rId2"/>
          <a:stretch>
            <a:fillRect/>
          </a:stretch>
        </p:blipFill>
        <p:spPr>
          <a:xfrm>
            <a:off x="1873165" y="700415"/>
            <a:ext cx="3930216" cy="2204379"/>
          </a:xfrm>
          <a:prstGeom prst="rect">
            <a:avLst/>
          </a:prstGeom>
          <a:ln w="12700">
            <a:miter lim="400000"/>
          </a:ln>
        </p:spPr>
      </p:pic>
      <p:pic>
        <p:nvPicPr>
          <p:cNvPr id="352" name="Capture d’écran 2019-10-19 à 12.50.29.jpg" descr="Capture d’écran 2019-10-19 à 12.50.29.jpg"/>
          <p:cNvPicPr>
            <a:picLocks noChangeAspect="1"/>
          </p:cNvPicPr>
          <p:nvPr/>
        </p:nvPicPr>
        <p:blipFill>
          <a:blip r:embed="rId3"/>
          <a:stretch>
            <a:fillRect/>
          </a:stretch>
        </p:blipFill>
        <p:spPr>
          <a:xfrm>
            <a:off x="1854022" y="3887344"/>
            <a:ext cx="3968501" cy="2204379"/>
          </a:xfrm>
          <a:prstGeom prst="rect">
            <a:avLst/>
          </a:prstGeom>
          <a:ln w="12700">
            <a:miter lim="400000"/>
          </a:ln>
        </p:spPr>
      </p:pic>
      <p:pic>
        <p:nvPicPr>
          <p:cNvPr id="353" name="Capture d’écran 2019-10-19 à 12.48.27.jpg" descr="Capture d’écran 2019-10-19 à 12.48.27.jpg"/>
          <p:cNvPicPr>
            <a:picLocks noChangeAspect="1"/>
          </p:cNvPicPr>
          <p:nvPr/>
        </p:nvPicPr>
        <p:blipFill>
          <a:blip r:embed="rId4"/>
          <a:stretch>
            <a:fillRect/>
          </a:stretch>
        </p:blipFill>
        <p:spPr>
          <a:xfrm>
            <a:off x="6522648" y="697234"/>
            <a:ext cx="3652829" cy="2043301"/>
          </a:xfrm>
          <a:prstGeom prst="rect">
            <a:avLst/>
          </a:prstGeom>
          <a:ln w="12700">
            <a:miter lim="400000"/>
          </a:ln>
        </p:spPr>
      </p:pic>
      <p:sp>
        <p:nvSpPr>
          <p:cNvPr id="354" name="Un mythe primitif des Athéniens, celui de la dispute pour la possession de l’Attique, est représenté sur le fronton ouest du Parthénon."/>
          <p:cNvSpPr txBox="1"/>
          <p:nvPr/>
        </p:nvSpPr>
        <p:spPr>
          <a:xfrm>
            <a:off x="1873165" y="2945204"/>
            <a:ext cx="3930216" cy="65652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lvl1pPr algn="just" defTabSz="449580">
              <a:defRPr sz="1800" b="0">
                <a:latin typeface="Times New Roman"/>
                <a:ea typeface="Times New Roman"/>
                <a:cs typeface="Times New Roman"/>
                <a:sym typeface="Times New Roman"/>
              </a:defRPr>
            </a:lvl1pPr>
          </a:lstStyle>
          <a:p>
            <a:r>
              <a:rPr sz="1266"/>
              <a:t>Un mythe primitif des Athéniens, celui de la dispute pour la possession de l’Attique, est représenté sur le fronton ouest du Parthénon.</a:t>
            </a:r>
          </a:p>
        </p:txBody>
      </p:sp>
      <p:sp>
        <p:nvSpPr>
          <p:cNvPr id="355" name="Le fronton est du Parthénon est en l’honneur de la naissance d’Athéna."/>
          <p:cNvSpPr txBox="1"/>
          <p:nvPr/>
        </p:nvSpPr>
        <p:spPr>
          <a:xfrm>
            <a:off x="1854022" y="6286845"/>
            <a:ext cx="3968501" cy="4617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lvl1pPr algn="just" defTabSz="449580">
              <a:defRPr sz="1800" b="0">
                <a:latin typeface="Times New Roman"/>
                <a:ea typeface="Times New Roman"/>
                <a:cs typeface="Times New Roman"/>
                <a:sym typeface="Times New Roman"/>
              </a:defRPr>
            </a:lvl1pPr>
          </a:lstStyle>
          <a:p>
            <a:r>
              <a:rPr sz="1266"/>
              <a:t>Le fronton est du Parthénon est en l’honneur de la naissance d’Athéna.</a:t>
            </a:r>
          </a:p>
        </p:txBody>
      </p:sp>
      <p:sp>
        <p:nvSpPr>
          <p:cNvPr id="356" name="Cf. DVD Les secrets du Parthénon (documentaire, 2008)"/>
          <p:cNvSpPr txBox="1"/>
          <p:nvPr/>
        </p:nvSpPr>
        <p:spPr>
          <a:xfrm>
            <a:off x="1735238" y="200500"/>
            <a:ext cx="4206069" cy="266933"/>
          </a:xfrm>
          <a:prstGeom prst="rect">
            <a:avLst/>
          </a:prstGeom>
          <a:ln w="25400">
            <a:solidFill>
              <a:srgbClr val="000000"/>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defTabSz="316100">
              <a:defRPr sz="1800">
                <a:latin typeface="Times New Roman"/>
                <a:ea typeface="Times New Roman"/>
                <a:cs typeface="Times New Roman"/>
                <a:sym typeface="Times New Roman"/>
              </a:defRPr>
            </a:pPr>
            <a:r>
              <a:rPr sz="1266"/>
              <a:t>Cf. DVD </a:t>
            </a:r>
            <a:r>
              <a:rPr sz="1266" i="1"/>
              <a:t>Les secrets du Parthénon</a:t>
            </a:r>
            <a:r>
              <a:rPr sz="1266"/>
              <a:t> (documentaire, 2008)  </a:t>
            </a:r>
          </a:p>
        </p:txBody>
      </p:sp>
      <p:sp>
        <p:nvSpPr>
          <p:cNvPr id="357" name="UNE LÉGENDE CONCERNANT PHIDIAS :…"/>
          <p:cNvSpPr txBox="1"/>
          <p:nvPr/>
        </p:nvSpPr>
        <p:spPr>
          <a:xfrm>
            <a:off x="6152663" y="2440437"/>
            <a:ext cx="4392799" cy="5098192"/>
          </a:xfrm>
          <a:prstGeom prst="rect">
            <a:avLst/>
          </a:prstGeom>
          <a:ln w="25400">
            <a:solidFill>
              <a:srgbClr val="000000"/>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defTabSz="316100">
              <a:defRPr sz="2000">
                <a:latin typeface="Times New Roman"/>
                <a:ea typeface="Times New Roman"/>
                <a:cs typeface="Times New Roman"/>
                <a:sym typeface="Times New Roman"/>
              </a:defRPr>
            </a:pPr>
            <a:r>
              <a:rPr sz="1406"/>
              <a:t>UNE LÉGENDE CONCERNANT PHIDIAS :</a:t>
            </a:r>
          </a:p>
          <a:p>
            <a:pPr defTabSz="316100">
              <a:defRPr sz="2000" b="0">
                <a:latin typeface="Times New Roman"/>
                <a:ea typeface="Times New Roman"/>
                <a:cs typeface="Times New Roman"/>
                <a:sym typeface="Times New Roman"/>
              </a:defRPr>
            </a:pPr>
            <a:r>
              <a:rPr sz="1406"/>
              <a:t>une statue d’Athéna aurait été posée sur un réceptacle </a:t>
            </a:r>
          </a:p>
          <a:p>
            <a:pPr defTabSz="316100">
              <a:defRPr sz="2000" b="0">
                <a:latin typeface="Times New Roman"/>
                <a:ea typeface="Times New Roman"/>
                <a:cs typeface="Times New Roman"/>
                <a:sym typeface="Times New Roman"/>
              </a:defRPr>
            </a:pPr>
            <a:r>
              <a:rPr sz="1406"/>
              <a:t>à 4 mètres du sol</a:t>
            </a:r>
          </a:p>
          <a:p>
            <a:pPr algn="just" defTabSz="316100">
              <a:defRPr sz="1800" b="0">
                <a:latin typeface="Times New Roman"/>
                <a:ea typeface="Times New Roman"/>
                <a:cs typeface="Times New Roman"/>
                <a:sym typeface="Times New Roman"/>
              </a:defRPr>
            </a:pPr>
            <a:endParaRPr sz="1266"/>
          </a:p>
          <a:p>
            <a:pPr algn="just" defTabSz="321457">
              <a:lnSpc>
                <a:spcPts val="2953"/>
              </a:lnSpc>
              <a:defRPr sz="2200" b="0">
                <a:solidFill>
                  <a:srgbClr val="222222"/>
                </a:solidFill>
                <a:latin typeface="Times New Roman"/>
                <a:ea typeface="Times New Roman"/>
                <a:cs typeface="Times New Roman"/>
                <a:sym typeface="Times New Roman"/>
              </a:defRPr>
            </a:pPr>
            <a:r>
              <a:rPr sz="1547"/>
              <a:t>On lui prête également une légende : Phidias participait à un concours de sculpture d’une statue d’Athéna qui serait disposée à Athènes, à quatre mètres du sol. Tous les artistes présentèrent leurs œuvres, et Phidias, déjà très célèbre, la découvrit en dernier. Ce fut un tollé, les Athéniens trouvant difforme et laide la statue proposée par Phidias. Il leur demanda alors de hisser cette statue sur le réceptacle prévu à cet effet. Une fois disposée, les déformations de la statue disparurent pour laisser l'illusion d'une Athéna aux formes parfaitement respectées.</a:t>
            </a:r>
          </a:p>
        </p:txBody>
      </p:sp>
      <p:sp>
        <p:nvSpPr>
          <p:cNvPr id="358" name="Le Parthénon aujourd’hui"/>
          <p:cNvSpPr txBox="1"/>
          <p:nvPr/>
        </p:nvSpPr>
        <p:spPr>
          <a:xfrm>
            <a:off x="7400121" y="2822433"/>
            <a:ext cx="2724602" cy="2669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lvl1pPr algn="just" defTabSz="449580">
              <a:defRPr sz="1800" b="0">
                <a:latin typeface="Times New Roman"/>
                <a:ea typeface="Times New Roman"/>
                <a:cs typeface="Times New Roman"/>
                <a:sym typeface="Times New Roman"/>
              </a:defRPr>
            </a:lvl1pPr>
          </a:lstStyle>
          <a:p>
            <a:r>
              <a:rPr sz="1266"/>
              <a:t>Le Parthénon aujourd’hui</a:t>
            </a:r>
          </a:p>
        </p:txBody>
      </p:sp>
      <p:sp>
        <p:nvSpPr>
          <p:cNvPr id="359" name="Cf. Documentaire en VOD gratuit:…"/>
          <p:cNvSpPr txBox="1"/>
          <p:nvPr/>
        </p:nvSpPr>
        <p:spPr>
          <a:xfrm>
            <a:off x="6616631" y="59820"/>
            <a:ext cx="3111494" cy="548292"/>
          </a:xfrm>
          <a:prstGeom prst="rect">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a:defRPr sz="2200" b="0">
                <a:solidFill>
                  <a:srgbClr val="FFFFFF"/>
                </a:solidFill>
                <a:latin typeface="+mn-lt"/>
                <a:ea typeface="+mn-ea"/>
                <a:cs typeface="+mn-cs"/>
                <a:sym typeface="Helvetica Neue Medium"/>
              </a:defRPr>
            </a:pPr>
            <a:r>
              <a:rPr sz="1547"/>
              <a:t>Cf. Documentaire en VOD gratuit:</a:t>
            </a:r>
          </a:p>
          <a:p>
            <a:pPr>
              <a:defRPr sz="2200" b="0">
                <a:solidFill>
                  <a:srgbClr val="FFFFFF"/>
                </a:solidFill>
                <a:latin typeface="+mn-lt"/>
                <a:ea typeface="+mn-ea"/>
                <a:cs typeface="+mn-cs"/>
                <a:sym typeface="Helvetica Neue Medium"/>
              </a:defRPr>
            </a:pPr>
            <a:r>
              <a:rPr sz="1547"/>
              <a:t>Médiathèque numérique Univ. Paris 1</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1" name="Capture d’écran 2019-10-19 à 12.51.31.jpg" descr="Capture d’écran 2019-10-19 à 12.51.31.jpg"/>
          <p:cNvPicPr>
            <a:picLocks noChangeAspect="1"/>
          </p:cNvPicPr>
          <p:nvPr/>
        </p:nvPicPr>
        <p:blipFill>
          <a:blip r:embed="rId2"/>
          <a:stretch>
            <a:fillRect/>
          </a:stretch>
        </p:blipFill>
        <p:spPr>
          <a:xfrm>
            <a:off x="6023253" y="791305"/>
            <a:ext cx="4519799" cy="2357925"/>
          </a:xfrm>
          <a:prstGeom prst="rect">
            <a:avLst/>
          </a:prstGeom>
          <a:ln w="12700">
            <a:miter lim="400000"/>
          </a:ln>
        </p:spPr>
      </p:pic>
      <p:pic>
        <p:nvPicPr>
          <p:cNvPr id="362" name="Capture d’écran 2019-10-19 à 12.56.18.jpg" descr="Capture d’écran 2019-10-19 à 12.56.18.jpg"/>
          <p:cNvPicPr>
            <a:picLocks noChangeAspect="1"/>
          </p:cNvPicPr>
          <p:nvPr/>
        </p:nvPicPr>
        <p:blipFill>
          <a:blip r:embed="rId3"/>
          <a:stretch>
            <a:fillRect/>
          </a:stretch>
        </p:blipFill>
        <p:spPr>
          <a:xfrm>
            <a:off x="6023253" y="3685208"/>
            <a:ext cx="4519799" cy="2518883"/>
          </a:xfrm>
          <a:prstGeom prst="rect">
            <a:avLst/>
          </a:prstGeom>
          <a:ln w="12700">
            <a:miter lim="400000"/>
          </a:ln>
        </p:spPr>
      </p:pic>
      <p:sp>
        <p:nvSpPr>
          <p:cNvPr id="363" name="Le Parthénon a une fonction de trésor, c’est-à-dire qu’il contient une offrande magnifique : la statue de Phidias Athéna Parthénos, faite par les Athéniens en hommage à la divinité protectrice, se trouve dans la salle est du Parthénon. À l’arrière vous a"/>
          <p:cNvSpPr txBox="1"/>
          <p:nvPr/>
        </p:nvSpPr>
        <p:spPr>
          <a:xfrm>
            <a:off x="1781422" y="438254"/>
            <a:ext cx="4044581" cy="485415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lgn="just" defTabSz="316100">
              <a:defRPr sz="2600" b="0">
                <a:latin typeface="Times New Roman"/>
                <a:ea typeface="Times New Roman"/>
                <a:cs typeface="Times New Roman"/>
                <a:sym typeface="Times New Roman"/>
              </a:defRPr>
            </a:pPr>
            <a:endParaRPr sz="1828"/>
          </a:p>
          <a:p>
            <a:pPr algn="just" defTabSz="316100">
              <a:defRPr sz="2600" b="0">
                <a:latin typeface="Times New Roman"/>
                <a:ea typeface="Times New Roman"/>
                <a:cs typeface="Times New Roman"/>
                <a:sym typeface="Times New Roman"/>
              </a:defRPr>
            </a:pPr>
            <a:r>
              <a:rPr sz="1828"/>
              <a:t>Le Parthénon a une fonction de trésor, c’est-à-dire qu’il contient une offrande magnifique : la statue de Phidias </a:t>
            </a:r>
            <a:r>
              <a:rPr sz="1828" i="1"/>
              <a:t>Athéna Parthénos</a:t>
            </a:r>
            <a:r>
              <a:rPr sz="1828"/>
              <a:t>, faite par les Athéniens en hommage à la divinité protectrice, se trouve dans la salle est du Parthénon. À l’arrière vous avez ce qui est tout à fait exceptionnel dans un bâtiment dorique une autre salle presque carrée qui sert de trésor également mais dans un sens plus étroitement financier, puisque c’est là qu’était conservés les fonds de la ligue de Délos (l’alliance dirigée par Athènes contre la Perse), des fonds qui étaient primitivement à Délos mais qui ont été transférés sur l’Acropole depuis 454.</a:t>
            </a: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5" name="Capture d’écran 2019-10-19 à 13.02.13.jpg" descr="Capture d’écran 2019-10-19 à 13.02.13.jpg"/>
          <p:cNvPicPr>
            <a:picLocks noChangeAspect="1"/>
          </p:cNvPicPr>
          <p:nvPr/>
        </p:nvPicPr>
        <p:blipFill>
          <a:blip r:embed="rId2"/>
          <a:stretch>
            <a:fillRect/>
          </a:stretch>
        </p:blipFill>
        <p:spPr>
          <a:xfrm>
            <a:off x="1943625" y="278964"/>
            <a:ext cx="3545047" cy="2000340"/>
          </a:xfrm>
          <a:prstGeom prst="rect">
            <a:avLst/>
          </a:prstGeom>
          <a:ln w="12700">
            <a:miter lim="400000"/>
          </a:ln>
        </p:spPr>
      </p:pic>
      <p:pic>
        <p:nvPicPr>
          <p:cNvPr id="366" name="Capture d’écran 2019-10-19 à 13.05.32.jpg" descr="Capture d’écran 2019-10-19 à 13.05.32.jpg"/>
          <p:cNvPicPr>
            <a:picLocks noChangeAspect="1"/>
          </p:cNvPicPr>
          <p:nvPr/>
        </p:nvPicPr>
        <p:blipFill>
          <a:blip r:embed="rId3"/>
          <a:stretch>
            <a:fillRect/>
          </a:stretch>
        </p:blipFill>
        <p:spPr>
          <a:xfrm>
            <a:off x="1943625" y="2516310"/>
            <a:ext cx="3545047" cy="1986114"/>
          </a:xfrm>
          <a:prstGeom prst="rect">
            <a:avLst/>
          </a:prstGeom>
          <a:ln w="12700">
            <a:miter lim="400000"/>
          </a:ln>
        </p:spPr>
      </p:pic>
      <p:sp>
        <p:nvSpPr>
          <p:cNvPr id="367" name="Le Parthénon aurait été réalisé en vue de la meilleure exposition possible d’une statue, ce qui n’est généralement pas le cas (car en général les statues viennent après coup). Là nous avons affaire un écrin architectural qui est entièrement fait pour met"/>
          <p:cNvSpPr txBox="1"/>
          <p:nvPr/>
        </p:nvSpPr>
        <p:spPr>
          <a:xfrm>
            <a:off x="5992595" y="579983"/>
            <a:ext cx="3916446" cy="56980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lgn="just" defTabSz="316100">
              <a:defRPr sz="2600" b="0">
                <a:latin typeface="Times New Roman"/>
                <a:ea typeface="Times New Roman"/>
                <a:cs typeface="Times New Roman"/>
                <a:sym typeface="Times New Roman"/>
              </a:defRPr>
            </a:pPr>
            <a:r>
              <a:rPr sz="1828"/>
              <a:t>Le Parthénon aurait été réalisé en vue de la meilleure exposition possible d’une statue, ce qui n’est généralement pas le cas (car en général les statues viennent après coup). Là nous avons affaire un écrin architectural qui est entièrement fait pour mettre une statue en valeur. </a:t>
            </a:r>
          </a:p>
          <a:p>
            <a:pPr algn="just" defTabSz="316100">
              <a:defRPr sz="2600" b="0">
                <a:latin typeface="Times New Roman"/>
                <a:ea typeface="Times New Roman"/>
                <a:cs typeface="Times New Roman"/>
                <a:sym typeface="Times New Roman"/>
              </a:defRPr>
            </a:pPr>
            <a:endParaRPr sz="1828"/>
          </a:p>
          <a:p>
            <a:pPr algn="just" defTabSz="316100">
              <a:defRPr sz="2600" b="0">
                <a:latin typeface="Times New Roman"/>
                <a:ea typeface="Times New Roman"/>
                <a:cs typeface="Times New Roman"/>
                <a:sym typeface="Times New Roman"/>
              </a:defRPr>
            </a:pPr>
            <a:r>
              <a:rPr sz="1828"/>
              <a:t>Statue monumentale faite d’or et d’ivoire de 12 mètres de hauteur </a:t>
            </a:r>
            <a:r>
              <a:rPr sz="1828" i="1"/>
              <a:t>Athéna Parthénos</a:t>
            </a:r>
            <a:r>
              <a:rPr sz="1828"/>
              <a:t> était la sculpture la plus imposante du Parthénon. Cette statue a disparu. </a:t>
            </a:r>
          </a:p>
          <a:p>
            <a:pPr algn="just" defTabSz="316100">
              <a:defRPr sz="2600" b="0">
                <a:latin typeface="Times New Roman"/>
                <a:ea typeface="Times New Roman"/>
                <a:cs typeface="Times New Roman"/>
                <a:sym typeface="Times New Roman"/>
              </a:defRPr>
            </a:pPr>
            <a:endParaRPr sz="1828"/>
          </a:p>
          <a:p>
            <a:pPr algn="just" defTabSz="316100">
              <a:defRPr sz="2600" b="0">
                <a:latin typeface="Times New Roman"/>
                <a:ea typeface="Times New Roman"/>
                <a:cs typeface="Times New Roman"/>
                <a:sym typeface="Times New Roman"/>
              </a:defRPr>
            </a:pPr>
            <a:r>
              <a:rPr sz="1828"/>
              <a:t>C’était une statue chryséléphantine, c’est-à-dire une statue en bois plaqué d’or et d’ivoire : l’ivoire pour les chairs (les représentations du visage, des pieds, des bras et des mains) et l’or pour les parties drapées.</a:t>
            </a:r>
          </a:p>
        </p:txBody>
      </p:sp>
      <p:pic>
        <p:nvPicPr>
          <p:cNvPr id="368" name="Capture d’écran 2019-10-19 à 13.05.56.jpg" descr="Capture d’écran 2019-10-19 à 13.05.56.jpg"/>
          <p:cNvPicPr>
            <a:picLocks noChangeAspect="1"/>
          </p:cNvPicPr>
          <p:nvPr/>
        </p:nvPicPr>
        <p:blipFill>
          <a:blip r:embed="rId4"/>
          <a:stretch>
            <a:fillRect/>
          </a:stretch>
        </p:blipFill>
        <p:spPr>
          <a:xfrm>
            <a:off x="1933419" y="4739431"/>
            <a:ext cx="3565458" cy="2000339"/>
          </a:xfrm>
          <a:prstGeom prst="rect">
            <a:avLst/>
          </a:prstGeom>
          <a:ln w="12700">
            <a:miter lim="400000"/>
          </a:ln>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 name="De la légendaire et monumentale statue de la déesse, il ne reste aujourd’hui que des copies, dont cette petite statue en marbre de facture romaine considérée comme l’une des reproductions les plus fidèles de l’œuvre du sculpteur Phidias. Dans sa main dro"/>
          <p:cNvSpPr txBox="1"/>
          <p:nvPr/>
        </p:nvSpPr>
        <p:spPr>
          <a:xfrm>
            <a:off x="1881187" y="579983"/>
            <a:ext cx="4348822" cy="56980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lgn="just" defTabSz="316100">
              <a:defRPr sz="2600" b="0">
                <a:latin typeface="Times New Roman"/>
                <a:ea typeface="Times New Roman"/>
                <a:cs typeface="Times New Roman"/>
                <a:sym typeface="Times New Roman"/>
              </a:defRPr>
            </a:pPr>
            <a:endParaRPr sz="1828"/>
          </a:p>
          <a:p>
            <a:pPr algn="just" defTabSz="316100">
              <a:defRPr sz="2600" b="0">
                <a:latin typeface="Times New Roman"/>
                <a:ea typeface="Times New Roman"/>
                <a:cs typeface="Times New Roman"/>
                <a:sym typeface="Times New Roman"/>
              </a:defRPr>
            </a:pPr>
            <a:r>
              <a:rPr sz="1828"/>
              <a:t>De la légendaire et monumentale statue de la déesse, il ne reste aujourd’hui que des copies, dont cette petite statue en marbre de facture romaine considérée comme l’une des reproductions les plus fidèles de l’œuvre du sculpteur Phidias. Dans sa main droite tendue, elle tient une Niké, c’est-à-dire une représentation de la victoire. La main gauche le long du corps tenant un bouclier, le long duquel se love le serpent qui est sans doute la représentation symbolique du roi. Elle porte la tête de la Gorgone sur son buste, ce monstre qui pouvait pétrifier quiconque le regardait. C’est une divinité guerrière, donc elle porte également un casque à trois cimiers avec des Pégases. Cette statue n’était pas une statue de culte (il n’y a jamais eu de culte à l’</a:t>
            </a:r>
            <a:r>
              <a:rPr sz="1828" i="1"/>
              <a:t>Athéna Parthénos</a:t>
            </a:r>
            <a:r>
              <a:rPr sz="1828"/>
              <a:t>). C’est elle-même un élément du trésor. </a:t>
            </a:r>
          </a:p>
        </p:txBody>
      </p:sp>
      <p:pic>
        <p:nvPicPr>
          <p:cNvPr id="371" name="Capture d’écran 2019-10-19 à 13.17.04.jpg" descr="Capture d’écran 2019-10-19 à 13.17.04.jpg"/>
          <p:cNvPicPr>
            <a:picLocks noChangeAspect="1"/>
          </p:cNvPicPr>
          <p:nvPr/>
        </p:nvPicPr>
        <p:blipFill>
          <a:blip r:embed="rId2"/>
          <a:stretch>
            <a:fillRect/>
          </a:stretch>
        </p:blipFill>
        <p:spPr>
          <a:xfrm>
            <a:off x="6540870" y="157834"/>
            <a:ext cx="3788673" cy="2108119"/>
          </a:xfrm>
          <a:prstGeom prst="rect">
            <a:avLst/>
          </a:prstGeom>
          <a:ln w="12700">
            <a:miter lim="400000"/>
          </a:ln>
        </p:spPr>
      </p:pic>
      <p:pic>
        <p:nvPicPr>
          <p:cNvPr id="372" name="Capture d’écran 2019-10-19 à 13.09.21.jpg" descr="Capture d’écran 2019-10-19 à 13.09.21.jpg"/>
          <p:cNvPicPr>
            <a:picLocks noChangeAspect="1"/>
          </p:cNvPicPr>
          <p:nvPr/>
        </p:nvPicPr>
        <p:blipFill>
          <a:blip r:embed="rId3"/>
          <a:stretch>
            <a:fillRect/>
          </a:stretch>
        </p:blipFill>
        <p:spPr>
          <a:xfrm>
            <a:off x="6553799" y="4592048"/>
            <a:ext cx="3762814" cy="2108119"/>
          </a:xfrm>
          <a:prstGeom prst="rect">
            <a:avLst/>
          </a:prstGeom>
          <a:ln w="12700">
            <a:miter lim="400000"/>
          </a:ln>
        </p:spPr>
      </p:pic>
      <p:pic>
        <p:nvPicPr>
          <p:cNvPr id="373" name="Capture d’écran 2019-10-19 à 13.16.04.jpg" descr="Capture d’écran 2019-10-19 à 13.16.04.jpg"/>
          <p:cNvPicPr>
            <a:picLocks noChangeAspect="1"/>
          </p:cNvPicPr>
          <p:nvPr/>
        </p:nvPicPr>
        <p:blipFill>
          <a:blip r:embed="rId4"/>
          <a:stretch>
            <a:fillRect/>
          </a:stretch>
        </p:blipFill>
        <p:spPr>
          <a:xfrm>
            <a:off x="6553799" y="2377844"/>
            <a:ext cx="3762814" cy="2102313"/>
          </a:xfrm>
          <a:prstGeom prst="rect">
            <a:avLst/>
          </a:prstGeom>
          <a:ln w="12700">
            <a:miter lim="400000"/>
          </a:ln>
        </p:spPr>
      </p:pic>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 name="Phidias qui, en tant qu’ « opticien » et « géomètre », prenait en considération le rapetissement des choses situées à grande hauteur, dut conférer à une statue d’Athéna des proportions objectivement inexactes et triompher, précisément par ce moyen-là, de"/>
          <p:cNvSpPr txBox="1"/>
          <p:nvPr/>
        </p:nvSpPr>
        <p:spPr>
          <a:xfrm>
            <a:off x="3773112" y="375642"/>
            <a:ext cx="6434923" cy="510659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marR="131261" algn="just" defTabSz="316100">
              <a:lnSpc>
                <a:spcPct val="120000"/>
              </a:lnSpc>
              <a:defRPr sz="2800" b="0">
                <a:latin typeface="Times New Roman"/>
                <a:ea typeface="Times New Roman"/>
                <a:cs typeface="Times New Roman"/>
                <a:sym typeface="Times New Roman"/>
              </a:defRPr>
            </a:pPr>
            <a:r>
              <a:rPr sz="1969"/>
              <a:t>Phidias qui, en tant qu’ « opticien » et « géomètre », prenait en considération le rapetissement des choses situées à grande hauteur, dut conférer à une statue d’Athéna des proportions objectivement inexactes et triompher, précisément par ce moyen-là, de son rival Alcamène ; or, cette œuvre aurait pu fournir à Platon un exemple typique de cet art inférieur — on a presque l’impression que sa critique vise explicitement la sculpture de Phidias — auquel il est fait grief de vouloir considérer les déformations perspectives et par là même de faire valoir non point « les proportions effectivement existantes », mais « celles qui donnent l’illusion d’être belles ».</a:t>
            </a:r>
            <a:endParaRPr sz="844"/>
          </a:p>
          <a:p>
            <a:pPr algn="just" defTabSz="316100">
              <a:defRPr sz="2800" b="0">
                <a:latin typeface="Times New Roman"/>
                <a:ea typeface="Times New Roman"/>
                <a:cs typeface="Times New Roman"/>
                <a:sym typeface="Times New Roman"/>
              </a:defRPr>
            </a:pPr>
            <a:endParaRPr sz="844"/>
          </a:p>
          <a:p>
            <a:pPr algn="r" defTabSz="316100">
              <a:tabLst>
                <a:tab pos="250022" algn="l"/>
              </a:tabLst>
              <a:defRPr sz="2500" b="0">
                <a:latin typeface="Times New Roman"/>
                <a:ea typeface="Times New Roman"/>
                <a:cs typeface="Times New Roman"/>
                <a:sym typeface="Times New Roman"/>
              </a:defRPr>
            </a:pPr>
            <a:r>
              <a:rPr sz="1758"/>
              <a:t>Erwin Panofsky, </a:t>
            </a:r>
            <a:r>
              <a:rPr sz="1758" i="1"/>
              <a:t>Idea</a:t>
            </a:r>
            <a:r>
              <a:rPr sz="1758"/>
              <a:t> (1924), Introduction,</a:t>
            </a:r>
          </a:p>
          <a:p>
            <a:pPr algn="r" defTabSz="316100">
              <a:tabLst>
                <a:tab pos="250022" algn="l"/>
              </a:tabLst>
              <a:defRPr sz="2500" b="0">
                <a:latin typeface="Times New Roman"/>
                <a:ea typeface="Times New Roman"/>
                <a:cs typeface="Times New Roman"/>
                <a:sym typeface="Times New Roman"/>
              </a:defRPr>
            </a:pPr>
            <a:r>
              <a:rPr sz="1758"/>
              <a:t>traduction Henri Joly, Paris, Tel Gallimard, p. 22.</a:t>
            </a:r>
          </a:p>
        </p:txBody>
      </p:sp>
      <p:pic>
        <p:nvPicPr>
          <p:cNvPr id="376" name="Image" descr="Image"/>
          <p:cNvPicPr>
            <a:picLocks noChangeAspect="1"/>
          </p:cNvPicPr>
          <p:nvPr/>
        </p:nvPicPr>
        <p:blipFill>
          <a:blip r:embed="rId2"/>
          <a:stretch>
            <a:fillRect/>
          </a:stretch>
        </p:blipFill>
        <p:spPr>
          <a:xfrm>
            <a:off x="1897431" y="351024"/>
            <a:ext cx="1433397" cy="2741371"/>
          </a:xfrm>
          <a:prstGeom prst="rect">
            <a:avLst/>
          </a:prstGeom>
          <a:ln w="12700">
            <a:miter lim="400000"/>
          </a:ln>
        </p:spPr>
      </p:pic>
      <p:sp>
        <p:nvSpPr>
          <p:cNvPr id="377" name="Athéna de Phidias"/>
          <p:cNvSpPr txBox="1"/>
          <p:nvPr/>
        </p:nvSpPr>
        <p:spPr>
          <a:xfrm>
            <a:off x="1889133" y="2784458"/>
            <a:ext cx="1372172" cy="76521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lnSpc>
                <a:spcPts val="2883"/>
              </a:lnSpc>
              <a:defRPr sz="2000">
                <a:latin typeface="Times New Roman"/>
                <a:ea typeface="Times New Roman"/>
                <a:cs typeface="Times New Roman"/>
                <a:sym typeface="Times New Roman"/>
              </a:defRPr>
            </a:pPr>
            <a:endParaRPr sz="1406"/>
          </a:p>
          <a:p>
            <a:pPr defTabSz="321457">
              <a:lnSpc>
                <a:spcPts val="2883"/>
              </a:lnSpc>
              <a:defRPr sz="2000">
                <a:latin typeface="Times New Roman"/>
                <a:ea typeface="Times New Roman"/>
                <a:cs typeface="Times New Roman"/>
                <a:sym typeface="Times New Roman"/>
              </a:defRPr>
            </a:pPr>
            <a:r>
              <a:rPr sz="1406" i="1"/>
              <a:t>Athéna </a:t>
            </a:r>
            <a:r>
              <a:rPr sz="1406"/>
              <a:t>de</a:t>
            </a:r>
            <a:r>
              <a:rPr sz="1406" i="1"/>
              <a:t> </a:t>
            </a:r>
            <a:r>
              <a:rPr sz="1406"/>
              <a:t>Phidias</a:t>
            </a:r>
          </a:p>
        </p:txBody>
      </p:sp>
      <p:pic>
        <p:nvPicPr>
          <p:cNvPr id="378" name="Image" descr="Image"/>
          <p:cNvPicPr>
            <a:picLocks noChangeAspect="1"/>
          </p:cNvPicPr>
          <p:nvPr/>
        </p:nvPicPr>
        <p:blipFill>
          <a:blip r:embed="rId3"/>
          <a:stretch>
            <a:fillRect/>
          </a:stretch>
        </p:blipFill>
        <p:spPr>
          <a:xfrm>
            <a:off x="1915494" y="3535638"/>
            <a:ext cx="1397271" cy="2794541"/>
          </a:xfrm>
          <a:prstGeom prst="rect">
            <a:avLst/>
          </a:prstGeom>
          <a:ln w="12700">
            <a:miter lim="400000"/>
          </a:ln>
        </p:spPr>
      </p:pic>
      <p:sp>
        <p:nvSpPr>
          <p:cNvPr id="379" name="Les 2 sculptures : Ve siècle av J.-C., 1er classicisme grec"/>
          <p:cNvSpPr txBox="1"/>
          <p:nvPr/>
        </p:nvSpPr>
        <p:spPr>
          <a:xfrm>
            <a:off x="6316947" y="6399406"/>
            <a:ext cx="4074000" cy="3933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lnSpc>
                <a:spcPts val="2883"/>
              </a:lnSpc>
              <a:defRPr>
                <a:latin typeface="Times New Roman"/>
                <a:ea typeface="Times New Roman"/>
                <a:cs typeface="Times New Roman"/>
                <a:sym typeface="Times New Roman"/>
              </a:defRPr>
            </a:pPr>
            <a:r>
              <a:rPr sz="1406"/>
              <a:t>Les 2 sculptures : V</a:t>
            </a:r>
            <a:r>
              <a:rPr sz="1406" baseline="31999"/>
              <a:t>e </a:t>
            </a:r>
            <a:r>
              <a:rPr sz="1406"/>
              <a:t>siècle av J.-C., 1</a:t>
            </a:r>
            <a:r>
              <a:rPr sz="1406" baseline="31999"/>
              <a:t>er</a:t>
            </a:r>
            <a:r>
              <a:rPr sz="1406"/>
              <a:t> classicisme grec</a:t>
            </a:r>
          </a:p>
        </p:txBody>
      </p:sp>
      <p:sp>
        <p:nvSpPr>
          <p:cNvPr id="380" name="Alcamène"/>
          <p:cNvSpPr txBox="1"/>
          <p:nvPr/>
        </p:nvSpPr>
        <p:spPr>
          <a:xfrm>
            <a:off x="2197051" y="6341698"/>
            <a:ext cx="801502" cy="50873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defTabSz="457200">
              <a:lnSpc>
                <a:spcPts val="4100"/>
              </a:lnSpc>
              <a:defRPr sz="2000">
                <a:latin typeface="Times New Roman"/>
                <a:ea typeface="Times New Roman"/>
                <a:cs typeface="Times New Roman"/>
                <a:sym typeface="Times New Roman"/>
              </a:defRPr>
            </a:lvl1pPr>
          </a:lstStyle>
          <a:p>
            <a:r>
              <a:rPr sz="1406"/>
              <a:t>Alcamène</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 name="Émission de France Culture à écouter…"/>
          <p:cNvSpPr txBox="1"/>
          <p:nvPr/>
        </p:nvSpPr>
        <p:spPr>
          <a:xfrm>
            <a:off x="1959989" y="2046532"/>
            <a:ext cx="8324331" cy="197676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16100">
              <a:defRPr sz="2200" b="0">
                <a:latin typeface="Copperplate Gothic Bold"/>
                <a:ea typeface="Copperplate Gothic Bold"/>
                <a:cs typeface="Copperplate Gothic Bold"/>
                <a:sym typeface="Copperplate Gothic Bold"/>
              </a:defRPr>
            </a:pPr>
            <a:r>
              <a:rPr sz="1547"/>
              <a:t>Émission de France Culture à écouter</a:t>
            </a:r>
          </a:p>
          <a:p>
            <a:pPr defTabSz="316100">
              <a:defRPr sz="2200" b="0">
                <a:latin typeface="Copperplate Gothic Bold"/>
                <a:ea typeface="Copperplate Gothic Bold"/>
                <a:cs typeface="Copperplate Gothic Bold"/>
                <a:sym typeface="Copperplate Gothic Bold"/>
              </a:defRPr>
            </a:pPr>
            <a:r>
              <a:rPr sz="1547"/>
              <a:t>Pour le cours du 20 septembre 2021</a:t>
            </a:r>
          </a:p>
          <a:p>
            <a:pPr defTabSz="316100">
              <a:defRPr sz="2200" b="0">
                <a:latin typeface="Copperplate Gothic Bold"/>
                <a:ea typeface="Copperplate Gothic Bold"/>
                <a:cs typeface="Copperplate Gothic Bold"/>
                <a:sym typeface="Copperplate Gothic Bold"/>
              </a:defRPr>
            </a:pPr>
            <a:endParaRPr sz="1547"/>
          </a:p>
          <a:p>
            <a:pPr defTabSz="316100">
              <a:defRPr sz="2200" b="0">
                <a:latin typeface="Copperplate Gothic Bold"/>
                <a:ea typeface="Copperplate Gothic Bold"/>
                <a:cs typeface="Copperplate Gothic Bold"/>
                <a:sym typeface="Copperplate Gothic Bold"/>
              </a:defRPr>
            </a:pPr>
            <a:endParaRPr sz="1547"/>
          </a:p>
          <a:p>
            <a:pPr defTabSz="316100">
              <a:defRPr sz="2200">
                <a:latin typeface="Times New Roman"/>
                <a:ea typeface="Times New Roman"/>
                <a:cs typeface="Times New Roman"/>
                <a:sym typeface="Times New Roman"/>
              </a:defRPr>
            </a:pPr>
            <a:r>
              <a:rPr sz="1547"/>
              <a:t>La Beauté (1/4) : L’art doit-il être beau ?</a:t>
            </a:r>
          </a:p>
          <a:p>
            <a:pPr defTabSz="316100">
              <a:defRPr sz="2200" b="0">
                <a:latin typeface="Times New Roman"/>
                <a:ea typeface="Times New Roman"/>
                <a:cs typeface="Times New Roman"/>
                <a:sym typeface="Times New Roman"/>
              </a:defRPr>
            </a:pPr>
            <a:r>
              <a:rPr sz="1547"/>
              <a:t>« Les Chemins de la philosophie », 1</a:t>
            </a:r>
            <a:r>
              <a:rPr sz="1547" baseline="31999"/>
              <a:t>er</a:t>
            </a:r>
            <a:r>
              <a:rPr sz="1547"/>
              <a:t>/04/2019 :</a:t>
            </a:r>
            <a:r>
              <a:rPr sz="1547" b="1"/>
              <a:t> </a:t>
            </a:r>
          </a:p>
          <a:p>
            <a:pPr defTabSz="316100">
              <a:defRPr sz="2200" b="0">
                <a:latin typeface="Times New Roman"/>
                <a:ea typeface="Times New Roman"/>
                <a:cs typeface="Times New Roman"/>
                <a:sym typeface="Times New Roman"/>
              </a:defRPr>
            </a:pPr>
            <a:r>
              <a:rPr sz="1547"/>
              <a:t>Adèle Van Reeth s’entretient avec </a:t>
            </a:r>
            <a:r>
              <a:rPr sz="1547" u="sng"/>
              <a:t>Carole Talon-Hugon</a:t>
            </a:r>
            <a:r>
              <a:rPr sz="1547"/>
              <a:t> (philosophe de l’art)</a:t>
            </a:r>
            <a:endParaRPr sz="1547">
              <a:solidFill>
                <a:srgbClr val="0433FF"/>
              </a:solidFill>
            </a:endParaRPr>
          </a:p>
          <a:p>
            <a:pPr defTabSz="316100">
              <a:defRPr sz="2200" b="0" u="sng">
                <a:solidFill>
                  <a:srgbClr val="0433FF"/>
                </a:solidFill>
                <a:latin typeface="Times Roman"/>
                <a:ea typeface="Times Roman"/>
                <a:cs typeface="Times Roman"/>
                <a:sym typeface="Times Roman"/>
              </a:defRPr>
            </a:pPr>
            <a:r>
              <a:rPr sz="1547">
                <a:hlinkClick r:id="rId2"/>
              </a:rPr>
              <a:t>https://www.franceculture.fr/emissions/les-chemins-de-la-philosophie/la-beaute-14-lart-doit-il-etre-beau</a:t>
            </a: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0" name="11.jpeg" descr="11.jpeg"/>
          <p:cNvPicPr>
            <a:picLocks noChangeAspect="1"/>
          </p:cNvPicPr>
          <p:nvPr/>
        </p:nvPicPr>
        <p:blipFill>
          <a:blip r:embed="rId2"/>
          <a:stretch>
            <a:fillRect/>
          </a:stretch>
        </p:blipFill>
        <p:spPr>
          <a:xfrm>
            <a:off x="2220159" y="-1"/>
            <a:ext cx="7949398" cy="6858001"/>
          </a:xfrm>
          <a:prstGeom prst="rect">
            <a:avLst/>
          </a:prstGeom>
          <a:ln w="12700">
            <a:miter lim="400000"/>
          </a:ln>
        </p:spPr>
      </p:pic>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2" name="11.jpeg" descr="11.jpeg"/>
          <p:cNvPicPr>
            <a:picLocks noChangeAspect="1"/>
          </p:cNvPicPr>
          <p:nvPr/>
        </p:nvPicPr>
        <p:blipFill>
          <a:blip r:embed="rId2"/>
          <a:stretch>
            <a:fillRect/>
          </a:stretch>
        </p:blipFill>
        <p:spPr>
          <a:xfrm>
            <a:off x="2485065" y="453010"/>
            <a:ext cx="7221871" cy="4749076"/>
          </a:xfrm>
          <a:prstGeom prst="rect">
            <a:avLst/>
          </a:prstGeom>
          <a:ln w="12700">
            <a:miter lim="400000"/>
          </a:ln>
        </p:spPr>
      </p:pic>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4" name="22.jpeg" descr="22.jpeg"/>
          <p:cNvPicPr>
            <a:picLocks noChangeAspect="1"/>
          </p:cNvPicPr>
          <p:nvPr/>
        </p:nvPicPr>
        <p:blipFill>
          <a:blip r:embed="rId2"/>
          <a:stretch>
            <a:fillRect/>
          </a:stretch>
        </p:blipFill>
        <p:spPr>
          <a:xfrm>
            <a:off x="2160901" y="132140"/>
            <a:ext cx="7870199" cy="6141081"/>
          </a:xfrm>
          <a:prstGeom prst="rect">
            <a:avLst/>
          </a:prstGeom>
          <a:ln w="12700">
            <a:miter lim="400000"/>
          </a:ln>
        </p:spPr>
      </p:pic>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 name="Deux types de « copies » selon Platon"/>
          <p:cNvSpPr txBox="1"/>
          <p:nvPr/>
        </p:nvSpPr>
        <p:spPr>
          <a:xfrm>
            <a:off x="3613957" y="244977"/>
            <a:ext cx="5926302" cy="461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lvl="2" defTabSz="321457">
              <a:defRPr sz="3600" b="0">
                <a:latin typeface="Times New Roman"/>
                <a:ea typeface="Times New Roman"/>
                <a:cs typeface="Times New Roman"/>
                <a:sym typeface="Times New Roman"/>
              </a:defRPr>
            </a:pPr>
            <a:r>
              <a:rPr sz="2531"/>
              <a:t>Deux types de « copies » selon Platon</a:t>
            </a:r>
          </a:p>
        </p:txBody>
      </p:sp>
      <p:sp>
        <p:nvSpPr>
          <p:cNvPr id="397" name="Ligne"/>
          <p:cNvSpPr/>
          <p:nvPr/>
        </p:nvSpPr>
        <p:spPr>
          <a:xfrm flipV="1">
            <a:off x="5902748" y="718318"/>
            <a:ext cx="1" cy="5958934"/>
          </a:xfrm>
          <a:prstGeom prst="line">
            <a:avLst/>
          </a:prstGeom>
          <a:ln w="25400">
            <a:solidFill>
              <a:srgbClr val="0000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398" name="L’art du simulacre…"/>
          <p:cNvSpPr txBox="1"/>
          <p:nvPr/>
        </p:nvSpPr>
        <p:spPr>
          <a:xfrm>
            <a:off x="2073766" y="793311"/>
            <a:ext cx="3468376" cy="35346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defTabSz="321457">
              <a:defRPr sz="3200">
                <a:latin typeface="Times New Roman"/>
                <a:ea typeface="Times New Roman"/>
                <a:cs typeface="Times New Roman"/>
                <a:sym typeface="Times New Roman"/>
              </a:defRPr>
            </a:pPr>
            <a:r>
              <a:rPr sz="2250"/>
              <a:t>L’art du simulacre</a:t>
            </a:r>
          </a:p>
          <a:p>
            <a:pPr defTabSz="321457">
              <a:defRPr sz="3200" b="0">
                <a:latin typeface="Times New Roman"/>
                <a:ea typeface="Times New Roman"/>
                <a:cs typeface="Times New Roman"/>
                <a:sym typeface="Times New Roman"/>
              </a:defRPr>
            </a:pPr>
            <a:endParaRPr sz="2250"/>
          </a:p>
          <a:p>
            <a:pPr defTabSz="321457">
              <a:defRPr sz="3200" b="0">
                <a:latin typeface="Times New Roman"/>
                <a:ea typeface="Times New Roman"/>
                <a:cs typeface="Times New Roman"/>
                <a:sym typeface="Times New Roman"/>
              </a:defRPr>
            </a:pPr>
            <a:r>
              <a:rPr sz="2250"/>
              <a:t>Art de l’apparence trompeuse </a:t>
            </a:r>
          </a:p>
          <a:p>
            <a:pPr defTabSz="321457">
              <a:defRPr sz="3200" b="0">
                <a:latin typeface="Times New Roman"/>
                <a:ea typeface="Times New Roman"/>
                <a:cs typeface="Times New Roman"/>
                <a:sym typeface="Times New Roman"/>
              </a:defRPr>
            </a:pPr>
            <a:endParaRPr sz="2250"/>
          </a:p>
          <a:p>
            <a:pPr defTabSz="321457">
              <a:defRPr sz="3200" b="0">
                <a:latin typeface="Times New Roman"/>
                <a:ea typeface="Times New Roman"/>
                <a:cs typeface="Times New Roman"/>
                <a:sym typeface="Times New Roman"/>
              </a:defRPr>
            </a:pPr>
            <a:r>
              <a:rPr sz="2250"/>
              <a:t>Illusionnisme </a:t>
            </a:r>
          </a:p>
          <a:p>
            <a:pPr defTabSz="321457">
              <a:defRPr sz="3200" b="0">
                <a:latin typeface="Times New Roman"/>
                <a:ea typeface="Times New Roman"/>
                <a:cs typeface="Times New Roman"/>
                <a:sym typeface="Times New Roman"/>
              </a:defRPr>
            </a:pPr>
            <a:endParaRPr sz="2250"/>
          </a:p>
          <a:p>
            <a:pPr defTabSz="321457">
              <a:defRPr sz="3200" b="0">
                <a:latin typeface="Times New Roman"/>
                <a:ea typeface="Times New Roman"/>
                <a:cs typeface="Times New Roman"/>
                <a:sym typeface="Times New Roman"/>
              </a:defRPr>
            </a:pPr>
            <a:r>
              <a:rPr sz="2250"/>
              <a:t>Il y a des proportions « dépravées », non fidèles au modèle, qui ne respectent pas les proportions objectives.</a:t>
            </a:r>
          </a:p>
        </p:txBody>
      </p:sp>
      <p:sp>
        <p:nvSpPr>
          <p:cNvPr id="399" name="L’art de la copie…"/>
          <p:cNvSpPr txBox="1"/>
          <p:nvPr/>
        </p:nvSpPr>
        <p:spPr>
          <a:xfrm>
            <a:off x="6105396" y="793311"/>
            <a:ext cx="4314717" cy="35346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defTabSz="321457">
              <a:defRPr sz="3200">
                <a:latin typeface="Times New Roman"/>
                <a:ea typeface="Times New Roman"/>
                <a:cs typeface="Times New Roman"/>
                <a:sym typeface="Times New Roman"/>
              </a:defRPr>
            </a:pPr>
            <a:r>
              <a:rPr sz="2250"/>
              <a:t>L’art de la copie </a:t>
            </a:r>
          </a:p>
          <a:p>
            <a:pPr defTabSz="321457">
              <a:defRPr sz="3200" b="0">
                <a:latin typeface="Times New Roman"/>
                <a:ea typeface="Times New Roman"/>
                <a:cs typeface="Times New Roman"/>
                <a:sym typeface="Times New Roman"/>
              </a:defRPr>
            </a:pPr>
            <a:endParaRPr sz="2250"/>
          </a:p>
          <a:p>
            <a:pPr defTabSz="321457">
              <a:defRPr sz="3200" b="0">
                <a:latin typeface="Times New Roman"/>
                <a:ea typeface="Times New Roman"/>
                <a:cs typeface="Times New Roman"/>
                <a:sym typeface="Times New Roman"/>
              </a:defRPr>
            </a:pPr>
            <a:r>
              <a:rPr sz="2250"/>
              <a:t>L’art qui essaie d’être fidèle au modèle imité (donc, moins trompeur). </a:t>
            </a:r>
          </a:p>
          <a:p>
            <a:pPr defTabSz="321457">
              <a:defRPr sz="3200" b="0">
                <a:latin typeface="Times New Roman"/>
                <a:ea typeface="Times New Roman"/>
                <a:cs typeface="Times New Roman"/>
                <a:sym typeface="Times New Roman"/>
              </a:defRPr>
            </a:pPr>
            <a:endParaRPr sz="2250"/>
          </a:p>
          <a:p>
            <a:pPr defTabSz="321457">
              <a:defRPr sz="3200" b="0">
                <a:latin typeface="Times New Roman"/>
                <a:ea typeface="Times New Roman"/>
                <a:cs typeface="Times New Roman"/>
                <a:sym typeface="Times New Roman"/>
              </a:defRPr>
            </a:pPr>
            <a:r>
              <a:rPr sz="2250"/>
              <a:t>Pas d’illusionnisme</a:t>
            </a:r>
          </a:p>
          <a:p>
            <a:pPr defTabSz="321457">
              <a:defRPr sz="3200" b="0">
                <a:latin typeface="Times New Roman"/>
                <a:ea typeface="Times New Roman"/>
                <a:cs typeface="Times New Roman"/>
                <a:sym typeface="Times New Roman"/>
              </a:defRPr>
            </a:pPr>
            <a:endParaRPr sz="2250"/>
          </a:p>
          <a:p>
            <a:pPr defTabSz="321457">
              <a:defRPr sz="3200" b="0">
                <a:latin typeface="Times New Roman"/>
                <a:ea typeface="Times New Roman"/>
                <a:cs typeface="Times New Roman"/>
                <a:sym typeface="Times New Roman"/>
              </a:defRPr>
            </a:pPr>
            <a:r>
              <a:rPr sz="2250"/>
              <a:t>L’art qui conserve les justes proportions (</a:t>
            </a:r>
            <a:r>
              <a:rPr sz="2250" i="1"/>
              <a:t>symmetria</a:t>
            </a:r>
            <a:r>
              <a:rPr sz="2250"/>
              <a:t>).</a:t>
            </a:r>
          </a:p>
        </p:txBody>
      </p:sp>
      <p:pic>
        <p:nvPicPr>
          <p:cNvPr id="400" name="Image" descr="Image"/>
          <p:cNvPicPr>
            <a:picLocks noChangeAspect="1"/>
          </p:cNvPicPr>
          <p:nvPr/>
        </p:nvPicPr>
        <p:blipFill>
          <a:blip r:embed="rId2"/>
          <a:stretch>
            <a:fillRect/>
          </a:stretch>
        </p:blipFill>
        <p:spPr>
          <a:xfrm>
            <a:off x="3442765" y="4625023"/>
            <a:ext cx="1076648" cy="2059087"/>
          </a:xfrm>
          <a:prstGeom prst="rect">
            <a:avLst/>
          </a:prstGeom>
          <a:ln w="12700">
            <a:miter lim="400000"/>
          </a:ln>
        </p:spPr>
      </p:pic>
      <p:pic>
        <p:nvPicPr>
          <p:cNvPr id="401" name="droppedImage.png" descr="droppedImage.png"/>
          <p:cNvPicPr>
            <a:picLocks noChangeAspect="1"/>
          </p:cNvPicPr>
          <p:nvPr/>
        </p:nvPicPr>
        <p:blipFill>
          <a:blip r:embed="rId3"/>
          <a:stretch>
            <a:fillRect/>
          </a:stretch>
        </p:blipFill>
        <p:spPr>
          <a:xfrm>
            <a:off x="7286084" y="4577919"/>
            <a:ext cx="1076648" cy="2153294"/>
          </a:xfrm>
          <a:prstGeom prst="rect">
            <a:avLst/>
          </a:prstGeom>
          <a:ln w="12700">
            <a:miter lim="400000"/>
          </a:ln>
        </p:spPr>
      </p:pic>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 name="Comment aller du monde sensible vers le monde intelligible ?…"/>
          <p:cNvSpPr txBox="1"/>
          <p:nvPr/>
        </p:nvSpPr>
        <p:spPr>
          <a:xfrm>
            <a:off x="1868717" y="498576"/>
            <a:ext cx="9037732" cy="218181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lvl="2" defTabSz="321457">
              <a:defRPr sz="3600" b="0" u="sng">
                <a:latin typeface="Times New Roman"/>
                <a:ea typeface="Times New Roman"/>
                <a:cs typeface="Times New Roman"/>
                <a:sym typeface="Times New Roman"/>
              </a:defRPr>
            </a:pPr>
            <a:r>
              <a:rPr sz="2531"/>
              <a:t>Comment aller du monde sensible vers le monde intelligible ?</a:t>
            </a:r>
          </a:p>
          <a:p>
            <a:pPr lvl="2" defTabSz="321457">
              <a:defRPr sz="3600" b="0">
                <a:latin typeface="Times New Roman"/>
                <a:ea typeface="Times New Roman"/>
                <a:cs typeface="Times New Roman"/>
                <a:sym typeface="Times New Roman"/>
              </a:defRPr>
            </a:pPr>
            <a:endParaRPr sz="2531"/>
          </a:p>
          <a:p>
            <a:pPr lvl="2" defTabSz="321457">
              <a:defRPr sz="3600" b="0">
                <a:latin typeface="Times New Roman"/>
                <a:ea typeface="Times New Roman"/>
                <a:cs typeface="Times New Roman"/>
                <a:sym typeface="Times New Roman"/>
              </a:defRPr>
            </a:pPr>
            <a:r>
              <a:rPr sz="2531"/>
              <a:t>La beauté peut nous aider à aller vers l’intelligible.</a:t>
            </a:r>
          </a:p>
          <a:p>
            <a:pPr lvl="2" defTabSz="321457">
              <a:defRPr sz="3600" b="0">
                <a:latin typeface="Times New Roman"/>
                <a:ea typeface="Times New Roman"/>
                <a:cs typeface="Times New Roman"/>
                <a:sym typeface="Times New Roman"/>
              </a:defRPr>
            </a:pPr>
            <a:r>
              <a:rPr sz="2531"/>
              <a:t>Mais il faut distinguer: </a:t>
            </a:r>
          </a:p>
          <a:p>
            <a:pPr lvl="2" defTabSz="321457">
              <a:defRPr sz="1500" b="0">
                <a:latin typeface="Times New Roman"/>
                <a:ea typeface="Times New Roman"/>
                <a:cs typeface="Times New Roman"/>
                <a:sym typeface="Times New Roman"/>
              </a:defRPr>
            </a:pPr>
            <a:endParaRPr sz="1055"/>
          </a:p>
          <a:p>
            <a:pPr lvl="2" defTabSz="321457">
              <a:defRPr sz="3600" b="0">
                <a:latin typeface="Times New Roman"/>
                <a:ea typeface="Times New Roman"/>
                <a:cs typeface="Times New Roman"/>
                <a:sym typeface="Times New Roman"/>
              </a:defRPr>
            </a:pPr>
            <a:r>
              <a:rPr sz="2531"/>
              <a:t>BEAUTÉ NATURELLE                BEAUTÉ ARTISTIQUE</a:t>
            </a:r>
          </a:p>
        </p:txBody>
      </p:sp>
      <p:sp>
        <p:nvSpPr>
          <p:cNvPr id="404" name="Ligne"/>
          <p:cNvSpPr/>
          <p:nvPr/>
        </p:nvSpPr>
        <p:spPr>
          <a:xfrm flipV="1">
            <a:off x="5471674" y="2125266"/>
            <a:ext cx="1" cy="4607719"/>
          </a:xfrm>
          <a:prstGeom prst="line">
            <a:avLst/>
          </a:prstGeom>
          <a:ln w="25400">
            <a:solidFill>
              <a:srgbClr val="0000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405" name="Un certain rapport à la beauté sensible naturelle peut nous engager sur la voie de l’intelligible."/>
          <p:cNvSpPr txBox="1"/>
          <p:nvPr/>
        </p:nvSpPr>
        <p:spPr>
          <a:xfrm>
            <a:off x="1786397" y="2339646"/>
            <a:ext cx="3714454" cy="18572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lvl="2" defTabSz="321457">
              <a:defRPr sz="3300" b="0">
                <a:latin typeface="Times New Roman"/>
                <a:ea typeface="Times New Roman"/>
                <a:cs typeface="Times New Roman"/>
                <a:sym typeface="Times New Roman"/>
              </a:defRPr>
            </a:pPr>
            <a:r>
              <a:rPr sz="2320"/>
              <a:t>Un certain rapport à la beauté sensible naturelle peut nous engager </a:t>
            </a:r>
            <a:r>
              <a:rPr sz="2320" b="1"/>
              <a:t>sur la voie de l’intelligible</a:t>
            </a:r>
            <a:r>
              <a:rPr sz="2320"/>
              <a:t>.</a:t>
            </a:r>
          </a:p>
        </p:txBody>
      </p:sp>
      <p:sp>
        <p:nvSpPr>
          <p:cNvPr id="406" name="Cf. Le Banquet"/>
          <p:cNvSpPr txBox="1"/>
          <p:nvPr/>
        </p:nvSpPr>
        <p:spPr>
          <a:xfrm>
            <a:off x="1845929" y="4241053"/>
            <a:ext cx="2803653" cy="4291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lvl="2" defTabSz="321457">
              <a:defRPr sz="3300" b="0">
                <a:latin typeface="Times New Roman"/>
                <a:ea typeface="Times New Roman"/>
                <a:cs typeface="Times New Roman"/>
                <a:sym typeface="Times New Roman"/>
              </a:defRPr>
            </a:pPr>
            <a:r>
              <a:rPr sz="2320"/>
              <a:t>Cf. </a:t>
            </a:r>
            <a:r>
              <a:rPr sz="2320" i="1"/>
              <a:t>Le Banquet</a:t>
            </a:r>
          </a:p>
        </p:txBody>
      </p:sp>
      <p:sp>
        <p:nvSpPr>
          <p:cNvPr id="407" name="L’art de la copie,…"/>
          <p:cNvSpPr txBox="1"/>
          <p:nvPr/>
        </p:nvSpPr>
        <p:spPr>
          <a:xfrm>
            <a:off x="5548150" y="2508001"/>
            <a:ext cx="2134824" cy="284212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defTabSz="321457">
              <a:defRPr sz="3200" b="0">
                <a:latin typeface="Times New Roman"/>
                <a:ea typeface="Times New Roman"/>
                <a:cs typeface="Times New Roman"/>
                <a:sym typeface="Times New Roman"/>
              </a:defRPr>
            </a:pPr>
            <a:r>
              <a:rPr sz="2250" b="1"/>
              <a:t>L’art de la copie</a:t>
            </a:r>
            <a:r>
              <a:rPr sz="2250"/>
              <a:t>, </a:t>
            </a:r>
          </a:p>
          <a:p>
            <a:pPr defTabSz="321457">
              <a:defRPr sz="3200" b="0">
                <a:latin typeface="Times New Roman"/>
                <a:ea typeface="Times New Roman"/>
                <a:cs typeface="Times New Roman"/>
                <a:sym typeface="Times New Roman"/>
              </a:defRPr>
            </a:pPr>
            <a:r>
              <a:rPr sz="2250" i="1"/>
              <a:t>technè</a:t>
            </a:r>
            <a:r>
              <a:rPr sz="2250"/>
              <a:t> imitative qui essaie d’être fidèle au modèle imité.</a:t>
            </a:r>
          </a:p>
          <a:p>
            <a:pPr defTabSz="321457">
              <a:defRPr sz="3200" b="0">
                <a:solidFill>
                  <a:srgbClr val="0433FF"/>
                </a:solidFill>
                <a:latin typeface="Times New Roman"/>
                <a:ea typeface="Times New Roman"/>
                <a:cs typeface="Times New Roman"/>
                <a:sym typeface="Times New Roman"/>
              </a:defRPr>
            </a:pPr>
            <a:r>
              <a:rPr sz="2250"/>
              <a:t>Respect objectif</a:t>
            </a:r>
          </a:p>
          <a:p>
            <a:pPr defTabSz="321457">
              <a:defRPr sz="3200" b="0">
                <a:solidFill>
                  <a:srgbClr val="0433FF"/>
                </a:solidFill>
                <a:latin typeface="Times New Roman"/>
                <a:ea typeface="Times New Roman"/>
                <a:cs typeface="Times New Roman"/>
                <a:sym typeface="Times New Roman"/>
              </a:defRPr>
            </a:pPr>
            <a:r>
              <a:rPr sz="2250"/>
              <a:t>des proportions </a:t>
            </a:r>
          </a:p>
          <a:p>
            <a:pPr defTabSz="321457">
              <a:defRPr sz="3200" b="0">
                <a:solidFill>
                  <a:srgbClr val="0433FF"/>
                </a:solidFill>
                <a:latin typeface="Times New Roman"/>
                <a:ea typeface="Times New Roman"/>
                <a:cs typeface="Times New Roman"/>
                <a:sym typeface="Times New Roman"/>
              </a:defRPr>
            </a:pPr>
            <a:r>
              <a:rPr sz="2250"/>
              <a:t>du modèle.</a:t>
            </a:r>
          </a:p>
        </p:txBody>
      </p:sp>
      <p:sp>
        <p:nvSpPr>
          <p:cNvPr id="408" name="N’empêche pas d’accéder…"/>
          <p:cNvSpPr txBox="1"/>
          <p:nvPr/>
        </p:nvSpPr>
        <p:spPr>
          <a:xfrm>
            <a:off x="5586256" y="4586199"/>
            <a:ext cx="2058612" cy="25712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lvl="2" defTabSz="321457">
              <a:defRPr sz="3300">
                <a:latin typeface="Times New Roman"/>
                <a:ea typeface="Times New Roman"/>
                <a:cs typeface="Times New Roman"/>
                <a:sym typeface="Times New Roman"/>
              </a:defRPr>
            </a:pPr>
            <a:r>
              <a:rPr sz="2320"/>
              <a:t>N’empêche pas d’accéder</a:t>
            </a:r>
          </a:p>
          <a:p>
            <a:pPr lvl="2" defTabSz="321457">
              <a:defRPr sz="3300">
                <a:latin typeface="Times New Roman"/>
                <a:ea typeface="Times New Roman"/>
                <a:cs typeface="Times New Roman"/>
                <a:sym typeface="Times New Roman"/>
              </a:defRPr>
            </a:pPr>
            <a:r>
              <a:rPr sz="2320"/>
              <a:t>à l’intelligible.</a:t>
            </a:r>
          </a:p>
        </p:txBody>
      </p:sp>
      <p:sp>
        <p:nvSpPr>
          <p:cNvPr id="409" name="Empêche d’accéder…"/>
          <p:cNvSpPr txBox="1"/>
          <p:nvPr/>
        </p:nvSpPr>
        <p:spPr>
          <a:xfrm>
            <a:off x="8071987" y="4586199"/>
            <a:ext cx="1989861" cy="25712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lvl="2" defTabSz="321457">
              <a:defRPr sz="3300">
                <a:latin typeface="Times New Roman"/>
                <a:ea typeface="Times New Roman"/>
                <a:cs typeface="Times New Roman"/>
                <a:sym typeface="Times New Roman"/>
              </a:defRPr>
            </a:pPr>
            <a:r>
              <a:rPr sz="2320"/>
              <a:t>Empêche d’accéder</a:t>
            </a:r>
          </a:p>
          <a:p>
            <a:pPr lvl="2" defTabSz="321457">
              <a:defRPr sz="3300">
                <a:latin typeface="Times New Roman"/>
                <a:ea typeface="Times New Roman"/>
                <a:cs typeface="Times New Roman"/>
                <a:sym typeface="Times New Roman"/>
              </a:defRPr>
            </a:pPr>
            <a:r>
              <a:rPr sz="2320"/>
              <a:t>à l’intelligible.</a:t>
            </a:r>
          </a:p>
        </p:txBody>
      </p:sp>
      <p:sp>
        <p:nvSpPr>
          <p:cNvPr id="410" name="Ligne"/>
          <p:cNvSpPr/>
          <p:nvPr/>
        </p:nvSpPr>
        <p:spPr>
          <a:xfrm flipV="1">
            <a:off x="7948918" y="2597952"/>
            <a:ext cx="1" cy="4116021"/>
          </a:xfrm>
          <a:prstGeom prst="line">
            <a:avLst/>
          </a:prstGeom>
          <a:ln w="25400">
            <a:solidFill>
              <a:srgbClr val="0000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411" name="L’art du simulacre,…"/>
          <p:cNvSpPr txBox="1"/>
          <p:nvPr/>
        </p:nvSpPr>
        <p:spPr>
          <a:xfrm>
            <a:off x="7978019" y="2508001"/>
            <a:ext cx="2463548" cy="284212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defTabSz="321457">
              <a:defRPr sz="3200" b="0">
                <a:latin typeface="Times New Roman"/>
                <a:ea typeface="Times New Roman"/>
                <a:cs typeface="Times New Roman"/>
                <a:sym typeface="Times New Roman"/>
              </a:defRPr>
            </a:pPr>
            <a:r>
              <a:rPr sz="2250" b="1"/>
              <a:t>L’art du simulacre</a:t>
            </a:r>
            <a:r>
              <a:rPr sz="2250"/>
              <a:t>, </a:t>
            </a:r>
          </a:p>
          <a:p>
            <a:pPr defTabSz="321457">
              <a:defRPr sz="3200" b="0">
                <a:latin typeface="Times New Roman"/>
                <a:ea typeface="Times New Roman"/>
                <a:cs typeface="Times New Roman"/>
                <a:sym typeface="Times New Roman"/>
              </a:defRPr>
            </a:pPr>
            <a:r>
              <a:rPr sz="2250" i="1"/>
              <a:t>technè</a:t>
            </a:r>
            <a:r>
              <a:rPr sz="2250"/>
              <a:t> illusionniste,</a:t>
            </a:r>
          </a:p>
          <a:p>
            <a:pPr defTabSz="321457">
              <a:defRPr sz="3200" b="0">
                <a:latin typeface="Times New Roman"/>
                <a:ea typeface="Times New Roman"/>
                <a:cs typeface="Times New Roman"/>
                <a:sym typeface="Times New Roman"/>
              </a:defRPr>
            </a:pPr>
            <a:r>
              <a:rPr sz="2250"/>
              <a:t>qui n’est pas fidèle</a:t>
            </a:r>
          </a:p>
          <a:p>
            <a:pPr defTabSz="321457">
              <a:defRPr sz="3200" b="0">
                <a:latin typeface="Times New Roman"/>
                <a:ea typeface="Times New Roman"/>
                <a:cs typeface="Times New Roman"/>
                <a:sym typeface="Times New Roman"/>
              </a:defRPr>
            </a:pPr>
            <a:r>
              <a:rPr sz="2250"/>
              <a:t>au modèle.</a:t>
            </a:r>
          </a:p>
          <a:p>
            <a:pPr defTabSz="321457">
              <a:defRPr sz="3200" b="0">
                <a:latin typeface="Times New Roman"/>
                <a:ea typeface="Times New Roman"/>
                <a:cs typeface="Times New Roman"/>
                <a:sym typeface="Times New Roman"/>
              </a:defRPr>
            </a:pPr>
            <a:endParaRPr sz="2250"/>
          </a:p>
          <a:p>
            <a:pPr defTabSz="321457">
              <a:defRPr sz="3200" b="0">
                <a:solidFill>
                  <a:srgbClr val="0433FF"/>
                </a:solidFill>
                <a:latin typeface="Times New Roman"/>
                <a:ea typeface="Times New Roman"/>
                <a:cs typeface="Times New Roman"/>
                <a:sym typeface="Times New Roman"/>
              </a:defRPr>
            </a:pPr>
            <a:r>
              <a:rPr sz="2250"/>
              <a:t>Respect subjectif</a:t>
            </a:r>
          </a:p>
          <a:p>
            <a:pPr defTabSz="321457">
              <a:defRPr sz="3200" b="0">
                <a:solidFill>
                  <a:srgbClr val="0433FF"/>
                </a:solidFill>
                <a:latin typeface="Times New Roman"/>
                <a:ea typeface="Times New Roman"/>
                <a:cs typeface="Times New Roman"/>
                <a:sym typeface="Times New Roman"/>
              </a:defRPr>
            </a:pPr>
            <a:r>
              <a:rPr sz="2250"/>
              <a:t>des proportions </a:t>
            </a:r>
          </a:p>
          <a:p>
            <a:pPr defTabSz="321457">
              <a:defRPr sz="3200" b="0">
                <a:solidFill>
                  <a:srgbClr val="0433FF"/>
                </a:solidFill>
                <a:latin typeface="Times New Roman"/>
                <a:ea typeface="Times New Roman"/>
                <a:cs typeface="Times New Roman"/>
                <a:sym typeface="Times New Roman"/>
              </a:defRPr>
            </a:pPr>
            <a:r>
              <a:rPr sz="2250"/>
              <a:t>du modèle.</a:t>
            </a:r>
          </a:p>
        </p:txBody>
      </p:sp>
      <p:sp>
        <p:nvSpPr>
          <p:cNvPr id="412" name="OK"/>
          <p:cNvSpPr txBox="1"/>
          <p:nvPr/>
        </p:nvSpPr>
        <p:spPr>
          <a:xfrm>
            <a:off x="3127704" y="6429110"/>
            <a:ext cx="1425070" cy="4291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lvl="2" defTabSz="321457">
              <a:defRPr sz="3300">
                <a:solidFill>
                  <a:srgbClr val="00B100"/>
                </a:solidFill>
                <a:latin typeface="Times New Roman"/>
                <a:ea typeface="Times New Roman"/>
                <a:cs typeface="Times New Roman"/>
                <a:sym typeface="Times New Roman"/>
              </a:defRPr>
            </a:pPr>
            <a:r>
              <a:rPr sz="2320"/>
              <a:t>OK</a:t>
            </a:r>
          </a:p>
        </p:txBody>
      </p:sp>
      <p:sp>
        <p:nvSpPr>
          <p:cNvPr id="413" name="OK"/>
          <p:cNvSpPr txBox="1"/>
          <p:nvPr/>
        </p:nvSpPr>
        <p:spPr>
          <a:xfrm>
            <a:off x="6440901" y="6429110"/>
            <a:ext cx="1425070" cy="4291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lvl="2" defTabSz="321457">
              <a:defRPr sz="3300">
                <a:solidFill>
                  <a:srgbClr val="00B100"/>
                </a:solidFill>
                <a:latin typeface="Times New Roman"/>
                <a:ea typeface="Times New Roman"/>
                <a:cs typeface="Times New Roman"/>
                <a:sym typeface="Times New Roman"/>
              </a:defRPr>
            </a:pPr>
            <a:r>
              <a:rPr sz="2320"/>
              <a:t>OK</a:t>
            </a:r>
          </a:p>
        </p:txBody>
      </p:sp>
      <p:sp>
        <p:nvSpPr>
          <p:cNvPr id="414" name="PAS OK"/>
          <p:cNvSpPr txBox="1"/>
          <p:nvPr/>
        </p:nvSpPr>
        <p:spPr>
          <a:xfrm>
            <a:off x="8493275" y="6443453"/>
            <a:ext cx="2016514" cy="4291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lvl="2" defTabSz="321457">
              <a:defRPr sz="3300">
                <a:solidFill>
                  <a:srgbClr val="FF2600"/>
                </a:solidFill>
                <a:latin typeface="Times New Roman"/>
                <a:ea typeface="Times New Roman"/>
                <a:cs typeface="Times New Roman"/>
                <a:sym typeface="Times New Roman"/>
              </a:defRPr>
            </a:pPr>
            <a:r>
              <a:rPr sz="2320"/>
              <a:t>PAS OK</a:t>
            </a:r>
          </a:p>
        </p:txBody>
      </p:sp>
      <p:sp>
        <p:nvSpPr>
          <p:cNvPr id="415" name="Université Paris 1 - École des Arts de la Sorbonne - Licence 1 - Philosophie de l’art - S1 – CM : Judith Michalet - 2020-2021"/>
          <p:cNvSpPr txBox="1"/>
          <p:nvPr/>
        </p:nvSpPr>
        <p:spPr>
          <a:xfrm>
            <a:off x="3882940" y="162111"/>
            <a:ext cx="4127733" cy="1695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defTabSz="457200">
              <a:tabLst>
                <a:tab pos="2870200" algn="ctr"/>
                <a:tab pos="5753100" algn="r"/>
              </a:tabLst>
              <a:defRPr sz="900" b="0">
                <a:latin typeface="Times New Roman"/>
                <a:ea typeface="Times New Roman"/>
                <a:cs typeface="Times New Roman"/>
                <a:sym typeface="Times New Roman"/>
              </a:defRPr>
            </a:lvl1pPr>
          </a:lstStyle>
          <a:p>
            <a:r>
              <a:rPr sz="633"/>
              <a:t>Université Paris 1 - École des Arts de la Sorbonne - Licence 1 - Philosophie de l’art - S1 – CM : Judith Michalet - 2020-2021</a:t>
            </a:r>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 name="Polyclète avait écrit un traité, le Canon, où il enseignait les proportions du corps humain et définissait la beauté par la juste proportion de toutes les parties entre elles. Le Doryphore fut lui-même le Canon, et servit de modèle aux sculpteurs.…"/>
          <p:cNvSpPr txBox="1"/>
          <p:nvPr/>
        </p:nvSpPr>
        <p:spPr>
          <a:xfrm>
            <a:off x="2393312" y="979548"/>
            <a:ext cx="7405376" cy="48989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lgn="just" defTabSz="321457">
              <a:defRPr sz="2800" b="0">
                <a:latin typeface="Times New Roman"/>
                <a:ea typeface="Times New Roman"/>
                <a:cs typeface="Times New Roman"/>
                <a:sym typeface="Times New Roman"/>
              </a:defRPr>
            </a:pPr>
            <a:r>
              <a:rPr sz="1969"/>
              <a:t>Polyclète avait écrit un traité, le </a:t>
            </a:r>
            <a:r>
              <a:rPr sz="1969" i="1"/>
              <a:t>Canon</a:t>
            </a:r>
            <a:r>
              <a:rPr sz="1969"/>
              <a:t>, où il enseignait les proportions du corps humain et définissait la beauté par la juste proportion de toutes les parties entre elles. Le </a:t>
            </a:r>
            <a:r>
              <a:rPr sz="1969" i="1"/>
              <a:t>Doryphore </a:t>
            </a:r>
            <a:r>
              <a:rPr sz="1969"/>
              <a:t>fut lui-même le Canon, et servit de modèle aux sculpteurs.</a:t>
            </a:r>
          </a:p>
          <a:p>
            <a:pPr algn="just" defTabSz="321457">
              <a:defRPr sz="2800" b="0">
                <a:latin typeface="Times New Roman"/>
                <a:ea typeface="Times New Roman"/>
                <a:cs typeface="Times New Roman"/>
                <a:sym typeface="Times New Roman"/>
              </a:defRPr>
            </a:pPr>
            <a:endParaRPr sz="1969"/>
          </a:p>
          <a:p>
            <a:pPr algn="just" defTabSz="321457">
              <a:defRPr sz="2800" b="0">
                <a:latin typeface="Times New Roman"/>
                <a:ea typeface="Times New Roman"/>
                <a:cs typeface="Times New Roman"/>
                <a:sym typeface="Times New Roman"/>
              </a:defRPr>
            </a:pPr>
            <a:r>
              <a:rPr sz="1969"/>
              <a:t>Mais bientôt les artistes ne se contentèrent plus de reproduire des formules devenues classiques : on était las de ces proportions un peu lourdes et trop « carrées ». Lysippe, dont Platon put connaître les premières œuvres, modifia les proportions de Polyclète par l’application d’une formule nouvelle et plus élégante. Les Anciens représentaient les hommes tels qu’ils étaient, et lui tels qu’ils paraissaient être.</a:t>
            </a:r>
          </a:p>
          <a:p>
            <a:pPr algn="just" defTabSz="321457">
              <a:defRPr sz="2800" b="0">
                <a:latin typeface="Times New Roman"/>
                <a:ea typeface="Times New Roman"/>
                <a:cs typeface="Times New Roman"/>
                <a:sym typeface="Times New Roman"/>
              </a:defRPr>
            </a:pPr>
            <a:endParaRPr sz="1969"/>
          </a:p>
          <a:p>
            <a:pPr algn="just" defTabSz="321457">
              <a:defRPr sz="2800" b="0">
                <a:latin typeface="Times New Roman"/>
                <a:ea typeface="Times New Roman"/>
                <a:cs typeface="Times New Roman"/>
                <a:sym typeface="Times New Roman"/>
              </a:defRPr>
            </a:pPr>
            <a:r>
              <a:rPr sz="1969"/>
              <a:t>Quel art Platon appelle de ses vœux ? Un art qui ne serait pas soumis à des innovations, des changements. </a:t>
            </a:r>
          </a:p>
          <a:p>
            <a:pPr algn="just" defTabSz="321457">
              <a:defRPr sz="2800" b="0">
                <a:latin typeface="Times New Roman"/>
                <a:ea typeface="Times New Roman"/>
                <a:cs typeface="Times New Roman"/>
                <a:sym typeface="Times New Roman"/>
              </a:defRPr>
            </a:pPr>
            <a:endParaRPr sz="1969"/>
          </a:p>
          <a:p>
            <a:pPr algn="r" defTabSz="321457">
              <a:defRPr sz="2600">
                <a:latin typeface="Times New Roman"/>
                <a:ea typeface="Times New Roman"/>
                <a:cs typeface="Times New Roman"/>
                <a:sym typeface="Times New Roman"/>
              </a:defRPr>
            </a:pPr>
            <a:r>
              <a:rPr sz="1828"/>
              <a:t>Pierre-Maxime Schuhl, </a:t>
            </a:r>
            <a:r>
              <a:rPr sz="1828" i="1"/>
              <a:t>Platon et l’art de son temps</a:t>
            </a:r>
            <a:r>
              <a:rPr sz="1828"/>
              <a:t> (Extraits épars).</a:t>
            </a: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 name="BEAUTÉ SENSIBLE"/>
          <p:cNvSpPr txBox="1"/>
          <p:nvPr/>
        </p:nvSpPr>
        <p:spPr>
          <a:xfrm>
            <a:off x="5052500" y="2219245"/>
            <a:ext cx="2460610" cy="38593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l" defTabSz="457200">
              <a:defRPr sz="2900">
                <a:latin typeface="Times New Roman"/>
                <a:ea typeface="Times New Roman"/>
                <a:cs typeface="Times New Roman"/>
                <a:sym typeface="Times New Roman"/>
              </a:defRPr>
            </a:lvl1pPr>
          </a:lstStyle>
          <a:p>
            <a:r>
              <a:rPr sz="2039"/>
              <a:t>BEAUTÉ SENSIBLE </a:t>
            </a:r>
          </a:p>
        </p:txBody>
      </p:sp>
      <p:sp>
        <p:nvSpPr>
          <p:cNvPr id="420" name="Ovale"/>
          <p:cNvSpPr/>
          <p:nvPr/>
        </p:nvSpPr>
        <p:spPr>
          <a:xfrm>
            <a:off x="2256708" y="798725"/>
            <a:ext cx="811325" cy="773490"/>
          </a:xfrm>
          <a:prstGeom prst="ellipse">
            <a:avLst/>
          </a:prstGeom>
          <a:ln w="63500">
            <a:solidFill>
              <a:srgbClr val="0000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421" name="Ovale"/>
          <p:cNvSpPr/>
          <p:nvPr/>
        </p:nvSpPr>
        <p:spPr>
          <a:xfrm>
            <a:off x="2695694" y="2737299"/>
            <a:ext cx="490392" cy="225345"/>
          </a:xfrm>
          <a:prstGeom prst="ellipse">
            <a:avLst/>
          </a:prstGeom>
          <a:solidFill>
            <a:srgbClr val="FFFFFF"/>
          </a:solidFill>
          <a:ln w="38100">
            <a:solidFill>
              <a:srgbClr val="FF26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422" name="Ovale"/>
          <p:cNvSpPr/>
          <p:nvPr/>
        </p:nvSpPr>
        <p:spPr>
          <a:xfrm>
            <a:off x="3170269" y="2209195"/>
            <a:ext cx="339337" cy="406040"/>
          </a:xfrm>
          <a:prstGeom prst="ellipse">
            <a:avLst/>
          </a:prstGeom>
          <a:solidFill>
            <a:srgbClr val="FFFFFF"/>
          </a:solidFill>
          <a:ln w="38100">
            <a:solidFill>
              <a:srgbClr val="FF40FF"/>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423" name="Ovale"/>
          <p:cNvSpPr/>
          <p:nvPr/>
        </p:nvSpPr>
        <p:spPr>
          <a:xfrm>
            <a:off x="3941301" y="2646952"/>
            <a:ext cx="229041" cy="406040"/>
          </a:xfrm>
          <a:prstGeom prst="ellipse">
            <a:avLst/>
          </a:prstGeom>
          <a:solidFill>
            <a:srgbClr val="FFFFFF"/>
          </a:solidFill>
          <a:ln w="38100">
            <a:solidFill>
              <a:srgbClr val="64A363"/>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424" name="Ovale"/>
          <p:cNvSpPr/>
          <p:nvPr/>
        </p:nvSpPr>
        <p:spPr>
          <a:xfrm>
            <a:off x="3279020" y="3355818"/>
            <a:ext cx="647245" cy="146364"/>
          </a:xfrm>
          <a:prstGeom prst="ellipse">
            <a:avLst/>
          </a:prstGeom>
          <a:solidFill>
            <a:srgbClr val="FFFFFF"/>
          </a:solidFill>
          <a:ln w="38100">
            <a:solidFill>
              <a:srgbClr val="2F75A3"/>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425" name="Ovale"/>
          <p:cNvSpPr/>
          <p:nvPr/>
        </p:nvSpPr>
        <p:spPr>
          <a:xfrm>
            <a:off x="2417175" y="1794089"/>
            <a:ext cx="490392" cy="406040"/>
          </a:xfrm>
          <a:prstGeom prst="ellipse">
            <a:avLst/>
          </a:prstGeom>
          <a:solidFill>
            <a:srgbClr val="FFFFFF"/>
          </a:solidFill>
          <a:ln w="38100">
            <a:solidFill>
              <a:srgbClr val="DFCF96"/>
            </a:solidFill>
            <a:miter lim="400000"/>
          </a:ln>
        </p:spPr>
        <p:txBody>
          <a:bodyPr lIns="35719" tIns="35719" rIns="35719" bIns="35719" anchor="ctr"/>
          <a:lstStyle/>
          <a:p>
            <a:pPr>
              <a:defRPr sz="2200" b="0">
                <a:solidFill>
                  <a:srgbClr val="AA7942"/>
                </a:solidFill>
                <a:latin typeface="+mn-lt"/>
                <a:ea typeface="+mn-ea"/>
                <a:cs typeface="+mn-cs"/>
                <a:sym typeface="Helvetica Neue Medium"/>
              </a:defRPr>
            </a:pPr>
            <a:endParaRPr sz="1547"/>
          </a:p>
        </p:txBody>
      </p:sp>
      <p:sp>
        <p:nvSpPr>
          <p:cNvPr id="426" name="Ligne"/>
          <p:cNvSpPr/>
          <p:nvPr/>
        </p:nvSpPr>
        <p:spPr>
          <a:xfrm>
            <a:off x="1692977" y="1687617"/>
            <a:ext cx="8806046" cy="1"/>
          </a:xfrm>
          <a:prstGeom prst="line">
            <a:avLst/>
          </a:prstGeom>
          <a:ln w="25400">
            <a:solidFill>
              <a:srgbClr val="000000"/>
            </a:solidFill>
            <a:custDash>
              <a:ds d="600000" sp="600000"/>
            </a:custDash>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427" name="Beautés…"/>
          <p:cNvSpPr txBox="1"/>
          <p:nvPr/>
        </p:nvSpPr>
        <p:spPr>
          <a:xfrm>
            <a:off x="4209988" y="3008230"/>
            <a:ext cx="1085233" cy="69974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900" u="sng">
                <a:latin typeface="Times New Roman"/>
                <a:ea typeface="Times New Roman"/>
                <a:cs typeface="Times New Roman"/>
                <a:sym typeface="Times New Roman"/>
              </a:defRPr>
            </a:pPr>
            <a:r>
              <a:rPr sz="2039"/>
              <a:t>Beautés </a:t>
            </a:r>
          </a:p>
          <a:p>
            <a:pPr defTabSz="321457">
              <a:defRPr sz="2900" u="sng">
                <a:latin typeface="Times New Roman"/>
                <a:ea typeface="Times New Roman"/>
                <a:cs typeface="Times New Roman"/>
                <a:sym typeface="Times New Roman"/>
              </a:defRPr>
            </a:pPr>
            <a:r>
              <a:rPr sz="2039"/>
              <a:t>naturelles</a:t>
            </a:r>
          </a:p>
        </p:txBody>
      </p:sp>
      <p:sp>
        <p:nvSpPr>
          <p:cNvPr id="428" name="Art de la copie"/>
          <p:cNvSpPr txBox="1"/>
          <p:nvPr/>
        </p:nvSpPr>
        <p:spPr>
          <a:xfrm>
            <a:off x="6412392" y="5750951"/>
            <a:ext cx="1617430" cy="69974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900">
                <a:latin typeface="Times New Roman"/>
                <a:ea typeface="Times New Roman"/>
                <a:cs typeface="Times New Roman"/>
                <a:sym typeface="Times New Roman"/>
              </a:defRPr>
            </a:pPr>
            <a:r>
              <a:rPr sz="2039"/>
              <a:t>Art de la copie</a:t>
            </a:r>
          </a:p>
          <a:p>
            <a:pPr defTabSz="321457">
              <a:defRPr sz="2900">
                <a:latin typeface="Times New Roman"/>
                <a:ea typeface="Times New Roman"/>
                <a:cs typeface="Times New Roman"/>
                <a:sym typeface="Times New Roman"/>
              </a:defRPr>
            </a:pPr>
            <a:endParaRPr sz="2039"/>
          </a:p>
        </p:txBody>
      </p:sp>
      <p:sp>
        <p:nvSpPr>
          <p:cNvPr id="429" name="Ligne"/>
          <p:cNvSpPr/>
          <p:nvPr/>
        </p:nvSpPr>
        <p:spPr>
          <a:xfrm>
            <a:off x="6323253" y="3040307"/>
            <a:ext cx="1" cy="2697725"/>
          </a:xfrm>
          <a:prstGeom prst="line">
            <a:avLst/>
          </a:prstGeom>
          <a:ln w="25400">
            <a:solidFill>
              <a:srgbClr val="000000"/>
            </a:solidFill>
            <a:custDash>
              <a:ds d="600000" sp="600000"/>
            </a:custDash>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430" name="Ligne"/>
          <p:cNvSpPr/>
          <p:nvPr/>
        </p:nvSpPr>
        <p:spPr>
          <a:xfrm>
            <a:off x="8228855" y="4512352"/>
            <a:ext cx="1" cy="2197515"/>
          </a:xfrm>
          <a:prstGeom prst="line">
            <a:avLst/>
          </a:prstGeom>
          <a:ln w="101600">
            <a:solidFill>
              <a:srgbClr val="0000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431" name="Art du…"/>
          <p:cNvSpPr txBox="1"/>
          <p:nvPr/>
        </p:nvSpPr>
        <p:spPr>
          <a:xfrm>
            <a:off x="8343201" y="6238563"/>
            <a:ext cx="1085233" cy="69974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900">
                <a:latin typeface="Times New Roman"/>
                <a:ea typeface="Times New Roman"/>
                <a:cs typeface="Times New Roman"/>
                <a:sym typeface="Times New Roman"/>
              </a:defRPr>
            </a:pPr>
            <a:r>
              <a:rPr sz="2039"/>
              <a:t>Art du </a:t>
            </a:r>
          </a:p>
          <a:p>
            <a:pPr defTabSz="321457">
              <a:defRPr sz="2900">
                <a:latin typeface="Times New Roman"/>
                <a:ea typeface="Times New Roman"/>
                <a:cs typeface="Times New Roman"/>
                <a:sym typeface="Times New Roman"/>
              </a:defRPr>
            </a:pPr>
            <a:r>
              <a:rPr sz="2039"/>
              <a:t>simulacre</a:t>
            </a:r>
          </a:p>
        </p:txBody>
      </p:sp>
      <p:sp>
        <p:nvSpPr>
          <p:cNvPr id="432" name="BEAUTÉ…"/>
          <p:cNvSpPr txBox="1"/>
          <p:nvPr/>
        </p:nvSpPr>
        <p:spPr>
          <a:xfrm>
            <a:off x="1672263" y="68171"/>
            <a:ext cx="1846660" cy="69974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900">
                <a:latin typeface="Times New Roman"/>
                <a:ea typeface="Times New Roman"/>
                <a:cs typeface="Times New Roman"/>
                <a:sym typeface="Times New Roman"/>
              </a:defRPr>
            </a:pPr>
            <a:r>
              <a:rPr sz="2039"/>
              <a:t>BEAUTÉ</a:t>
            </a:r>
          </a:p>
          <a:p>
            <a:pPr defTabSz="321457">
              <a:defRPr sz="2900">
                <a:latin typeface="Times New Roman"/>
                <a:ea typeface="Times New Roman"/>
                <a:cs typeface="Times New Roman"/>
                <a:sym typeface="Times New Roman"/>
              </a:defRPr>
            </a:pPr>
            <a:r>
              <a:rPr sz="2039"/>
              <a:t>INTELLIGIBLE</a:t>
            </a:r>
          </a:p>
        </p:txBody>
      </p:sp>
      <p:pic>
        <p:nvPicPr>
          <p:cNvPr id="433" name="Image" descr="Image"/>
          <p:cNvPicPr>
            <a:picLocks noChangeAspect="1"/>
          </p:cNvPicPr>
          <p:nvPr/>
        </p:nvPicPr>
        <p:blipFill>
          <a:blip r:embed="rId2"/>
          <a:stretch>
            <a:fillRect/>
          </a:stretch>
        </p:blipFill>
        <p:spPr>
          <a:xfrm>
            <a:off x="9159541" y="5220217"/>
            <a:ext cx="579075" cy="1107481"/>
          </a:xfrm>
          <a:prstGeom prst="rect">
            <a:avLst/>
          </a:prstGeom>
          <a:ln w="12700">
            <a:miter lim="400000"/>
          </a:ln>
        </p:spPr>
      </p:pic>
      <p:pic>
        <p:nvPicPr>
          <p:cNvPr id="434" name="droppedImage.png" descr="droppedImage.png"/>
          <p:cNvPicPr>
            <a:picLocks noChangeAspect="1"/>
          </p:cNvPicPr>
          <p:nvPr/>
        </p:nvPicPr>
        <p:blipFill>
          <a:blip r:embed="rId3"/>
          <a:stretch>
            <a:fillRect/>
          </a:stretch>
        </p:blipFill>
        <p:spPr>
          <a:xfrm>
            <a:off x="6973123" y="4447198"/>
            <a:ext cx="579075" cy="1158151"/>
          </a:xfrm>
          <a:prstGeom prst="rect">
            <a:avLst/>
          </a:prstGeom>
          <a:ln w="12700">
            <a:miter lim="400000"/>
          </a:ln>
        </p:spPr>
      </p:pic>
      <p:pic>
        <p:nvPicPr>
          <p:cNvPr id="435" name="Ligne Ligne" descr="Ligne Ligne"/>
          <p:cNvPicPr>
            <a:picLocks/>
          </p:cNvPicPr>
          <p:nvPr/>
        </p:nvPicPr>
        <p:blipFill>
          <a:blip r:embed="rId4"/>
          <a:stretch>
            <a:fillRect/>
          </a:stretch>
        </p:blipFill>
        <p:spPr>
          <a:xfrm rot="18900000">
            <a:off x="8293273" y="5747168"/>
            <a:ext cx="1862546" cy="53579"/>
          </a:xfrm>
          <a:prstGeom prst="rect">
            <a:avLst/>
          </a:prstGeom>
        </p:spPr>
      </p:pic>
      <p:pic>
        <p:nvPicPr>
          <p:cNvPr id="437" name="Ligne Ligne" descr="Ligne Ligne"/>
          <p:cNvPicPr>
            <a:picLocks/>
          </p:cNvPicPr>
          <p:nvPr/>
        </p:nvPicPr>
        <p:blipFill>
          <a:blip r:embed="rId5"/>
          <a:stretch>
            <a:fillRect/>
          </a:stretch>
        </p:blipFill>
        <p:spPr>
          <a:xfrm rot="13500000">
            <a:off x="8656836" y="5747168"/>
            <a:ext cx="1549726" cy="53579"/>
          </a:xfrm>
          <a:prstGeom prst="rect">
            <a:avLst/>
          </a:prstGeom>
        </p:spPr>
      </p:pic>
      <p:sp>
        <p:nvSpPr>
          <p:cNvPr id="439" name="Beautés artistiques"/>
          <p:cNvSpPr txBox="1"/>
          <p:nvPr/>
        </p:nvSpPr>
        <p:spPr>
          <a:xfrm>
            <a:off x="7280664" y="4053435"/>
            <a:ext cx="2034211" cy="38593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l" defTabSz="457200">
              <a:defRPr sz="2900" u="sng">
                <a:latin typeface="Times New Roman"/>
                <a:ea typeface="Times New Roman"/>
                <a:cs typeface="Times New Roman"/>
                <a:sym typeface="Times New Roman"/>
              </a:defRPr>
            </a:lvl1pPr>
          </a:lstStyle>
          <a:p>
            <a:r>
              <a:rPr sz="2039"/>
              <a:t>Beautés artistiques</a:t>
            </a:r>
          </a:p>
        </p:txBody>
      </p:sp>
      <p:sp>
        <p:nvSpPr>
          <p:cNvPr id="452" name="Ligne de connexion"/>
          <p:cNvSpPr/>
          <p:nvPr/>
        </p:nvSpPr>
        <p:spPr>
          <a:xfrm>
            <a:off x="1749468" y="1081716"/>
            <a:ext cx="4578287" cy="4824779"/>
          </a:xfrm>
          <a:custGeom>
            <a:avLst/>
            <a:gdLst/>
            <a:ahLst/>
            <a:cxnLst>
              <a:cxn ang="0">
                <a:pos x="wd2" y="hd2"/>
              </a:cxn>
              <a:cxn ang="5400000">
                <a:pos x="wd2" y="hd2"/>
              </a:cxn>
              <a:cxn ang="10800000">
                <a:pos x="wd2" y="hd2"/>
              </a:cxn>
              <a:cxn ang="16200000">
                <a:pos x="wd2" y="hd2"/>
              </a:cxn>
            </a:cxnLst>
            <a:rect l="0" t="0" r="r" b="b"/>
            <a:pathLst>
              <a:path w="20932" h="21600" extrusionOk="0">
                <a:moveTo>
                  <a:pt x="20932" y="21600"/>
                </a:moveTo>
                <a:cubicBezTo>
                  <a:pt x="6293" y="17594"/>
                  <a:pt x="-668" y="10394"/>
                  <a:pt x="50" y="0"/>
                </a:cubicBezTo>
              </a:path>
            </a:pathLst>
          </a:custGeom>
          <a:ln w="63500">
            <a:solidFill>
              <a:srgbClr val="000000">
                <a:alpha val="42338"/>
              </a:srgbClr>
            </a:solidFill>
            <a:miter lim="400000"/>
            <a:tailEnd type="triangle"/>
          </a:ln>
        </p:spPr>
        <p:txBody>
          <a:bodyPr/>
          <a:lstStyle/>
          <a:p>
            <a:endParaRPr sz="1266"/>
          </a:p>
        </p:txBody>
      </p:sp>
      <p:sp>
        <p:nvSpPr>
          <p:cNvPr id="441" name="Les Idées sont de pures formes éternelles, essences universelles."/>
          <p:cNvSpPr txBox="1"/>
          <p:nvPr/>
        </p:nvSpPr>
        <p:spPr>
          <a:xfrm>
            <a:off x="3953791" y="584623"/>
            <a:ext cx="5376473" cy="3209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l" defTabSz="457200">
              <a:defRPr sz="2300" b="0">
                <a:latin typeface="Times New Roman"/>
                <a:ea typeface="Times New Roman"/>
                <a:cs typeface="Times New Roman"/>
                <a:sym typeface="Times New Roman"/>
              </a:defRPr>
            </a:lvl1pPr>
          </a:lstStyle>
          <a:p>
            <a:r>
              <a:rPr sz="1617"/>
              <a:t>Les Idées sont de pures formes éternelles, essences universelles.</a:t>
            </a:r>
          </a:p>
        </p:txBody>
      </p:sp>
      <p:sp>
        <p:nvSpPr>
          <p:cNvPr id="442" name="= Illusion"/>
          <p:cNvSpPr txBox="1"/>
          <p:nvPr/>
        </p:nvSpPr>
        <p:spPr>
          <a:xfrm>
            <a:off x="9579851" y="6433327"/>
            <a:ext cx="790281" cy="310214"/>
          </a:xfrm>
          <a:prstGeom prst="rect">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defRPr sz="2200" b="0">
                <a:solidFill>
                  <a:srgbClr val="FFFFFF"/>
                </a:solidFill>
                <a:latin typeface="+mn-lt"/>
                <a:ea typeface="+mn-ea"/>
                <a:cs typeface="+mn-cs"/>
                <a:sym typeface="Helvetica Neue Medium"/>
              </a:defRPr>
            </a:lvl1pPr>
          </a:lstStyle>
          <a:p>
            <a:r>
              <a:rPr sz="1547"/>
              <a:t>= Illusion</a:t>
            </a:r>
          </a:p>
        </p:txBody>
      </p:sp>
      <p:sp>
        <p:nvSpPr>
          <p:cNvPr id="443" name="= Illusion"/>
          <p:cNvSpPr txBox="1"/>
          <p:nvPr/>
        </p:nvSpPr>
        <p:spPr>
          <a:xfrm>
            <a:off x="5649256" y="3273893"/>
            <a:ext cx="790281" cy="3102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defRPr sz="2200" b="0">
                <a:solidFill>
                  <a:srgbClr val="FFFFFF"/>
                </a:solidFill>
                <a:latin typeface="+mn-lt"/>
                <a:ea typeface="+mn-ea"/>
                <a:cs typeface="+mn-cs"/>
                <a:sym typeface="Helvetica Neue Medium"/>
              </a:defRPr>
            </a:lvl1pPr>
          </a:lstStyle>
          <a:p>
            <a:r>
              <a:rPr sz="1547"/>
              <a:t>= Illusion</a:t>
            </a:r>
          </a:p>
        </p:txBody>
      </p:sp>
      <p:sp>
        <p:nvSpPr>
          <p:cNvPr id="444" name="= Vérité"/>
          <p:cNvSpPr txBox="1"/>
          <p:nvPr/>
        </p:nvSpPr>
        <p:spPr>
          <a:xfrm>
            <a:off x="9645368" y="262935"/>
            <a:ext cx="694935" cy="310214"/>
          </a:xfrm>
          <a:prstGeom prst="rect">
            <a:avLst/>
          </a:prstGeom>
          <a:solidFill>
            <a:schemeClr val="accent1"/>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defRPr sz="2200" b="0">
                <a:solidFill>
                  <a:srgbClr val="FFFFFF"/>
                </a:solidFill>
                <a:latin typeface="+mn-lt"/>
                <a:ea typeface="+mn-ea"/>
                <a:cs typeface="+mn-cs"/>
                <a:sym typeface="Helvetica Neue Medium"/>
              </a:defRPr>
            </a:lvl1pPr>
          </a:lstStyle>
          <a:p>
            <a:r>
              <a:rPr sz="1547"/>
              <a:t>= Vérité</a:t>
            </a:r>
          </a:p>
        </p:txBody>
      </p:sp>
      <p:sp>
        <p:nvSpPr>
          <p:cNvPr id="445" name="Mouvement…"/>
          <p:cNvSpPr txBox="1"/>
          <p:nvPr/>
        </p:nvSpPr>
        <p:spPr>
          <a:xfrm>
            <a:off x="2281401" y="4927275"/>
            <a:ext cx="1492396" cy="8186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defRPr sz="2300" b="0" i="1">
                <a:solidFill>
                  <a:srgbClr val="484848"/>
                </a:solidFill>
                <a:latin typeface="Times New Roman"/>
                <a:ea typeface="Times New Roman"/>
                <a:cs typeface="Times New Roman"/>
                <a:sym typeface="Times New Roman"/>
              </a:defRPr>
            </a:pPr>
            <a:r>
              <a:rPr sz="1617"/>
              <a:t>Mouvement</a:t>
            </a:r>
          </a:p>
          <a:p>
            <a:pPr defTabSz="321457">
              <a:defRPr sz="2300" b="0" i="1">
                <a:solidFill>
                  <a:srgbClr val="484848"/>
                </a:solidFill>
                <a:latin typeface="Times New Roman"/>
                <a:ea typeface="Times New Roman"/>
                <a:cs typeface="Times New Roman"/>
                <a:sym typeface="Times New Roman"/>
              </a:defRPr>
            </a:pPr>
            <a:r>
              <a:rPr sz="1617"/>
              <a:t>ascensionnel</a:t>
            </a:r>
          </a:p>
          <a:p>
            <a:pPr defTabSz="321457">
              <a:defRPr sz="2300" b="0" i="1">
                <a:solidFill>
                  <a:srgbClr val="484848"/>
                </a:solidFill>
                <a:latin typeface="Times New Roman"/>
                <a:ea typeface="Times New Roman"/>
                <a:cs typeface="Times New Roman"/>
                <a:sym typeface="Times New Roman"/>
              </a:defRPr>
            </a:pPr>
            <a:r>
              <a:rPr sz="1617"/>
              <a:t>vers l’intelligible</a:t>
            </a:r>
          </a:p>
        </p:txBody>
      </p:sp>
      <p:sp>
        <p:nvSpPr>
          <p:cNvPr id="446" name="Un beau corps"/>
          <p:cNvSpPr txBox="1"/>
          <p:nvPr/>
        </p:nvSpPr>
        <p:spPr>
          <a:xfrm>
            <a:off x="5226946" y="5295015"/>
            <a:ext cx="1011495" cy="2669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l" defTabSz="457200">
              <a:defRPr sz="1800" b="0">
                <a:latin typeface="Times New Roman"/>
                <a:ea typeface="Times New Roman"/>
                <a:cs typeface="Times New Roman"/>
                <a:sym typeface="Times New Roman"/>
              </a:defRPr>
            </a:lvl1pPr>
          </a:lstStyle>
          <a:p>
            <a:r>
              <a:rPr sz="1266"/>
              <a:t>Un beau corps</a:t>
            </a:r>
          </a:p>
        </p:txBody>
      </p:sp>
      <p:sp>
        <p:nvSpPr>
          <p:cNvPr id="447" name="Des beaux corps"/>
          <p:cNvSpPr txBox="1"/>
          <p:nvPr/>
        </p:nvSpPr>
        <p:spPr>
          <a:xfrm>
            <a:off x="4296991" y="4892808"/>
            <a:ext cx="1146148" cy="2669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l" defTabSz="457200">
              <a:defRPr sz="1800" b="0">
                <a:latin typeface="Times New Roman"/>
                <a:ea typeface="Times New Roman"/>
                <a:cs typeface="Times New Roman"/>
                <a:sym typeface="Times New Roman"/>
              </a:defRPr>
            </a:lvl1pPr>
          </a:lstStyle>
          <a:p>
            <a:r>
              <a:rPr sz="1266"/>
              <a:t>Des beaux corps</a:t>
            </a:r>
          </a:p>
        </p:txBody>
      </p:sp>
      <p:sp>
        <p:nvSpPr>
          <p:cNvPr id="448" name="Beaux discours"/>
          <p:cNvSpPr txBox="1"/>
          <p:nvPr/>
        </p:nvSpPr>
        <p:spPr>
          <a:xfrm>
            <a:off x="3463729" y="4367510"/>
            <a:ext cx="1070807" cy="2669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l" defTabSz="457200">
              <a:defRPr sz="1800" b="0">
                <a:latin typeface="Times New Roman"/>
                <a:ea typeface="Times New Roman"/>
                <a:cs typeface="Times New Roman"/>
                <a:sym typeface="Times New Roman"/>
              </a:defRPr>
            </a:lvl1pPr>
          </a:lstStyle>
          <a:p>
            <a:r>
              <a:rPr sz="1266"/>
              <a:t>Beaux discours</a:t>
            </a:r>
          </a:p>
        </p:txBody>
      </p:sp>
      <p:sp>
        <p:nvSpPr>
          <p:cNvPr id="449" name="Beauté des âmes"/>
          <p:cNvSpPr txBox="1"/>
          <p:nvPr/>
        </p:nvSpPr>
        <p:spPr>
          <a:xfrm>
            <a:off x="2764182" y="3785417"/>
            <a:ext cx="1154163" cy="2669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l" defTabSz="457200">
              <a:defRPr sz="1800" b="0">
                <a:latin typeface="Times New Roman"/>
                <a:ea typeface="Times New Roman"/>
                <a:cs typeface="Times New Roman"/>
                <a:sym typeface="Times New Roman"/>
              </a:defRPr>
            </a:lvl1pPr>
          </a:lstStyle>
          <a:p>
            <a:r>
              <a:rPr sz="1266"/>
              <a:t>Beauté des âmes</a:t>
            </a:r>
          </a:p>
        </p:txBody>
      </p:sp>
      <p:sp>
        <p:nvSpPr>
          <p:cNvPr id="450" name="Lois"/>
          <p:cNvSpPr txBox="1"/>
          <p:nvPr/>
        </p:nvSpPr>
        <p:spPr>
          <a:xfrm>
            <a:off x="2293530" y="3120483"/>
            <a:ext cx="360676" cy="2669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l" defTabSz="457200">
              <a:defRPr sz="1800" b="0">
                <a:latin typeface="Times New Roman"/>
                <a:ea typeface="Times New Roman"/>
                <a:cs typeface="Times New Roman"/>
                <a:sym typeface="Times New Roman"/>
              </a:defRPr>
            </a:lvl1pPr>
          </a:lstStyle>
          <a:p>
            <a:r>
              <a:rPr sz="1266"/>
              <a:t>Lois</a:t>
            </a:r>
          </a:p>
        </p:txBody>
      </p:sp>
      <p:sp>
        <p:nvSpPr>
          <p:cNvPr id="451" name="Science"/>
          <p:cNvSpPr txBox="1"/>
          <p:nvPr/>
        </p:nvSpPr>
        <p:spPr>
          <a:xfrm>
            <a:off x="1908536" y="2278748"/>
            <a:ext cx="577082" cy="2669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l" defTabSz="457200">
              <a:defRPr sz="1800" b="0">
                <a:latin typeface="Times New Roman"/>
                <a:ea typeface="Times New Roman"/>
                <a:cs typeface="Times New Roman"/>
                <a:sym typeface="Times New Roman"/>
              </a:defRPr>
            </a:lvl1pPr>
          </a:lstStyle>
          <a:p>
            <a:r>
              <a:rPr sz="1266"/>
              <a:t>Science</a:t>
            </a:r>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 name="Émission de France Culture à écouter…"/>
          <p:cNvSpPr txBox="1"/>
          <p:nvPr/>
        </p:nvSpPr>
        <p:spPr>
          <a:xfrm>
            <a:off x="1854741" y="562060"/>
            <a:ext cx="8324331" cy="1262526"/>
          </a:xfrm>
          <a:prstGeom prst="rect">
            <a:avLst/>
          </a:prstGeom>
          <a:ln w="25400">
            <a:solidFill>
              <a:srgbClr val="000000"/>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16100">
              <a:defRPr sz="2200" b="0">
                <a:latin typeface="Copperplate Gothic Bold"/>
                <a:ea typeface="Copperplate Gothic Bold"/>
                <a:cs typeface="Copperplate Gothic Bold"/>
                <a:sym typeface="Copperplate Gothic Bold"/>
              </a:defRPr>
            </a:pPr>
            <a:r>
              <a:rPr sz="1547"/>
              <a:t>Émission de France Culture à écouter</a:t>
            </a:r>
          </a:p>
          <a:p>
            <a:pPr defTabSz="316100">
              <a:defRPr sz="2200">
                <a:latin typeface="Times New Roman"/>
                <a:ea typeface="Times New Roman"/>
                <a:cs typeface="Times New Roman"/>
                <a:sym typeface="Times New Roman"/>
              </a:defRPr>
            </a:pPr>
            <a:r>
              <a:rPr sz="1547"/>
              <a:t>La Beauté (1/4) : L’art doit-il être beau ?</a:t>
            </a:r>
          </a:p>
          <a:p>
            <a:pPr defTabSz="316100">
              <a:defRPr sz="2200" b="0">
                <a:latin typeface="Times New Roman"/>
                <a:ea typeface="Times New Roman"/>
                <a:cs typeface="Times New Roman"/>
                <a:sym typeface="Times New Roman"/>
              </a:defRPr>
            </a:pPr>
            <a:r>
              <a:rPr sz="1547"/>
              <a:t>« Les Chemins de la philosophie », 1</a:t>
            </a:r>
            <a:r>
              <a:rPr sz="1547" baseline="31999"/>
              <a:t>er</a:t>
            </a:r>
            <a:r>
              <a:rPr sz="1547"/>
              <a:t>/04/2019 :</a:t>
            </a:r>
            <a:r>
              <a:rPr sz="1547" b="1"/>
              <a:t> </a:t>
            </a:r>
          </a:p>
          <a:p>
            <a:pPr defTabSz="316100">
              <a:defRPr sz="2200" b="0">
                <a:latin typeface="Times New Roman"/>
                <a:ea typeface="Times New Roman"/>
                <a:cs typeface="Times New Roman"/>
                <a:sym typeface="Times New Roman"/>
              </a:defRPr>
            </a:pPr>
            <a:r>
              <a:rPr sz="1547"/>
              <a:t>Adèle Van Reeth s’entretient avec </a:t>
            </a:r>
            <a:r>
              <a:rPr sz="1547" u="sng"/>
              <a:t>Carole Talon-Hugon</a:t>
            </a:r>
            <a:r>
              <a:rPr sz="1547"/>
              <a:t> (philosophe de l’art)</a:t>
            </a:r>
            <a:endParaRPr sz="1547">
              <a:solidFill>
                <a:srgbClr val="0433FF"/>
              </a:solidFill>
            </a:endParaRPr>
          </a:p>
          <a:p>
            <a:pPr defTabSz="316100">
              <a:defRPr sz="2200" b="0" u="sng">
                <a:solidFill>
                  <a:srgbClr val="0433FF"/>
                </a:solidFill>
                <a:latin typeface="Times Roman"/>
                <a:ea typeface="Times Roman"/>
                <a:cs typeface="Times Roman"/>
                <a:sym typeface="Times Roman"/>
              </a:defRPr>
            </a:pPr>
            <a:r>
              <a:rPr sz="1547">
                <a:hlinkClick r:id="rId2"/>
              </a:rPr>
              <a:t>https://www.franceculture.fr/emissions/les-chemins-de-la-philosophie/la-beaute-14-lart-doit-il-etre-beau</a:t>
            </a:r>
          </a:p>
        </p:txBody>
      </p:sp>
      <p:sp>
        <p:nvSpPr>
          <p:cNvPr id="455" name="Université Paris 1 - École des Arts de la Sorbonne - Licence 1 - Philosophie de l’art - S1 – CM : Judith Michalet - 2020-2021"/>
          <p:cNvSpPr txBox="1"/>
          <p:nvPr/>
        </p:nvSpPr>
        <p:spPr>
          <a:xfrm>
            <a:off x="4043674" y="218076"/>
            <a:ext cx="4127733" cy="1695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defTabSz="457200">
              <a:tabLst>
                <a:tab pos="2870200" algn="ctr"/>
                <a:tab pos="5753100" algn="r"/>
              </a:tabLst>
              <a:defRPr sz="900" b="0">
                <a:latin typeface="Times New Roman"/>
                <a:ea typeface="Times New Roman"/>
                <a:cs typeface="Times New Roman"/>
                <a:sym typeface="Times New Roman"/>
              </a:defRPr>
            </a:lvl1pPr>
          </a:lstStyle>
          <a:p>
            <a:r>
              <a:rPr sz="633"/>
              <a:t>Université Paris 1 - École des Arts de la Sorbonne - Licence 1 - Philosophie de l’art - S1 – CM : Judith Michalet - 2020-2021</a:t>
            </a:r>
          </a:p>
        </p:txBody>
      </p:sp>
      <p:sp>
        <p:nvSpPr>
          <p:cNvPr id="456" name="Ce dialogue de Platon se termine de façon aporétique, c’est-à-dire sur une impossibilité de définition [du beau] faute de trouver des caractères stables. La beauté est largement indéfinissable. Néanmoins, on peut repérer au cours de l’histoire des manièr"/>
          <p:cNvSpPr txBox="1"/>
          <p:nvPr/>
        </p:nvSpPr>
        <p:spPr>
          <a:xfrm>
            <a:off x="3173895" y="3100872"/>
            <a:ext cx="6642277" cy="24450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lgn="just" defTabSz="316100">
              <a:lnSpc>
                <a:spcPct val="102083"/>
              </a:lnSpc>
              <a:defRPr b="0">
                <a:latin typeface="Times New Roman"/>
                <a:ea typeface="Times New Roman"/>
                <a:cs typeface="Times New Roman"/>
                <a:sym typeface="Times New Roman"/>
              </a:defRPr>
            </a:pPr>
            <a:r>
              <a:rPr sz="1266"/>
              <a:t>Ce dialogue de Platon se termine de façon aporétique, c’est-à-dire sur une impossibilité de définition [du beau] faute de trouver des caractères stables. La beauté est largement indéfinissable. Néanmoins, on peut repérer au cours de l’histoire des manières de la penser qui ont été très différentes entre elles. Un grand tournant s’effectue entre le XVI</a:t>
            </a:r>
            <a:r>
              <a:rPr sz="1266" baseline="31999"/>
              <a:t>e</a:t>
            </a:r>
            <a:r>
              <a:rPr sz="1266"/>
              <a:t> siècle et le XVIII</a:t>
            </a:r>
            <a:r>
              <a:rPr sz="1266" baseline="31999"/>
              <a:t>e</a:t>
            </a:r>
            <a:r>
              <a:rPr sz="1266"/>
              <a:t> siècle à propos de la notion de beauté : ce serait le passage d’une conception métaphysique du beau à une sorte d’anthropologie de l’expérience esthétique. </a:t>
            </a:r>
            <a:r>
              <a:rPr sz="1266" b="1"/>
              <a:t>Dans cette période pré-moderne, le beau comporte trois traits</a:t>
            </a:r>
            <a:r>
              <a:rPr sz="1266"/>
              <a:t> qui le caractérisent qui sont, je dirais, sa verticalité. </a:t>
            </a:r>
          </a:p>
          <a:p>
            <a:pPr algn="just" defTabSz="316100">
              <a:lnSpc>
                <a:spcPct val="102083"/>
              </a:lnSpc>
              <a:defRPr b="0">
                <a:latin typeface="Times New Roman"/>
                <a:ea typeface="Times New Roman"/>
                <a:cs typeface="Times New Roman"/>
                <a:sym typeface="Times New Roman"/>
              </a:defRPr>
            </a:pPr>
            <a:r>
              <a:rPr sz="1266"/>
              <a:t>L’idée c’est que les choses que nous disons belles qui peuvent être un visage, une fleur, une œuvre d’art, ne sont belles que par participation à une essence de la beauté qui elle est d’ordre transcendant et intelligible. C’est la « verticalité » du beau, chez Platon, chez Plotin également. La beauté sensible n’est beauté que parce qu’il y a participation de cette chose à cette idée, qui est éternelle, immuable, et qui, à la différence des beautés sensibles particulières, ne périt pas, et n’est pas relative, etc. </a:t>
            </a:r>
          </a:p>
        </p:txBody>
      </p:sp>
      <p:sp>
        <p:nvSpPr>
          <p:cNvPr id="457" name="Carole Talon-Hugon"/>
          <p:cNvSpPr txBox="1"/>
          <p:nvPr/>
        </p:nvSpPr>
        <p:spPr>
          <a:xfrm>
            <a:off x="8904781" y="6374803"/>
            <a:ext cx="1308051" cy="24526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defTabSz="449580">
              <a:defRPr sz="1600" b="0">
                <a:latin typeface="Times New Roman"/>
                <a:ea typeface="Times New Roman"/>
                <a:cs typeface="Times New Roman"/>
                <a:sym typeface="Times New Roman"/>
              </a:defRPr>
            </a:lvl1pPr>
          </a:lstStyle>
          <a:p>
            <a:r>
              <a:rPr sz="1125"/>
              <a:t>Carole Talon-Hugon </a:t>
            </a:r>
          </a:p>
        </p:txBody>
      </p:sp>
      <p:sp>
        <p:nvSpPr>
          <p:cNvPr id="458" name="1"/>
          <p:cNvSpPr txBox="1"/>
          <p:nvPr/>
        </p:nvSpPr>
        <p:spPr>
          <a:xfrm>
            <a:off x="2611330" y="4451356"/>
            <a:ext cx="153889" cy="2669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defRPr>
                <a:solidFill>
                  <a:srgbClr val="FF2600"/>
                </a:solidFill>
              </a:defRPr>
            </a:lvl1pPr>
          </a:lstStyle>
          <a:p>
            <a:r>
              <a:rPr sz="1266"/>
              <a:t>1</a:t>
            </a:r>
          </a:p>
        </p:txBody>
      </p:sp>
      <p:sp>
        <p:nvSpPr>
          <p:cNvPr id="459" name="À 1’45’’"/>
          <p:cNvSpPr txBox="1"/>
          <p:nvPr/>
        </p:nvSpPr>
        <p:spPr>
          <a:xfrm>
            <a:off x="1895997" y="2308676"/>
            <a:ext cx="653962" cy="2592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just" defTabSz="449580">
              <a:lnSpc>
                <a:spcPct val="102083"/>
              </a:lnSpc>
              <a:defRPr b="0">
                <a:latin typeface="Times New Roman"/>
                <a:ea typeface="Times New Roman"/>
                <a:cs typeface="Times New Roman"/>
                <a:sym typeface="Times New Roman"/>
              </a:defRPr>
            </a:lvl1pPr>
          </a:lstStyle>
          <a:p>
            <a:r>
              <a:rPr sz="1266"/>
              <a:t>À 1’45’’ </a:t>
            </a:r>
          </a:p>
        </p:txBody>
      </p:sp>
      <p:sp>
        <p:nvSpPr>
          <p:cNvPr id="460" name="Conception…"/>
          <p:cNvSpPr txBox="1"/>
          <p:nvPr/>
        </p:nvSpPr>
        <p:spPr>
          <a:xfrm>
            <a:off x="1754100" y="3664824"/>
            <a:ext cx="973023" cy="6566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algn="just" defTabSz="316100">
              <a:lnSpc>
                <a:spcPct val="102083"/>
              </a:lnSpc>
              <a:defRPr b="0">
                <a:solidFill>
                  <a:srgbClr val="FF2600"/>
                </a:solidFill>
                <a:latin typeface="Times New Roman"/>
                <a:ea typeface="Times New Roman"/>
                <a:cs typeface="Times New Roman"/>
                <a:sym typeface="Times New Roman"/>
              </a:defRPr>
            </a:pPr>
            <a:r>
              <a:rPr sz="1266" b="1"/>
              <a:t>Conception </a:t>
            </a:r>
          </a:p>
          <a:p>
            <a:pPr algn="just" defTabSz="316100">
              <a:lnSpc>
                <a:spcPct val="102083"/>
              </a:lnSpc>
              <a:defRPr b="0">
                <a:solidFill>
                  <a:srgbClr val="FF2600"/>
                </a:solidFill>
                <a:latin typeface="Times New Roman"/>
                <a:ea typeface="Times New Roman"/>
                <a:cs typeface="Times New Roman"/>
                <a:sym typeface="Times New Roman"/>
              </a:defRPr>
            </a:pPr>
            <a:r>
              <a:rPr sz="1266" b="1"/>
              <a:t>pré-moderne</a:t>
            </a:r>
          </a:p>
          <a:p>
            <a:pPr algn="just" defTabSz="316100">
              <a:lnSpc>
                <a:spcPct val="102083"/>
              </a:lnSpc>
              <a:defRPr b="0">
                <a:solidFill>
                  <a:srgbClr val="FF2600"/>
                </a:solidFill>
                <a:latin typeface="Times New Roman"/>
                <a:ea typeface="Times New Roman"/>
                <a:cs typeface="Times New Roman"/>
                <a:sym typeface="Times New Roman"/>
              </a:defRPr>
            </a:pPr>
            <a:r>
              <a:rPr sz="1266" b="1"/>
              <a:t>du beau</a:t>
            </a:r>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 name="La deuxième caractéristique de cette idée moderne de la beauté serait son lien avec d’autres notions, et notamment les notions de bien et de vrai. Comme si cette division que nous faisons entre le bien, le vrai, le beau, ne valait que pour les hommes, et"/>
          <p:cNvSpPr txBox="1"/>
          <p:nvPr/>
        </p:nvSpPr>
        <p:spPr>
          <a:xfrm>
            <a:off x="2722215" y="1480168"/>
            <a:ext cx="6747571" cy="420038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lgn="just" defTabSz="316100">
              <a:lnSpc>
                <a:spcPct val="102083"/>
              </a:lnSpc>
              <a:defRPr b="0">
                <a:latin typeface="Times New Roman"/>
                <a:ea typeface="Times New Roman"/>
                <a:cs typeface="Times New Roman"/>
                <a:sym typeface="Times New Roman"/>
              </a:defRPr>
            </a:pPr>
            <a:r>
              <a:rPr sz="1266"/>
              <a:t>La deuxième caractéristique de cette idée moderne de la beauté serait son lien avec d’autres notions, et notamment les notions de </a:t>
            </a:r>
            <a:r>
              <a:rPr sz="1266" b="1"/>
              <a:t>bien</a:t>
            </a:r>
            <a:r>
              <a:rPr sz="1266"/>
              <a:t> et de vrai. Comme si cette division que nous faisons entre le bien, le vrai, le beau, ne valait que pour les hommes, et si l’on regarde les choses du point de vue de Dieu, dirait saint Thomas, c’est la même chose. Ce qui explique aussi une idée qui nous est assez étrangère qui est une idée grecque, le fameux </a:t>
            </a:r>
            <a:r>
              <a:rPr sz="1266" b="1" i="1"/>
              <a:t>kalos kagathia</a:t>
            </a:r>
            <a:r>
              <a:rPr sz="1266" b="1"/>
              <a:t> en grec</a:t>
            </a:r>
            <a:r>
              <a:rPr sz="1266" b="1" i="1"/>
              <a:t> </a:t>
            </a:r>
            <a:r>
              <a:rPr sz="1266" b="1"/>
              <a:t>(« beau et bon »)</a:t>
            </a:r>
            <a:r>
              <a:rPr sz="1266"/>
              <a:t> : la beauté physique est l’indice de beauté de l’âme.</a:t>
            </a:r>
          </a:p>
          <a:p>
            <a:pPr algn="just" defTabSz="316100">
              <a:lnSpc>
                <a:spcPct val="102083"/>
              </a:lnSpc>
              <a:defRPr b="0">
                <a:latin typeface="Times New Roman"/>
                <a:ea typeface="Times New Roman"/>
                <a:cs typeface="Times New Roman"/>
                <a:sym typeface="Times New Roman"/>
              </a:defRPr>
            </a:pPr>
            <a:r>
              <a:rPr sz="1266"/>
              <a:t>La troisième caractéristique serait son objectivité : le beau n’est pas une simple appréciation subjective de l’individu, voire de la l’humanité tout entière, mais c’est quelque chose qui subsisterait y compris si aucun humain ne peuplait la terre. La beauté existe en dehors de l’homme. Elle est reconnue par l’homme, mais elle n’existe pas du fait de cette reconnaissance. Dans </a:t>
            </a:r>
            <a:r>
              <a:rPr sz="1266" b="1"/>
              <a:t>cette métaphysique du beau,</a:t>
            </a:r>
            <a:r>
              <a:rPr sz="1266"/>
              <a:t> la beauté préexiste à cette reconnaissance.</a:t>
            </a:r>
          </a:p>
          <a:p>
            <a:pPr algn="just" defTabSz="316100">
              <a:lnSpc>
                <a:spcPct val="102083"/>
              </a:lnSpc>
              <a:defRPr sz="1500" b="0">
                <a:latin typeface="Times New Roman"/>
                <a:ea typeface="Times New Roman"/>
                <a:cs typeface="Times New Roman"/>
                <a:sym typeface="Times New Roman"/>
              </a:defRPr>
            </a:pPr>
            <a:endParaRPr sz="1055"/>
          </a:p>
          <a:p>
            <a:pPr algn="just" defTabSz="316100">
              <a:lnSpc>
                <a:spcPct val="102083"/>
              </a:lnSpc>
              <a:defRPr b="0">
                <a:latin typeface="Times New Roman"/>
                <a:ea typeface="Times New Roman"/>
                <a:cs typeface="Times New Roman"/>
                <a:sym typeface="Times New Roman"/>
              </a:defRPr>
            </a:pPr>
            <a:r>
              <a:rPr sz="1266"/>
              <a:t>Ensuite se produit un renversement, qui fait que la beauté va se « subjectiviser ». Cette « subjectivisation » du beau se produit quelque part entre le XVI</a:t>
            </a:r>
            <a:r>
              <a:rPr sz="1266" baseline="31999"/>
              <a:t>e</a:t>
            </a:r>
            <a:r>
              <a:rPr sz="1266"/>
              <a:t> et XVIII</a:t>
            </a:r>
            <a:r>
              <a:rPr sz="1266" baseline="31999"/>
              <a:t>e </a:t>
            </a:r>
            <a:r>
              <a:rPr sz="1266"/>
              <a:t>siècle. Les trois traits qui définissent la conception pré-moderne du beau vont être inversés. La « verticalité » du beau va disparaître : les choses sensibles dites « belles », ne le sont pas par participation à une essence du beau, </a:t>
            </a:r>
            <a:r>
              <a:rPr sz="1266" b="1"/>
              <a:t>elles sont belles du fait de la disposition interne de la leurs parties</a:t>
            </a:r>
            <a:r>
              <a:rPr sz="1266"/>
              <a:t>, de la manière dont elles sont sensiblement organisées. Le deuxième caractère disparaît aussi : le bien, le vrai et le beau ne sont plus unis – en quelque sorte, dans le « ciel des idées » –, puisque la beauté n’est plus liée à ce ciel des idées. Ainsi, Hutcheson écrit un traité en 1725 qui s’intitule </a:t>
            </a:r>
            <a:r>
              <a:rPr sz="1266" i="1"/>
              <a:t>Enquête sur l’origine de nos idées de beauté</a:t>
            </a:r>
            <a:r>
              <a:rPr sz="1266"/>
              <a:t> (1</a:t>
            </a:r>
            <a:r>
              <a:rPr sz="1266" baseline="31999"/>
              <a:t>ère</a:t>
            </a:r>
            <a:r>
              <a:rPr sz="1266"/>
              <a:t> partie du livre) </a:t>
            </a:r>
            <a:r>
              <a:rPr sz="1266" i="1"/>
              <a:t>et de vertus </a:t>
            </a:r>
            <a:r>
              <a:rPr sz="1266"/>
              <a:t>(2</a:t>
            </a:r>
            <a:r>
              <a:rPr sz="1266" baseline="31999"/>
              <a:t>ème</a:t>
            </a:r>
            <a:r>
              <a:rPr sz="1266"/>
              <a:t> partie du livre). C’est le début de l’esthétique. </a:t>
            </a:r>
          </a:p>
        </p:txBody>
      </p:sp>
      <p:sp>
        <p:nvSpPr>
          <p:cNvPr id="463" name="Carole Talon-Hugon"/>
          <p:cNvSpPr txBox="1"/>
          <p:nvPr/>
        </p:nvSpPr>
        <p:spPr>
          <a:xfrm>
            <a:off x="9097418" y="6553680"/>
            <a:ext cx="1308051" cy="24526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defTabSz="449580">
              <a:defRPr sz="1600" b="0">
                <a:latin typeface="Times New Roman"/>
                <a:ea typeface="Times New Roman"/>
                <a:cs typeface="Times New Roman"/>
                <a:sym typeface="Times New Roman"/>
              </a:defRPr>
            </a:lvl1pPr>
          </a:lstStyle>
          <a:p>
            <a:r>
              <a:rPr sz="1125"/>
              <a:t>Carole Talon-Hugon </a:t>
            </a:r>
          </a:p>
        </p:txBody>
      </p:sp>
      <p:sp>
        <p:nvSpPr>
          <p:cNvPr id="464" name="2"/>
          <p:cNvSpPr txBox="1"/>
          <p:nvPr/>
        </p:nvSpPr>
        <p:spPr>
          <a:xfrm>
            <a:off x="2329112" y="165040"/>
            <a:ext cx="153889" cy="2669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defRPr>
                <a:solidFill>
                  <a:srgbClr val="FF2600"/>
                </a:solidFill>
              </a:defRPr>
            </a:lvl1pPr>
          </a:lstStyle>
          <a:p>
            <a:r>
              <a:rPr sz="1266"/>
              <a:t>2</a:t>
            </a:r>
          </a:p>
        </p:txBody>
      </p:sp>
      <p:sp>
        <p:nvSpPr>
          <p:cNvPr id="465" name="3"/>
          <p:cNvSpPr txBox="1"/>
          <p:nvPr/>
        </p:nvSpPr>
        <p:spPr>
          <a:xfrm>
            <a:off x="2132962" y="1892764"/>
            <a:ext cx="591825" cy="2669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lvl1pPr>
              <a:defRPr>
                <a:solidFill>
                  <a:srgbClr val="FF2600"/>
                </a:solidFill>
              </a:defRPr>
            </a:lvl1pPr>
          </a:lstStyle>
          <a:p>
            <a:r>
              <a:rPr sz="1266"/>
              <a:t>3</a:t>
            </a:r>
          </a:p>
        </p:txBody>
      </p:sp>
      <p:sp>
        <p:nvSpPr>
          <p:cNvPr id="466" name="Subjecti-…"/>
          <p:cNvSpPr txBox="1"/>
          <p:nvPr/>
        </p:nvSpPr>
        <p:spPr>
          <a:xfrm>
            <a:off x="1768502" y="3661189"/>
            <a:ext cx="658835" cy="6566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algn="just" defTabSz="316100">
              <a:lnSpc>
                <a:spcPct val="102083"/>
              </a:lnSpc>
              <a:defRPr>
                <a:solidFill>
                  <a:srgbClr val="942192"/>
                </a:solidFill>
                <a:latin typeface="Times New Roman"/>
                <a:ea typeface="Times New Roman"/>
                <a:cs typeface="Times New Roman"/>
                <a:sym typeface="Times New Roman"/>
              </a:defRPr>
            </a:pPr>
            <a:r>
              <a:rPr sz="1266"/>
              <a:t>Subjecti-</a:t>
            </a:r>
          </a:p>
          <a:p>
            <a:pPr algn="just" defTabSz="316100">
              <a:lnSpc>
                <a:spcPct val="102083"/>
              </a:lnSpc>
              <a:defRPr>
                <a:solidFill>
                  <a:srgbClr val="942192"/>
                </a:solidFill>
                <a:latin typeface="Times New Roman"/>
                <a:ea typeface="Times New Roman"/>
                <a:cs typeface="Times New Roman"/>
                <a:sym typeface="Times New Roman"/>
              </a:defRPr>
            </a:pPr>
            <a:r>
              <a:rPr sz="1266"/>
              <a:t>visation</a:t>
            </a:r>
          </a:p>
          <a:p>
            <a:pPr algn="just" defTabSz="316100">
              <a:lnSpc>
                <a:spcPct val="102083"/>
              </a:lnSpc>
              <a:defRPr>
                <a:solidFill>
                  <a:srgbClr val="942192"/>
                </a:solidFill>
                <a:latin typeface="Times New Roman"/>
                <a:ea typeface="Times New Roman"/>
                <a:cs typeface="Times New Roman"/>
                <a:sym typeface="Times New Roman"/>
              </a:defRPr>
            </a:pPr>
            <a:r>
              <a:rPr sz="1266"/>
              <a:t>du beau</a:t>
            </a:r>
          </a:p>
        </p:txBody>
      </p:sp>
      <p:sp>
        <p:nvSpPr>
          <p:cNvPr id="467" name="1"/>
          <p:cNvSpPr txBox="1"/>
          <p:nvPr/>
        </p:nvSpPr>
        <p:spPr>
          <a:xfrm>
            <a:off x="2329112" y="4891669"/>
            <a:ext cx="153889" cy="2669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defRPr>
                <a:solidFill>
                  <a:srgbClr val="942192"/>
                </a:solidFill>
              </a:defRPr>
            </a:lvl1pPr>
          </a:lstStyle>
          <a:p>
            <a:r>
              <a:rPr sz="1266"/>
              <a:t>1</a:t>
            </a:r>
          </a:p>
        </p:txBody>
      </p:sp>
      <p:sp>
        <p:nvSpPr>
          <p:cNvPr id="468" name="2"/>
          <p:cNvSpPr txBox="1"/>
          <p:nvPr/>
        </p:nvSpPr>
        <p:spPr>
          <a:xfrm>
            <a:off x="1994013" y="5538380"/>
            <a:ext cx="869724" cy="2669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lvl1pPr>
              <a:defRPr>
                <a:solidFill>
                  <a:srgbClr val="942192"/>
                </a:solidFill>
              </a:defRPr>
            </a:lvl1pPr>
          </a:lstStyle>
          <a:p>
            <a:r>
              <a:rPr sz="1266"/>
              <a:t>2</a:t>
            </a:r>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 name="Et enfin, le troisième caractère, l’objectivité du beau disparaît au profit de cette idée que la beauté est subjective ; ce qui ne signifie pas encore « idiosyncrasique », c’est-à-dire ce n’est pas subjectif au sens que chacun de nous a son idée de la be"/>
          <p:cNvSpPr txBox="1"/>
          <p:nvPr/>
        </p:nvSpPr>
        <p:spPr>
          <a:xfrm>
            <a:off x="2880882" y="1211128"/>
            <a:ext cx="6430237" cy="18489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lgn="just" defTabSz="316100">
              <a:lnSpc>
                <a:spcPct val="102083"/>
              </a:lnSpc>
              <a:defRPr b="0">
                <a:latin typeface="Times New Roman"/>
                <a:ea typeface="Times New Roman"/>
                <a:cs typeface="Times New Roman"/>
                <a:sym typeface="Times New Roman"/>
              </a:defRPr>
            </a:pPr>
            <a:r>
              <a:rPr sz="1266"/>
              <a:t>Et enfin, le troisième caractère, l’objectivité du beau disparaît au profit de cette idée que </a:t>
            </a:r>
            <a:r>
              <a:rPr sz="1266" b="1"/>
              <a:t>la beauté est subjective</a:t>
            </a:r>
            <a:r>
              <a:rPr sz="1266"/>
              <a:t> ; ce qui ne signifie pas encore « idiosyncrasique », c’est-à-dire ce n’est pas subjectif au sens que chacun de nous a son idée de la beauté, cela veut simplement dire que la beauté n’existe plus que pour un homme capable de la percevoir. Un homme au sens anthropologique du terme, pas au sens d’un homme « singulier ». Il faut qu’une certaine disposition de la matière soit perçue par un sens humain, qui s’appelle justement à cette époque-là le « goût », pour que la beauté existe, pour qu’elle soit reconnue comme telle. Il y a un véritable basculement [au XVIII</a:t>
            </a:r>
            <a:r>
              <a:rPr sz="1266" baseline="31999"/>
              <a:t>e</a:t>
            </a:r>
            <a:r>
              <a:rPr sz="1266"/>
              <a:t> siècle] qui est tout à fait considérable, et qui va avoir des conséquences énormes sur la conception du beau et des rapports à l’art [...]. </a:t>
            </a:r>
          </a:p>
        </p:txBody>
      </p:sp>
      <p:sp>
        <p:nvSpPr>
          <p:cNvPr id="471" name="Carole Talon-Hugon"/>
          <p:cNvSpPr txBox="1"/>
          <p:nvPr/>
        </p:nvSpPr>
        <p:spPr>
          <a:xfrm>
            <a:off x="8533266" y="3994360"/>
            <a:ext cx="1308051" cy="24526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defTabSz="449580">
              <a:defRPr sz="1600" b="0">
                <a:latin typeface="Times New Roman"/>
                <a:ea typeface="Times New Roman"/>
                <a:cs typeface="Times New Roman"/>
                <a:sym typeface="Times New Roman"/>
              </a:defRPr>
            </a:lvl1pPr>
          </a:lstStyle>
          <a:p>
            <a:r>
              <a:rPr sz="1125"/>
              <a:t>Carole Talon-Hugon </a:t>
            </a:r>
          </a:p>
        </p:txBody>
      </p:sp>
      <p:sp>
        <p:nvSpPr>
          <p:cNvPr id="472" name="3"/>
          <p:cNvSpPr txBox="1"/>
          <p:nvPr/>
        </p:nvSpPr>
        <p:spPr>
          <a:xfrm>
            <a:off x="2377413" y="598616"/>
            <a:ext cx="153889" cy="2669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defRPr>
                <a:solidFill>
                  <a:srgbClr val="942192"/>
                </a:solidFill>
              </a:defRPr>
            </a:lvl1pPr>
          </a:lstStyle>
          <a:p>
            <a:r>
              <a:rPr sz="1266"/>
              <a:t>3</a:t>
            </a:r>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 name="[…]…"/>
          <p:cNvSpPr txBox="1"/>
          <p:nvPr/>
        </p:nvSpPr>
        <p:spPr>
          <a:xfrm>
            <a:off x="2594291" y="1413709"/>
            <a:ext cx="7003419" cy="18489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lgn="just" defTabSz="316100">
              <a:lnSpc>
                <a:spcPct val="102083"/>
              </a:lnSpc>
              <a:defRPr b="0">
                <a:latin typeface="Times New Roman"/>
                <a:ea typeface="Times New Roman"/>
                <a:cs typeface="Times New Roman"/>
                <a:sym typeface="Times New Roman"/>
              </a:defRPr>
            </a:pPr>
            <a:r>
              <a:rPr sz="1266"/>
              <a:t>[…]</a:t>
            </a:r>
          </a:p>
          <a:p>
            <a:pPr algn="just" defTabSz="316100">
              <a:lnSpc>
                <a:spcPct val="102083"/>
              </a:lnSpc>
              <a:defRPr b="0">
                <a:latin typeface="Times New Roman"/>
                <a:ea typeface="Times New Roman"/>
                <a:cs typeface="Times New Roman"/>
                <a:sym typeface="Times New Roman"/>
              </a:defRPr>
            </a:pPr>
            <a:endParaRPr sz="1266"/>
          </a:p>
          <a:p>
            <a:pPr algn="just" defTabSz="316100">
              <a:lnSpc>
                <a:spcPct val="102083"/>
              </a:lnSpc>
              <a:defRPr b="0">
                <a:latin typeface="Times New Roman"/>
                <a:ea typeface="Times New Roman"/>
                <a:cs typeface="Times New Roman"/>
                <a:sym typeface="Times New Roman"/>
              </a:defRPr>
            </a:pPr>
            <a:r>
              <a:rPr sz="1266"/>
              <a:t>Ce n’est pas la première fois dans l’histoire que l’harmonie des formes est essentielle. Si l’on remonte à la tradition pythagoricienne, il y a cette idée selon laquelle la beauté est une affaire de proportion et </a:t>
            </a:r>
            <a:r>
              <a:rPr sz="1266" i="1"/>
              <a:t>in fine</a:t>
            </a:r>
            <a:r>
              <a:rPr sz="1266"/>
              <a:t> de nombre (cela vaut aussi pour la beauté du cosmos, de l’âme, etc., tout est une question de rapports et d’harmonie entre des grandeurs). L’idée d’une beauté formelle s’incarne déjà à l’Antiquité dans le « canon » : les textes théoriques qui vont donner ces rapports de proportion pour construire les beaux corps et qui est aussi une statue (le groupe sculpté </a:t>
            </a:r>
            <a:r>
              <a:rPr sz="1266" i="1"/>
              <a:t>Laocoon</a:t>
            </a:r>
            <a:r>
              <a:rPr sz="1266"/>
              <a:t>) qui incarne la chose. Mais la fin de l’Antiquité et le Moyen Âge avait mis cette idée de beauté formelle cela sous le boisseau, et le XVIII</a:t>
            </a:r>
            <a:r>
              <a:rPr sz="1266" baseline="31999"/>
              <a:t>e</a:t>
            </a:r>
            <a:r>
              <a:rPr sz="1266"/>
              <a:t> la retrouve.</a:t>
            </a:r>
          </a:p>
        </p:txBody>
      </p:sp>
      <p:sp>
        <p:nvSpPr>
          <p:cNvPr id="475" name="Carole Talon-Hugon"/>
          <p:cNvSpPr txBox="1"/>
          <p:nvPr/>
        </p:nvSpPr>
        <p:spPr>
          <a:xfrm>
            <a:off x="8746402" y="3973579"/>
            <a:ext cx="1308051" cy="24526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defTabSz="449580">
              <a:defRPr sz="1600" b="0">
                <a:latin typeface="Times New Roman"/>
                <a:ea typeface="Times New Roman"/>
                <a:cs typeface="Times New Roman"/>
                <a:sym typeface="Times New Roman"/>
              </a:defRPr>
            </a:lvl1pPr>
          </a:lstStyle>
          <a:p>
            <a:r>
              <a:rPr sz="1125"/>
              <a:t>Carole Talon-Hugon </a:t>
            </a:r>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 name="1/ Comme chez Platon, ascension progressive vers l’Idée du beau…"/>
          <p:cNvSpPr txBox="1"/>
          <p:nvPr/>
        </p:nvSpPr>
        <p:spPr>
          <a:xfrm>
            <a:off x="2433663" y="635668"/>
            <a:ext cx="7934722" cy="63472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defTabSz="316100">
              <a:defRPr sz="2600">
                <a:latin typeface="Times New Roman"/>
                <a:ea typeface="Times New Roman"/>
                <a:cs typeface="Times New Roman"/>
                <a:sym typeface="Times New Roman"/>
              </a:defRPr>
            </a:pPr>
            <a:r>
              <a:rPr sz="1828"/>
              <a:t>1/ Comme chez Platon, ascension progressive vers l’Idée du beau</a:t>
            </a:r>
          </a:p>
          <a:p>
            <a:pPr defTabSz="316100">
              <a:defRPr sz="2600">
                <a:latin typeface="Times New Roman"/>
                <a:ea typeface="Times New Roman"/>
                <a:cs typeface="Times New Roman"/>
                <a:sym typeface="Times New Roman"/>
              </a:defRPr>
            </a:pPr>
            <a:r>
              <a:rPr sz="1828"/>
              <a:t>2/ Contrairement à Platon, critique de la doctrine de la </a:t>
            </a:r>
            <a:r>
              <a:rPr sz="1828" i="1"/>
              <a:t>Sumatra </a:t>
            </a:r>
            <a:r>
              <a:rPr sz="1828"/>
              <a:t>chez Plotin</a:t>
            </a:r>
          </a:p>
        </p:txBody>
      </p:sp>
      <p:pic>
        <p:nvPicPr>
          <p:cNvPr id="484" name="droppedImage.png" descr="droppedImage.png"/>
          <p:cNvPicPr>
            <a:picLocks noChangeAspect="1"/>
          </p:cNvPicPr>
          <p:nvPr/>
        </p:nvPicPr>
        <p:blipFill>
          <a:blip r:embed="rId2"/>
          <a:stretch>
            <a:fillRect/>
          </a:stretch>
        </p:blipFill>
        <p:spPr>
          <a:xfrm>
            <a:off x="3028907" y="1825900"/>
            <a:ext cx="1903384" cy="3806768"/>
          </a:xfrm>
          <a:prstGeom prst="rect">
            <a:avLst/>
          </a:prstGeom>
          <a:ln w="12700">
            <a:miter lim="400000"/>
          </a:ln>
        </p:spPr>
      </p:pic>
      <p:sp>
        <p:nvSpPr>
          <p:cNvPr id="485" name="Polyclète (Ve siècle av J.-C., 1er classicisme grec)…"/>
          <p:cNvSpPr txBox="1"/>
          <p:nvPr/>
        </p:nvSpPr>
        <p:spPr>
          <a:xfrm>
            <a:off x="1814581" y="5461226"/>
            <a:ext cx="4616649" cy="15859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lnSpc>
                <a:spcPts val="3164"/>
              </a:lnSpc>
              <a:defRPr>
                <a:latin typeface="Times New Roman"/>
                <a:ea typeface="Times New Roman"/>
                <a:cs typeface="Times New Roman"/>
                <a:sym typeface="Times New Roman"/>
              </a:defRPr>
            </a:pPr>
            <a:r>
              <a:rPr sz="1266"/>
              <a:t>Polyclète </a:t>
            </a:r>
            <a:r>
              <a:rPr sz="1406"/>
              <a:t>(V</a:t>
            </a:r>
            <a:r>
              <a:rPr sz="1406" baseline="31999"/>
              <a:t>e </a:t>
            </a:r>
            <a:r>
              <a:rPr sz="1406"/>
              <a:t>siècle av J.-C., 1</a:t>
            </a:r>
            <a:r>
              <a:rPr sz="1406" baseline="31999"/>
              <a:t>er</a:t>
            </a:r>
            <a:r>
              <a:rPr sz="1406"/>
              <a:t> classicisme grec)</a:t>
            </a:r>
          </a:p>
          <a:p>
            <a:pPr defTabSz="321457">
              <a:lnSpc>
                <a:spcPts val="3164"/>
              </a:lnSpc>
              <a:defRPr>
                <a:latin typeface="Times New Roman"/>
                <a:ea typeface="Times New Roman"/>
                <a:cs typeface="Times New Roman"/>
                <a:sym typeface="Times New Roman"/>
              </a:defRPr>
            </a:pPr>
            <a:r>
              <a:rPr sz="1266" i="1"/>
              <a:t>Doryphore</a:t>
            </a:r>
            <a:r>
              <a:rPr sz="1266"/>
              <a:t>, vers 440 av. J.-C.</a:t>
            </a:r>
          </a:p>
          <a:p>
            <a:pPr defTabSz="321457">
              <a:lnSpc>
                <a:spcPts val="2883"/>
              </a:lnSpc>
              <a:defRPr sz="2000" b="0">
                <a:latin typeface="Times New Roman"/>
                <a:ea typeface="Times New Roman"/>
                <a:cs typeface="Times New Roman"/>
                <a:sym typeface="Times New Roman"/>
              </a:defRPr>
            </a:pPr>
            <a:r>
              <a:rPr sz="1406"/>
              <a:t>(Original en bronze) Marbre, exemplaire provenant de Pompéi </a:t>
            </a:r>
          </a:p>
          <a:p>
            <a:pPr defTabSz="321457">
              <a:lnSpc>
                <a:spcPts val="2883"/>
              </a:lnSpc>
              <a:defRPr sz="2000" b="0">
                <a:latin typeface="Times New Roman"/>
                <a:ea typeface="Times New Roman"/>
                <a:cs typeface="Times New Roman"/>
                <a:sym typeface="Times New Roman"/>
              </a:defRPr>
            </a:pPr>
            <a:r>
              <a:rPr sz="1406"/>
              <a:t>Musée archéologique national de Naples  </a:t>
            </a:r>
          </a:p>
        </p:txBody>
      </p:sp>
      <p:pic>
        <p:nvPicPr>
          <p:cNvPr id="486" name="Image" descr="Image"/>
          <p:cNvPicPr>
            <a:picLocks noChangeAspect="1"/>
          </p:cNvPicPr>
          <p:nvPr/>
        </p:nvPicPr>
        <p:blipFill>
          <a:blip r:embed="rId3"/>
          <a:stretch>
            <a:fillRect/>
          </a:stretch>
        </p:blipFill>
        <p:spPr>
          <a:xfrm>
            <a:off x="7448102" y="1825900"/>
            <a:ext cx="1990467" cy="3806768"/>
          </a:xfrm>
          <a:prstGeom prst="rect">
            <a:avLst/>
          </a:prstGeom>
          <a:ln w="12700">
            <a:miter lim="400000"/>
          </a:ln>
        </p:spPr>
      </p:pic>
      <p:sp>
        <p:nvSpPr>
          <p:cNvPr id="487" name="Apprécié par Platon :"/>
          <p:cNvSpPr txBox="1"/>
          <p:nvPr/>
        </p:nvSpPr>
        <p:spPr>
          <a:xfrm>
            <a:off x="2737785" y="1295387"/>
            <a:ext cx="2485628" cy="50873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lvl1pPr defTabSz="457200">
              <a:lnSpc>
                <a:spcPts val="4100"/>
              </a:lnSpc>
              <a:defRPr sz="2000" b="0">
                <a:latin typeface="Times New Roman"/>
                <a:ea typeface="Times New Roman"/>
                <a:cs typeface="Times New Roman"/>
                <a:sym typeface="Times New Roman"/>
              </a:defRPr>
            </a:lvl1pPr>
          </a:lstStyle>
          <a:p>
            <a:r>
              <a:rPr sz="1406"/>
              <a:t>Apprécié par Platon :</a:t>
            </a:r>
          </a:p>
        </p:txBody>
      </p:sp>
      <p:sp>
        <p:nvSpPr>
          <p:cNvPr id="488" name="Serait critiqué par Platon / Apprécié par Plotin :"/>
          <p:cNvSpPr txBox="1"/>
          <p:nvPr/>
        </p:nvSpPr>
        <p:spPr>
          <a:xfrm>
            <a:off x="6701976" y="1295387"/>
            <a:ext cx="3495830" cy="50873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defTabSz="457200">
              <a:lnSpc>
                <a:spcPts val="4100"/>
              </a:lnSpc>
              <a:defRPr sz="2000" b="0">
                <a:latin typeface="Times New Roman"/>
                <a:ea typeface="Times New Roman"/>
                <a:cs typeface="Times New Roman"/>
                <a:sym typeface="Times New Roman"/>
              </a:defRPr>
            </a:lvl1pPr>
          </a:lstStyle>
          <a:p>
            <a:r>
              <a:rPr sz="1406"/>
              <a:t>Serait critiqué par Platon / Apprécié par Plotin :</a:t>
            </a:r>
          </a:p>
        </p:txBody>
      </p:sp>
      <p:sp>
        <p:nvSpPr>
          <p:cNvPr id="489" name="Phidias (Ve siècle av J.-C., 1er classicisme grec)…"/>
          <p:cNvSpPr txBox="1"/>
          <p:nvPr/>
        </p:nvSpPr>
        <p:spPr>
          <a:xfrm>
            <a:off x="6630207" y="5459849"/>
            <a:ext cx="3404010" cy="162442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lnSpc>
                <a:spcPts val="3164"/>
              </a:lnSpc>
              <a:defRPr>
                <a:latin typeface="Times New Roman"/>
                <a:ea typeface="Times New Roman"/>
                <a:cs typeface="Times New Roman"/>
                <a:sym typeface="Times New Roman"/>
              </a:defRPr>
            </a:pPr>
            <a:r>
              <a:rPr sz="1266"/>
              <a:t>Phidias </a:t>
            </a:r>
            <a:r>
              <a:rPr sz="1406"/>
              <a:t>(V</a:t>
            </a:r>
            <a:r>
              <a:rPr sz="1406" baseline="31999"/>
              <a:t>e </a:t>
            </a:r>
            <a:r>
              <a:rPr sz="1406"/>
              <a:t>siècle av J.-C., 1</a:t>
            </a:r>
            <a:r>
              <a:rPr sz="1406" baseline="31999"/>
              <a:t>er</a:t>
            </a:r>
            <a:r>
              <a:rPr sz="1406"/>
              <a:t> classicisme grec)</a:t>
            </a:r>
          </a:p>
          <a:p>
            <a:pPr defTabSz="321457">
              <a:lnSpc>
                <a:spcPts val="3164"/>
              </a:lnSpc>
              <a:defRPr>
                <a:latin typeface="Times New Roman"/>
                <a:ea typeface="Times New Roman"/>
                <a:cs typeface="Times New Roman"/>
                <a:sym typeface="Times New Roman"/>
              </a:defRPr>
            </a:pPr>
            <a:r>
              <a:rPr sz="1266" i="1"/>
              <a:t>Athéna</a:t>
            </a:r>
          </a:p>
          <a:p>
            <a:pPr defTabSz="321457">
              <a:lnSpc>
                <a:spcPts val="3164"/>
              </a:lnSpc>
              <a:defRPr>
                <a:latin typeface="Times New Roman"/>
                <a:ea typeface="Times New Roman"/>
                <a:cs typeface="Times New Roman"/>
                <a:sym typeface="Times New Roman"/>
              </a:defRPr>
            </a:pPr>
            <a:r>
              <a:rPr sz="1266"/>
              <a:t>(statue érigée sur le Parthénon en 447)</a:t>
            </a:r>
          </a:p>
          <a:p>
            <a:pPr defTabSz="321457">
              <a:lnSpc>
                <a:spcPts val="2883"/>
              </a:lnSpc>
              <a:defRPr sz="2000" b="0">
                <a:latin typeface="Times New Roman"/>
                <a:ea typeface="Times New Roman"/>
                <a:cs typeface="Times New Roman"/>
                <a:sym typeface="Times New Roman"/>
              </a:defRPr>
            </a:pPr>
            <a:r>
              <a:rPr sz="1406"/>
              <a:t>Musée National Archéologique d’Athènes</a:t>
            </a:r>
          </a:p>
        </p:txBody>
      </p:sp>
      <p:sp>
        <p:nvSpPr>
          <p:cNvPr id="490" name="Plotin"/>
          <p:cNvSpPr txBox="1"/>
          <p:nvPr/>
        </p:nvSpPr>
        <p:spPr>
          <a:xfrm>
            <a:off x="5291829" y="-6112"/>
            <a:ext cx="1041953" cy="5397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just" defTabSz="449580">
              <a:lnSpc>
                <a:spcPct val="102083"/>
              </a:lnSpc>
              <a:defRPr sz="4500" b="0">
                <a:latin typeface="Times New Roman"/>
                <a:ea typeface="Times New Roman"/>
                <a:cs typeface="Times New Roman"/>
                <a:sym typeface="Times New Roman"/>
              </a:defRPr>
            </a:lvl1pPr>
          </a:lstStyle>
          <a:p>
            <a:r>
              <a:rPr sz="3164"/>
              <a:t>Plotin</a:t>
            </a: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 name="Phidias, Statue chryséléphantine de Zeus à Olympie, vers 432 av. J.-C.…"/>
          <p:cNvSpPr txBox="1"/>
          <p:nvPr/>
        </p:nvSpPr>
        <p:spPr>
          <a:xfrm>
            <a:off x="2374326" y="6282744"/>
            <a:ext cx="7528279" cy="4832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16100">
              <a:defRPr i="1">
                <a:latin typeface="Times New Roman"/>
                <a:ea typeface="Times New Roman"/>
                <a:cs typeface="Times New Roman"/>
                <a:sym typeface="Times New Roman"/>
              </a:defRPr>
            </a:pPr>
            <a:r>
              <a:rPr sz="1266"/>
              <a:t>Phidias, Statue chryséléphantine de Zeus à Olympie, vers 432 av. J.-C.</a:t>
            </a:r>
            <a:endParaRPr sz="1406"/>
          </a:p>
          <a:p>
            <a:pPr defTabSz="316100">
              <a:defRPr sz="2000" b="0" i="1">
                <a:latin typeface="Times New Roman"/>
                <a:ea typeface="Times New Roman"/>
                <a:cs typeface="Times New Roman"/>
                <a:sym typeface="Times New Roman"/>
              </a:defRPr>
            </a:pPr>
            <a:r>
              <a:rPr sz="1406"/>
              <a:t>Gravure tirée de Le Jupiter olympien ou l’art de la sculpture antique (1815) par Quatremère de Quincy</a:t>
            </a:r>
          </a:p>
        </p:txBody>
      </p:sp>
      <p:pic>
        <p:nvPicPr>
          <p:cNvPr id="493" name="473px-Le_Jupiter_Olympien_ou_l'art_de_la_sculpture_antique.jpg" descr="473px-Le_Jupiter_Olympien_ou_l'art_de_la_sculpture_antique.jpg"/>
          <p:cNvPicPr>
            <a:picLocks noChangeAspect="1"/>
          </p:cNvPicPr>
          <p:nvPr/>
        </p:nvPicPr>
        <p:blipFill>
          <a:blip r:embed="rId2"/>
          <a:stretch>
            <a:fillRect/>
          </a:stretch>
        </p:blipFill>
        <p:spPr>
          <a:xfrm>
            <a:off x="3814114" y="246314"/>
            <a:ext cx="4563773" cy="5779493"/>
          </a:xfrm>
          <a:prstGeom prst="rect">
            <a:avLst/>
          </a:prstGeom>
          <a:ln w="12700">
            <a:miter lim="400000"/>
          </a:ln>
        </p:spPr>
      </p:pic>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5" name="Capture d’écran 2020-10-02 à 19.53.29.jpg" descr="Capture d’écran 2020-10-02 à 19.53.29.jpg"/>
          <p:cNvPicPr>
            <a:picLocks noChangeAspect="1"/>
          </p:cNvPicPr>
          <p:nvPr/>
        </p:nvPicPr>
        <p:blipFill>
          <a:blip r:embed="rId2"/>
          <a:stretch>
            <a:fillRect/>
          </a:stretch>
        </p:blipFill>
        <p:spPr>
          <a:xfrm>
            <a:off x="1986659" y="165570"/>
            <a:ext cx="7899378" cy="6403063"/>
          </a:xfrm>
          <a:prstGeom prst="rect">
            <a:avLst/>
          </a:prstGeom>
          <a:ln w="12700">
            <a:miter lim="400000"/>
          </a:ln>
        </p:spPr>
      </p:pic>
      <p:sp>
        <p:nvSpPr>
          <p:cNvPr id="496" name="Ligne"/>
          <p:cNvSpPr/>
          <p:nvPr/>
        </p:nvSpPr>
        <p:spPr>
          <a:xfrm>
            <a:off x="2479628" y="3099083"/>
            <a:ext cx="7232745" cy="1"/>
          </a:xfrm>
          <a:prstGeom prst="line">
            <a:avLst/>
          </a:prstGeom>
          <a:ln w="25400">
            <a:solidFill>
              <a:srgbClr val="FFD744"/>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497" name="Ligne"/>
          <p:cNvSpPr/>
          <p:nvPr/>
        </p:nvSpPr>
        <p:spPr>
          <a:xfrm>
            <a:off x="2464101" y="3367101"/>
            <a:ext cx="4361978" cy="1"/>
          </a:xfrm>
          <a:prstGeom prst="line">
            <a:avLst/>
          </a:prstGeom>
          <a:ln w="25400">
            <a:solidFill>
              <a:srgbClr val="FFC54F"/>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498" name="Ligne"/>
          <p:cNvSpPr/>
          <p:nvPr/>
        </p:nvSpPr>
        <p:spPr>
          <a:xfrm>
            <a:off x="8950480" y="2964101"/>
            <a:ext cx="638394" cy="1"/>
          </a:xfrm>
          <a:prstGeom prst="line">
            <a:avLst/>
          </a:prstGeom>
          <a:ln w="25400">
            <a:solidFill>
              <a:srgbClr val="FFD843"/>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499" name="Ovale"/>
          <p:cNvSpPr/>
          <p:nvPr/>
        </p:nvSpPr>
        <p:spPr>
          <a:xfrm>
            <a:off x="4167368" y="3538886"/>
            <a:ext cx="4722898" cy="342318"/>
          </a:xfrm>
          <a:prstGeom prst="ellipse">
            <a:avLst/>
          </a:prstGeom>
          <a:ln w="25400">
            <a:solidFill>
              <a:srgbClr val="FF26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500" name="Rectangle"/>
          <p:cNvSpPr/>
          <p:nvPr/>
        </p:nvSpPr>
        <p:spPr>
          <a:xfrm>
            <a:off x="8146168" y="3805441"/>
            <a:ext cx="1635956" cy="242174"/>
          </a:xfrm>
          <a:prstGeom prst="rect">
            <a:avLst/>
          </a:prstGeom>
          <a:ln w="38100">
            <a:solidFill>
              <a:srgbClr val="0433FF"/>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501" name="Rectangle"/>
          <p:cNvSpPr/>
          <p:nvPr/>
        </p:nvSpPr>
        <p:spPr>
          <a:xfrm>
            <a:off x="6946733" y="4321007"/>
            <a:ext cx="682507" cy="242174"/>
          </a:xfrm>
          <a:prstGeom prst="rect">
            <a:avLst/>
          </a:prstGeom>
          <a:ln w="38100">
            <a:solidFill>
              <a:srgbClr val="0089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502" name="Rectangle"/>
          <p:cNvSpPr/>
          <p:nvPr/>
        </p:nvSpPr>
        <p:spPr>
          <a:xfrm>
            <a:off x="8200547" y="2675643"/>
            <a:ext cx="611605" cy="260915"/>
          </a:xfrm>
          <a:prstGeom prst="rect">
            <a:avLst/>
          </a:prstGeom>
          <a:ln w="38100">
            <a:solidFill>
              <a:srgbClr val="FFCD76"/>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503" name="Cf. Brochure…"/>
          <p:cNvSpPr txBox="1"/>
          <p:nvPr/>
        </p:nvSpPr>
        <p:spPr>
          <a:xfrm>
            <a:off x="1886181" y="251324"/>
            <a:ext cx="1099918" cy="548292"/>
          </a:xfrm>
          <a:prstGeom prst="rect">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a:defRPr sz="2200" b="0">
                <a:solidFill>
                  <a:srgbClr val="FFFFFF"/>
                </a:solidFill>
                <a:latin typeface="+mn-lt"/>
                <a:ea typeface="+mn-ea"/>
                <a:cs typeface="+mn-cs"/>
                <a:sym typeface="Helvetica Neue Medium"/>
              </a:defRPr>
            </a:pPr>
            <a:r>
              <a:rPr sz="1547"/>
              <a:t>Cf. Brochure </a:t>
            </a:r>
          </a:p>
          <a:p>
            <a:pPr>
              <a:defRPr sz="2200" b="0">
                <a:solidFill>
                  <a:srgbClr val="FFFFFF"/>
                </a:solidFill>
                <a:latin typeface="+mn-lt"/>
                <a:ea typeface="+mn-ea"/>
                <a:cs typeface="+mn-cs"/>
                <a:sym typeface="Helvetica Neue Medium"/>
              </a:defRPr>
            </a:pPr>
            <a:r>
              <a:rPr sz="1547"/>
              <a:t>p. 68</a:t>
            </a:r>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5" name="Capture d’écran 2020-10-02 à 19.53.43.jpg" descr="Capture d’écran 2020-10-02 à 19.53.43.jpg"/>
          <p:cNvPicPr>
            <a:picLocks noChangeAspect="1"/>
          </p:cNvPicPr>
          <p:nvPr/>
        </p:nvPicPr>
        <p:blipFill>
          <a:blip r:embed="rId2"/>
          <a:stretch>
            <a:fillRect/>
          </a:stretch>
        </p:blipFill>
        <p:spPr>
          <a:xfrm>
            <a:off x="1614986" y="1065973"/>
            <a:ext cx="8962028" cy="6018967"/>
          </a:xfrm>
          <a:prstGeom prst="rect">
            <a:avLst/>
          </a:prstGeom>
          <a:ln w="12700">
            <a:miter lim="400000"/>
          </a:ln>
        </p:spPr>
      </p:pic>
      <p:sp>
        <p:nvSpPr>
          <p:cNvPr id="506" name="Cf. Brochure…"/>
          <p:cNvSpPr txBox="1"/>
          <p:nvPr/>
        </p:nvSpPr>
        <p:spPr>
          <a:xfrm>
            <a:off x="1886181" y="251324"/>
            <a:ext cx="1099918" cy="548292"/>
          </a:xfrm>
          <a:prstGeom prst="rect">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a:defRPr sz="2200" b="0">
                <a:solidFill>
                  <a:srgbClr val="FFFFFF"/>
                </a:solidFill>
                <a:latin typeface="+mn-lt"/>
                <a:ea typeface="+mn-ea"/>
                <a:cs typeface="+mn-cs"/>
                <a:sym typeface="Helvetica Neue Medium"/>
              </a:defRPr>
            </a:pPr>
            <a:r>
              <a:rPr sz="1547"/>
              <a:t>Cf. Brochure </a:t>
            </a:r>
          </a:p>
          <a:p>
            <a:pPr>
              <a:defRPr sz="2200" b="0">
                <a:solidFill>
                  <a:srgbClr val="FFFFFF"/>
                </a:solidFill>
                <a:latin typeface="+mn-lt"/>
                <a:ea typeface="+mn-ea"/>
                <a:cs typeface="+mn-cs"/>
                <a:sym typeface="Helvetica Neue Medium"/>
              </a:defRPr>
            </a:pPr>
            <a:r>
              <a:rPr sz="1547"/>
              <a:t>p. 68</a:t>
            </a:r>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8" name="Erwin Panofsky…"/>
          <p:cNvSpPr txBox="1"/>
          <p:nvPr/>
        </p:nvSpPr>
        <p:spPr>
          <a:xfrm>
            <a:off x="3307111" y="310132"/>
            <a:ext cx="5577779" cy="461729"/>
          </a:xfrm>
          <a:prstGeom prst="rect">
            <a:avLst/>
          </a:prstGeom>
          <a:ln w="25400">
            <a:solidFill>
              <a:srgbClr val="000000"/>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defRPr>
                <a:latin typeface="Times New Roman"/>
                <a:ea typeface="Times New Roman"/>
                <a:cs typeface="Times New Roman"/>
                <a:sym typeface="Times New Roman"/>
              </a:defRPr>
            </a:pPr>
            <a:r>
              <a:rPr sz="1266"/>
              <a:t>Erwin Panofsky</a:t>
            </a:r>
          </a:p>
          <a:p>
            <a:pPr>
              <a:defRPr>
                <a:latin typeface="Times New Roman"/>
                <a:ea typeface="Times New Roman"/>
                <a:cs typeface="Times New Roman"/>
                <a:sym typeface="Times New Roman"/>
              </a:defRPr>
            </a:pPr>
            <a:r>
              <a:rPr sz="1266" i="1"/>
              <a:t>Idea</a:t>
            </a:r>
            <a:r>
              <a:rPr sz="1266"/>
              <a:t> (1924)</a:t>
            </a:r>
          </a:p>
        </p:txBody>
      </p:sp>
      <p:sp>
        <p:nvSpPr>
          <p:cNvPr id="509" name="Le beau et l’idée…"/>
          <p:cNvSpPr txBox="1"/>
          <p:nvPr/>
        </p:nvSpPr>
        <p:spPr>
          <a:xfrm>
            <a:off x="2306205" y="1133058"/>
            <a:ext cx="1158972" cy="4617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a:defRPr>
                <a:latin typeface="Times New Roman"/>
                <a:ea typeface="Times New Roman"/>
                <a:cs typeface="Times New Roman"/>
                <a:sym typeface="Times New Roman"/>
              </a:defRPr>
            </a:pPr>
            <a:r>
              <a:rPr sz="1266"/>
              <a:t>Le beau et l’idée</a:t>
            </a:r>
          </a:p>
          <a:p>
            <a:pPr>
              <a:defRPr>
                <a:latin typeface="Times New Roman"/>
                <a:ea typeface="Times New Roman"/>
                <a:cs typeface="Times New Roman"/>
                <a:sym typeface="Times New Roman"/>
              </a:defRPr>
            </a:pPr>
            <a:r>
              <a:rPr sz="1266"/>
              <a:t> selon Platon</a:t>
            </a:r>
          </a:p>
        </p:txBody>
      </p:sp>
      <p:sp>
        <p:nvSpPr>
          <p:cNvPr id="510" name="Le beau et l’idée…"/>
          <p:cNvSpPr txBox="1"/>
          <p:nvPr/>
        </p:nvSpPr>
        <p:spPr>
          <a:xfrm>
            <a:off x="8043231" y="1133058"/>
            <a:ext cx="1158972" cy="4617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a:defRPr>
                <a:latin typeface="Times New Roman"/>
                <a:ea typeface="Times New Roman"/>
                <a:cs typeface="Times New Roman"/>
                <a:sym typeface="Times New Roman"/>
              </a:defRPr>
            </a:pPr>
            <a:r>
              <a:rPr sz="1266"/>
              <a:t>Le beau et l’idée</a:t>
            </a:r>
          </a:p>
          <a:p>
            <a:pPr>
              <a:defRPr>
                <a:latin typeface="Times New Roman"/>
                <a:ea typeface="Times New Roman"/>
                <a:cs typeface="Times New Roman"/>
                <a:sym typeface="Times New Roman"/>
              </a:defRPr>
            </a:pPr>
            <a:r>
              <a:rPr sz="1266"/>
              <a:t> selon Plotin</a:t>
            </a:r>
          </a:p>
        </p:txBody>
      </p:sp>
      <p:sp>
        <p:nvSpPr>
          <p:cNvPr id="511" name="Le beau et l’idée…"/>
          <p:cNvSpPr txBox="1"/>
          <p:nvPr/>
        </p:nvSpPr>
        <p:spPr>
          <a:xfrm>
            <a:off x="5161081" y="1133058"/>
            <a:ext cx="1158972" cy="4617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a:defRPr>
                <a:latin typeface="Times New Roman"/>
                <a:ea typeface="Times New Roman"/>
                <a:cs typeface="Times New Roman"/>
                <a:sym typeface="Times New Roman"/>
              </a:defRPr>
            </a:pPr>
            <a:r>
              <a:rPr sz="1266"/>
              <a:t>Le beau et l’idée</a:t>
            </a:r>
          </a:p>
          <a:p>
            <a:pPr>
              <a:defRPr>
                <a:latin typeface="Times New Roman"/>
                <a:ea typeface="Times New Roman"/>
                <a:cs typeface="Times New Roman"/>
                <a:sym typeface="Times New Roman"/>
              </a:defRPr>
            </a:pPr>
            <a:r>
              <a:rPr sz="1266"/>
              <a:t> selon Cicéron</a:t>
            </a:r>
          </a:p>
        </p:txBody>
      </p:sp>
      <p:sp>
        <p:nvSpPr>
          <p:cNvPr id="512" name="Ligne"/>
          <p:cNvSpPr/>
          <p:nvPr/>
        </p:nvSpPr>
        <p:spPr>
          <a:xfrm flipV="1">
            <a:off x="4526746" y="1091655"/>
            <a:ext cx="1" cy="5678506"/>
          </a:xfrm>
          <a:prstGeom prst="line">
            <a:avLst/>
          </a:prstGeom>
          <a:ln w="25400">
            <a:solidFill>
              <a:srgbClr val="0000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513" name="Ligne"/>
          <p:cNvSpPr/>
          <p:nvPr/>
        </p:nvSpPr>
        <p:spPr>
          <a:xfrm flipV="1">
            <a:off x="7462405" y="1091655"/>
            <a:ext cx="1" cy="5678506"/>
          </a:xfrm>
          <a:prstGeom prst="line">
            <a:avLst/>
          </a:prstGeom>
          <a:ln w="25400">
            <a:solidFill>
              <a:srgbClr val="000000"/>
            </a:solidFill>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514" name="Les idées sont dans l’esprit de l’artiste et elles prétendent aussi à une validité et une objectivité métaphysique.…"/>
          <p:cNvSpPr txBox="1"/>
          <p:nvPr/>
        </p:nvSpPr>
        <p:spPr>
          <a:xfrm>
            <a:off x="7598794" y="1705970"/>
            <a:ext cx="2892245" cy="50717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lgn="l">
              <a:defRPr sz="2200" b="0">
                <a:latin typeface="Times New Roman"/>
                <a:ea typeface="Times New Roman"/>
                <a:cs typeface="Times New Roman"/>
                <a:sym typeface="Times New Roman"/>
              </a:defRPr>
            </a:pPr>
            <a:r>
              <a:rPr sz="1547"/>
              <a:t>Les idées sont </a:t>
            </a:r>
            <a:r>
              <a:rPr sz="1547" u="sng"/>
              <a:t>dans</a:t>
            </a:r>
            <a:r>
              <a:rPr sz="1547"/>
              <a:t> l’esprit de l’artiste et elles prétendent aussi à une validité et une objectivité métaphysique.</a:t>
            </a:r>
          </a:p>
          <a:p>
            <a:pPr algn="l">
              <a:defRPr sz="2200" b="0">
                <a:latin typeface="Times New Roman"/>
                <a:ea typeface="Times New Roman"/>
                <a:cs typeface="Times New Roman"/>
                <a:sym typeface="Times New Roman"/>
              </a:defRPr>
            </a:pPr>
            <a:endParaRPr sz="1547"/>
          </a:p>
          <a:p>
            <a:pPr algn="l">
              <a:defRPr sz="2200" b="0">
                <a:latin typeface="Times New Roman"/>
                <a:ea typeface="Times New Roman"/>
                <a:cs typeface="Times New Roman"/>
                <a:sym typeface="Times New Roman"/>
              </a:defRPr>
            </a:pPr>
            <a:r>
              <a:rPr sz="1547"/>
              <a:t>Il y a une « vision » vivante chez l’artiste qui contemple ces idées dans son esprit.</a:t>
            </a:r>
          </a:p>
          <a:p>
            <a:pPr algn="l">
              <a:defRPr sz="2200" b="0">
                <a:latin typeface="Times New Roman"/>
                <a:ea typeface="Times New Roman"/>
                <a:cs typeface="Times New Roman"/>
                <a:sym typeface="Times New Roman"/>
              </a:defRPr>
            </a:pPr>
            <a:r>
              <a:rPr sz="1547"/>
              <a:t>Les représentations intérieures de l’artiste de l’artiste se confondent avec les principes originaires de la nature qui se révèlent à l’esprit de l’artiste dans un acte d’intuition intellectuelle.</a:t>
            </a:r>
          </a:p>
          <a:p>
            <a:pPr algn="l">
              <a:defRPr sz="2200" b="0">
                <a:latin typeface="Times New Roman"/>
                <a:ea typeface="Times New Roman"/>
                <a:cs typeface="Times New Roman"/>
                <a:sym typeface="Times New Roman"/>
              </a:defRPr>
            </a:pPr>
            <a:endParaRPr sz="1547"/>
          </a:p>
          <a:p>
            <a:pPr algn="l">
              <a:defRPr sz="2200" b="0">
                <a:latin typeface="Times New Roman"/>
                <a:ea typeface="Times New Roman"/>
                <a:cs typeface="Times New Roman"/>
                <a:sym typeface="Times New Roman"/>
              </a:defRPr>
            </a:pPr>
            <a:r>
              <a:rPr sz="1547"/>
              <a:t>L’image de Zeus que </a:t>
            </a:r>
            <a:r>
              <a:rPr sz="1547" b="1">
                <a:solidFill>
                  <a:srgbClr val="942192"/>
                </a:solidFill>
              </a:rPr>
              <a:t>Phidias </a:t>
            </a:r>
            <a:r>
              <a:rPr sz="1547"/>
              <a:t>porte en son intériorité, c’est aussi l’essence de Zeus. </a:t>
            </a:r>
          </a:p>
          <a:p>
            <a:pPr algn="l">
              <a:defRPr sz="2200" b="0">
                <a:latin typeface="Times New Roman"/>
                <a:ea typeface="Times New Roman"/>
                <a:cs typeface="Times New Roman"/>
                <a:sym typeface="Times New Roman"/>
              </a:defRPr>
            </a:pPr>
            <a:r>
              <a:rPr sz="1547"/>
              <a:t>L’esprit de l’artiste accompagne l’ « esprit » du créateur, comme l’explique Panofsky.</a:t>
            </a:r>
          </a:p>
        </p:txBody>
      </p:sp>
      <p:sp>
        <p:nvSpPr>
          <p:cNvPr id="515" name="Les Idées sont saisis par l’esprit (notre âme les a contemplées avant d’être unie à un corps), mais elles existent en tant qu’Idées parfaites hors de l’esprit de l’artiste (ou plutôt, hors de l’esprit de l’artisan).…"/>
          <p:cNvSpPr txBox="1"/>
          <p:nvPr/>
        </p:nvSpPr>
        <p:spPr>
          <a:xfrm>
            <a:off x="1809334" y="1836820"/>
            <a:ext cx="2579949" cy="388138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lgn="l">
              <a:defRPr sz="2200" b="0">
                <a:latin typeface="Times New Roman"/>
                <a:ea typeface="Times New Roman"/>
                <a:cs typeface="Times New Roman"/>
                <a:sym typeface="Times New Roman"/>
              </a:defRPr>
            </a:pPr>
            <a:r>
              <a:rPr sz="1547"/>
              <a:t>Les Idées sont </a:t>
            </a:r>
            <a:r>
              <a:rPr sz="1547" u="sng"/>
              <a:t>saisis par</a:t>
            </a:r>
            <a:r>
              <a:rPr sz="1547"/>
              <a:t> l’esprit (notre âme les a contemplées avant d’être unie à un corps), mais elles existent en tant qu’Idées parfaites </a:t>
            </a:r>
            <a:r>
              <a:rPr sz="1547" u="sng"/>
              <a:t>hors</a:t>
            </a:r>
            <a:r>
              <a:rPr sz="1547"/>
              <a:t> de l’esprit de l’artiste (ou plutôt, hors de l’esprit de l’artisan).</a:t>
            </a:r>
          </a:p>
          <a:p>
            <a:pPr algn="l">
              <a:defRPr sz="2200" b="0">
                <a:latin typeface="Times New Roman"/>
                <a:ea typeface="Times New Roman"/>
                <a:cs typeface="Times New Roman"/>
                <a:sym typeface="Times New Roman"/>
              </a:defRPr>
            </a:pPr>
            <a:endParaRPr sz="1547"/>
          </a:p>
          <a:p>
            <a:pPr algn="l">
              <a:defRPr sz="2200" b="0">
                <a:solidFill>
                  <a:srgbClr val="0433FF"/>
                </a:solidFill>
                <a:latin typeface="Times New Roman"/>
                <a:ea typeface="Times New Roman"/>
                <a:cs typeface="Times New Roman"/>
                <a:sym typeface="Times New Roman"/>
              </a:defRPr>
            </a:pPr>
            <a:r>
              <a:rPr sz="1547"/>
              <a:t>Le monde sensible est fait des apparences du monde intelligible avec lequel il entretient un rapport de « participation »: le sensible participe de l’Idée, son modèle,</a:t>
            </a:r>
          </a:p>
          <a:p>
            <a:pPr algn="l">
              <a:defRPr sz="2200" b="0">
                <a:solidFill>
                  <a:srgbClr val="0433FF"/>
                </a:solidFill>
                <a:latin typeface="Times New Roman"/>
                <a:ea typeface="Times New Roman"/>
                <a:cs typeface="Times New Roman"/>
                <a:sym typeface="Times New Roman"/>
              </a:defRPr>
            </a:pPr>
            <a:r>
              <a:rPr sz="1547"/>
              <a:t>qui lui donne l’être et la détermination.</a:t>
            </a:r>
          </a:p>
        </p:txBody>
      </p:sp>
      <p:sp>
        <p:nvSpPr>
          <p:cNvPr id="516" name="Les idées sont dans l’esprit de l’artiste et existent seulement comme contenu de la conscience humaine.…"/>
          <p:cNvSpPr txBox="1"/>
          <p:nvPr/>
        </p:nvSpPr>
        <p:spPr>
          <a:xfrm>
            <a:off x="4695611" y="1705970"/>
            <a:ext cx="2800780" cy="50717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lgn="l">
              <a:defRPr sz="2200" b="0">
                <a:latin typeface="Times New Roman"/>
                <a:ea typeface="Times New Roman"/>
                <a:cs typeface="Times New Roman"/>
                <a:sym typeface="Times New Roman"/>
              </a:defRPr>
            </a:pPr>
            <a:r>
              <a:rPr sz="1547"/>
              <a:t>Les idées sont </a:t>
            </a:r>
            <a:r>
              <a:rPr sz="1547" u="sng"/>
              <a:t>dans</a:t>
            </a:r>
            <a:r>
              <a:rPr sz="1547"/>
              <a:t> l’esprit de l’artiste et existent seulement comme contenu de la conscience humaine. </a:t>
            </a:r>
          </a:p>
          <a:p>
            <a:pPr algn="l">
              <a:defRPr sz="2200" b="0">
                <a:latin typeface="Times New Roman"/>
                <a:ea typeface="Times New Roman"/>
                <a:cs typeface="Times New Roman"/>
                <a:sym typeface="Times New Roman"/>
              </a:defRPr>
            </a:pPr>
            <a:endParaRPr sz="1547"/>
          </a:p>
          <a:p>
            <a:pPr algn="l">
              <a:defRPr sz="2200" b="0">
                <a:latin typeface="Times New Roman"/>
                <a:ea typeface="Times New Roman"/>
                <a:cs typeface="Times New Roman"/>
                <a:sym typeface="Times New Roman"/>
              </a:defRPr>
            </a:pPr>
            <a:r>
              <a:rPr sz="1547"/>
              <a:t>L’artiste n’est pas l’imitateur du monde sensible, c’est celui dont l’esprit renferme un modèle prestigieux de beauté vers lequel il tourne son regard intérieur.</a:t>
            </a:r>
          </a:p>
          <a:p>
            <a:pPr algn="l">
              <a:defRPr sz="2200" b="0">
                <a:latin typeface="Times New Roman"/>
                <a:ea typeface="Times New Roman"/>
                <a:cs typeface="Times New Roman"/>
                <a:sym typeface="Times New Roman"/>
              </a:defRPr>
            </a:pPr>
            <a:endParaRPr sz="1547"/>
          </a:p>
          <a:p>
            <a:pPr algn="l">
              <a:defRPr sz="2200" b="0">
                <a:latin typeface="Times New Roman"/>
                <a:ea typeface="Times New Roman"/>
                <a:cs typeface="Times New Roman"/>
                <a:sym typeface="Times New Roman"/>
              </a:defRPr>
            </a:pPr>
            <a:r>
              <a:rPr sz="1547"/>
              <a:t>L’idée est un contenu immanent de la conscience chez Cicéron, et non une essence transcendante, comme chez Platon et Plotin.</a:t>
            </a:r>
          </a:p>
          <a:p>
            <a:pPr algn="l">
              <a:defRPr sz="2200" b="0">
                <a:latin typeface="Times New Roman"/>
                <a:ea typeface="Times New Roman"/>
                <a:cs typeface="Times New Roman"/>
                <a:sym typeface="Times New Roman"/>
              </a:defRPr>
            </a:pPr>
            <a:endParaRPr sz="1547"/>
          </a:p>
          <a:p>
            <a:pPr algn="l">
              <a:defRPr sz="2200" b="0">
                <a:latin typeface="Times New Roman"/>
                <a:ea typeface="Times New Roman"/>
                <a:cs typeface="Times New Roman"/>
                <a:sym typeface="Times New Roman"/>
              </a:defRPr>
            </a:pPr>
            <a:r>
              <a:rPr sz="1547"/>
              <a:t>Pour le peintre </a:t>
            </a:r>
            <a:r>
              <a:rPr sz="1547" b="1">
                <a:solidFill>
                  <a:srgbClr val="942192"/>
                </a:solidFill>
              </a:rPr>
              <a:t>Zeuxis </a:t>
            </a:r>
            <a:r>
              <a:rPr sz="1547"/>
              <a:t>il faut réunir les plus belles beautés de nature vivante pour arriver à produire en peinture la beauté parfaite. </a:t>
            </a: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8" name="Une conception plotinienne du beau est-elle présente dans cette œuvre, selon vous ? Pourquoi ? Comment ?"/>
          <p:cNvSpPr txBox="1"/>
          <p:nvPr/>
        </p:nvSpPr>
        <p:spPr>
          <a:xfrm>
            <a:off x="2289703" y="287001"/>
            <a:ext cx="7612594" cy="87286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defTabSz="316100">
              <a:defRPr>
                <a:latin typeface="Times New Roman"/>
                <a:ea typeface="Times New Roman"/>
                <a:cs typeface="Times New Roman"/>
                <a:sym typeface="Times New Roman"/>
              </a:defRPr>
            </a:pPr>
            <a:endParaRPr sz="1266"/>
          </a:p>
          <a:p>
            <a:pPr algn="just" defTabSz="316100">
              <a:defRPr>
                <a:latin typeface="Times New Roman"/>
                <a:ea typeface="Times New Roman"/>
                <a:cs typeface="Times New Roman"/>
                <a:sym typeface="Times New Roman"/>
              </a:defRPr>
            </a:pPr>
            <a:endParaRPr sz="1266"/>
          </a:p>
          <a:p>
            <a:pPr algn="just" defTabSz="316100">
              <a:defRPr>
                <a:latin typeface="Times New Roman"/>
                <a:ea typeface="Times New Roman"/>
                <a:cs typeface="Times New Roman"/>
                <a:sym typeface="Times New Roman"/>
              </a:defRPr>
            </a:pPr>
            <a:r>
              <a:rPr sz="1266"/>
              <a:t>Une conception plotinienne du beau est-elle présente dans cette œuvre, selon vous ? Pourquoi ? Comment ?</a:t>
            </a:r>
          </a:p>
          <a:p>
            <a:pPr defTabSz="316100">
              <a:defRPr sz="2000" i="1">
                <a:latin typeface="Times New Roman"/>
                <a:ea typeface="Times New Roman"/>
                <a:cs typeface="Times New Roman"/>
                <a:sym typeface="Times New Roman"/>
              </a:defRPr>
            </a:pPr>
            <a:endParaRPr sz="1406"/>
          </a:p>
        </p:txBody>
      </p:sp>
      <p:pic>
        <p:nvPicPr>
          <p:cNvPr id="519" name="Image" descr="Image"/>
          <p:cNvPicPr>
            <a:picLocks noChangeAspect="1"/>
          </p:cNvPicPr>
          <p:nvPr/>
        </p:nvPicPr>
        <p:blipFill>
          <a:blip r:embed="rId2"/>
          <a:stretch>
            <a:fillRect/>
          </a:stretch>
        </p:blipFill>
        <p:spPr>
          <a:xfrm>
            <a:off x="4728190" y="1271272"/>
            <a:ext cx="2735620" cy="4774182"/>
          </a:xfrm>
          <a:prstGeom prst="rect">
            <a:avLst/>
          </a:prstGeom>
          <a:ln w="12700">
            <a:miter lim="400000"/>
          </a:ln>
        </p:spPr>
      </p:pic>
      <p:sp>
        <p:nvSpPr>
          <p:cNvPr id="520" name="2"/>
          <p:cNvSpPr txBox="1"/>
          <p:nvPr/>
        </p:nvSpPr>
        <p:spPr>
          <a:xfrm>
            <a:off x="10314670" y="6518246"/>
            <a:ext cx="126638" cy="20204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l" defTabSz="449580">
              <a:defRPr sz="1200" b="0">
                <a:latin typeface="Times New Roman"/>
                <a:ea typeface="Times New Roman"/>
                <a:cs typeface="Times New Roman"/>
                <a:sym typeface="Times New Roman"/>
              </a:defRPr>
            </a:lvl1pPr>
          </a:lstStyle>
          <a:p>
            <a:r>
              <a:rPr sz="844"/>
              <a:t>2</a:t>
            </a:r>
          </a:p>
        </p:txBody>
      </p:sp>
      <p:sp>
        <p:nvSpPr>
          <p:cNvPr id="521" name="Bill Viola, Tristan’s Ascension, 2005, vidéo, 10 min 16"/>
          <p:cNvSpPr txBox="1"/>
          <p:nvPr/>
        </p:nvSpPr>
        <p:spPr>
          <a:xfrm>
            <a:off x="4064644" y="6212983"/>
            <a:ext cx="3968908" cy="28847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16100">
              <a:defRPr sz="2000" i="1">
                <a:latin typeface="Times New Roman"/>
                <a:ea typeface="Times New Roman"/>
                <a:cs typeface="Times New Roman"/>
                <a:sym typeface="Times New Roman"/>
              </a:defRPr>
            </a:pPr>
            <a:r>
              <a:rPr sz="1406"/>
              <a:t>Bill Viola, Tristan’s Ascension, 2005, vidéo, 10 min 16</a:t>
            </a:r>
          </a:p>
        </p:txBody>
      </p:sp>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3" name="IMG_2434.jpg" descr="IMG_2434.jpg"/>
          <p:cNvPicPr>
            <a:picLocks noChangeAspect="1"/>
          </p:cNvPicPr>
          <p:nvPr/>
        </p:nvPicPr>
        <p:blipFill>
          <a:blip r:embed="rId2"/>
          <a:stretch>
            <a:fillRect/>
          </a:stretch>
        </p:blipFill>
        <p:spPr>
          <a:xfrm>
            <a:off x="3492002" y="59531"/>
            <a:ext cx="4714974" cy="5697345"/>
          </a:xfrm>
          <a:prstGeom prst="rect">
            <a:avLst/>
          </a:prstGeom>
          <a:ln w="12700">
            <a:miter lim="400000"/>
          </a:ln>
        </p:spPr>
      </p:pic>
      <p:sp>
        <p:nvSpPr>
          <p:cNvPr id="524" name="https://www.youtube.com/watch?v=jwGLdhuD1lQ"/>
          <p:cNvSpPr txBox="1"/>
          <p:nvPr/>
        </p:nvSpPr>
        <p:spPr>
          <a:xfrm>
            <a:off x="3607056" y="6259371"/>
            <a:ext cx="3411896" cy="52476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l" defTabSz="457200">
              <a:lnSpc>
                <a:spcPts val="4200"/>
              </a:lnSpc>
              <a:defRPr b="0" u="sng">
                <a:solidFill>
                  <a:srgbClr val="0000EE"/>
                </a:solidFill>
                <a:latin typeface="Times Roman"/>
                <a:ea typeface="Times Roman"/>
                <a:cs typeface="Times Roman"/>
                <a:sym typeface="Times Roman"/>
                <a:hlinkClick r:id="rId3"/>
              </a:defRPr>
            </a:lvl1pPr>
          </a:lstStyle>
          <a:p>
            <a:r>
              <a:rPr sz="1266"/>
              <a:t>https://www.youtube.com/watch?v=jwGLdhuD1lQ</a:t>
            </a:r>
          </a:p>
        </p:txBody>
      </p:sp>
      <p:sp>
        <p:nvSpPr>
          <p:cNvPr id="525" name="La vidéo captée dans son intégralité :"/>
          <p:cNvSpPr txBox="1"/>
          <p:nvPr/>
        </p:nvSpPr>
        <p:spPr>
          <a:xfrm>
            <a:off x="3872670" y="6043003"/>
            <a:ext cx="2539927" cy="2669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r>
              <a:rPr sz="1266"/>
              <a:t>La vidéo captée dans son intégralité : </a:t>
            </a:r>
          </a:p>
        </p:txBody>
      </p:sp>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 name="« Si la question m’était posée de savoir si les choses sont belles parce qu’elles procurent du plaisir, ou bien alors si elles procurent du plaisir par le fait qu’elles sont belles, voici ce que, sans tergiversation aucune, je répondrais: elles procurent"/>
          <p:cNvSpPr txBox="1"/>
          <p:nvPr/>
        </p:nvSpPr>
        <p:spPr>
          <a:xfrm>
            <a:off x="2701671" y="2072633"/>
            <a:ext cx="6788660" cy="199849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lgn="just" defTabSz="321457">
              <a:defRPr sz="2800" b="0">
                <a:latin typeface="Times New Roman"/>
                <a:ea typeface="Times New Roman"/>
                <a:cs typeface="Times New Roman"/>
                <a:sym typeface="Times New Roman"/>
              </a:defRPr>
            </a:pPr>
            <a:r>
              <a:rPr sz="1969"/>
              <a:t>« Si la question m’était posée de savoir si les choses sont belles parce qu’elles procurent du plaisir, ou bien alors si elles procurent du plaisir par le fait qu’elles sont belles, voici ce que, sans tergiversation aucune, je répondrais: elles procurent du plaisir parce qu’elles sont belles »</a:t>
            </a:r>
          </a:p>
          <a:p>
            <a:pPr algn="just" defTabSz="321457">
              <a:defRPr sz="1200" b="0">
                <a:latin typeface="Times New Roman"/>
                <a:ea typeface="Times New Roman"/>
                <a:cs typeface="Times New Roman"/>
                <a:sym typeface="Times New Roman"/>
              </a:defRPr>
            </a:pPr>
            <a:endParaRPr sz="844"/>
          </a:p>
          <a:p>
            <a:pPr algn="r" defTabSz="321457">
              <a:defRPr sz="2600">
                <a:latin typeface="Times New Roman"/>
                <a:ea typeface="Times New Roman"/>
                <a:cs typeface="Times New Roman"/>
                <a:sym typeface="Times New Roman"/>
              </a:defRPr>
            </a:pPr>
            <a:r>
              <a:rPr sz="1828"/>
              <a:t>Saint Augustin (354-430),</a:t>
            </a:r>
            <a:r>
              <a:rPr sz="1828" i="1"/>
              <a:t> De la vraie religion.</a:t>
            </a:r>
          </a:p>
        </p:txBody>
      </p:sp>
      <p:sp>
        <p:nvSpPr>
          <p:cNvPr id="528" name="CONCEPTION DU BEAU D’UN PÈRE DE L’ÉGLISE"/>
          <p:cNvSpPr txBox="1"/>
          <p:nvPr/>
        </p:nvSpPr>
        <p:spPr>
          <a:xfrm>
            <a:off x="3576537" y="690346"/>
            <a:ext cx="5374165" cy="3534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lgn="r" defTabSz="457200">
              <a:defRPr sz="2600">
                <a:latin typeface="Times New Roman"/>
                <a:ea typeface="Times New Roman"/>
                <a:cs typeface="Times New Roman"/>
                <a:sym typeface="Times New Roman"/>
              </a:defRPr>
            </a:lvl1pPr>
          </a:lstStyle>
          <a:p>
            <a:r>
              <a:rPr sz="1828"/>
              <a:t>CONCEPTION DU BEAU D’UN PÈRE DE L’ÉGLISE</a:t>
            </a:r>
          </a:p>
        </p:txBody>
      </p:sp>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0" name="« Une chose n’est pas belle parce que nous l’aimons, mais nous l’aimons parce qu’elle est belle et bonne. »…"/>
          <p:cNvSpPr txBox="1"/>
          <p:nvPr/>
        </p:nvSpPr>
        <p:spPr>
          <a:xfrm>
            <a:off x="2497304" y="1160813"/>
            <a:ext cx="7197393" cy="10894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lgn="just" defTabSz="321457">
              <a:defRPr sz="2800" b="0">
                <a:latin typeface="Times New Roman"/>
                <a:ea typeface="Times New Roman"/>
                <a:cs typeface="Times New Roman"/>
                <a:sym typeface="Times New Roman"/>
              </a:defRPr>
            </a:pPr>
            <a:r>
              <a:rPr sz="1969"/>
              <a:t>« Une chose n’est pas belle parce que nous l’aimons, mais nous l’aimons parce qu’elle est belle et bonne. »</a:t>
            </a:r>
          </a:p>
          <a:p>
            <a:pPr algn="just" defTabSz="321457">
              <a:defRPr sz="1200" b="0">
                <a:latin typeface="Times New Roman"/>
                <a:ea typeface="Times New Roman"/>
                <a:cs typeface="Times New Roman"/>
                <a:sym typeface="Times New Roman"/>
              </a:defRPr>
            </a:pPr>
            <a:endParaRPr sz="844"/>
          </a:p>
          <a:p>
            <a:pPr algn="r" defTabSz="321457">
              <a:defRPr sz="2600">
                <a:latin typeface="Times New Roman"/>
                <a:ea typeface="Times New Roman"/>
                <a:cs typeface="Times New Roman"/>
                <a:sym typeface="Times New Roman"/>
              </a:defRPr>
            </a:pPr>
            <a:r>
              <a:rPr sz="1828"/>
              <a:t>Saint Thomas d’Aquin (1225-1274),</a:t>
            </a:r>
            <a:r>
              <a:rPr sz="1828" i="1"/>
              <a:t> Sur les noms divins.</a:t>
            </a:r>
          </a:p>
        </p:txBody>
      </p:sp>
      <p:sp>
        <p:nvSpPr>
          <p:cNvPr id="531" name="Flèche"/>
          <p:cNvSpPr/>
          <p:nvPr/>
        </p:nvSpPr>
        <p:spPr>
          <a:xfrm>
            <a:off x="2698317" y="3748452"/>
            <a:ext cx="588186" cy="306713"/>
          </a:xfrm>
          <a:prstGeom prst="rightArrow">
            <a:avLst>
              <a:gd name="adj1" fmla="val 32000"/>
              <a:gd name="adj2" fmla="val 122734"/>
            </a:avLst>
          </a:prstGeom>
          <a:solidFill>
            <a:srgbClr val="000000"/>
          </a:solidFill>
          <a:ln w="12700">
            <a:miter lim="400000"/>
          </a:ln>
        </p:spPr>
        <p:txBody>
          <a:bodyPr lIns="35719" tIns="35719" rIns="35719" bIns="35719" anchor="ctr"/>
          <a:lstStyle/>
          <a:p>
            <a:pPr>
              <a:defRPr sz="2200" b="0">
                <a:solidFill>
                  <a:srgbClr val="FFFFFF"/>
                </a:solidFill>
                <a:latin typeface="+mn-lt"/>
                <a:ea typeface="+mn-ea"/>
                <a:cs typeface="+mn-cs"/>
                <a:sym typeface="Helvetica Neue Medium"/>
              </a:defRPr>
            </a:pPr>
            <a:endParaRPr sz="1547"/>
          </a:p>
        </p:txBody>
      </p:sp>
      <p:sp>
        <p:nvSpPr>
          <p:cNvPr id="532" name="Au Moyen Âge, le beau possède une incontestable objectivité. La beauté est une propriété objective de certains objets, de certains êtres et de certaines oeuvres."/>
          <p:cNvSpPr txBox="1"/>
          <p:nvPr/>
        </p:nvSpPr>
        <p:spPr>
          <a:xfrm>
            <a:off x="3516246" y="3783839"/>
            <a:ext cx="5984311" cy="9812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lvl1pPr algn="just" defTabSz="457200">
              <a:defRPr sz="2800">
                <a:latin typeface="Times New Roman"/>
                <a:ea typeface="Times New Roman"/>
                <a:cs typeface="Times New Roman"/>
                <a:sym typeface="Times New Roman"/>
              </a:defRPr>
            </a:lvl1pPr>
          </a:lstStyle>
          <a:p>
            <a:r>
              <a:rPr sz="1969"/>
              <a:t>Au Moyen Âge, le beau possède une incontestable objectivité. La beauté est une propriété objective de certains objets, de certains êtres et de certaines oeuvres. </a:t>
            </a:r>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4" name="Texte"/>
          <p:cNvSpPr txBox="1"/>
          <p:nvPr/>
        </p:nvSpPr>
        <p:spPr>
          <a:xfrm>
            <a:off x="2511283" y="3381159"/>
            <a:ext cx="7448920" cy="375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lgn="just" defTabSz="321457">
              <a:defRPr sz="2800" b="0">
                <a:latin typeface="Times New Roman"/>
                <a:ea typeface="Times New Roman"/>
                <a:cs typeface="Times New Roman"/>
                <a:sym typeface="Times New Roman"/>
              </a:defRPr>
            </a:pPr>
            <a:endParaRPr sz="1969"/>
          </a:p>
        </p:txBody>
      </p:sp>
      <p:sp>
        <p:nvSpPr>
          <p:cNvPr id="535" name="UNE TRÈS BONNE SYNTHÈSE…"/>
          <p:cNvSpPr txBox="1"/>
          <p:nvPr/>
        </p:nvSpPr>
        <p:spPr>
          <a:xfrm>
            <a:off x="4231908" y="399994"/>
            <a:ext cx="4007670" cy="375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lvl1pPr algn="just" defTabSz="457200">
              <a:defRPr sz="2800" b="0">
                <a:latin typeface="Times New Roman"/>
                <a:ea typeface="Times New Roman"/>
                <a:cs typeface="Times New Roman"/>
                <a:sym typeface="Times New Roman"/>
              </a:defRPr>
            </a:lvl1pPr>
          </a:lstStyle>
          <a:p>
            <a:r>
              <a:rPr sz="1969"/>
              <a:t>UNE TRÈS BONNE SYNTHÈSE…</a:t>
            </a:r>
          </a:p>
        </p:txBody>
      </p:sp>
      <p:sp>
        <p:nvSpPr>
          <p:cNvPr id="536" name="« Pour l’Antiquité et le Moyen Âge, la beauté n’est pas essentiellement sensible, et les choses sensibles ne sont belles que par participation à l’intelligible. La beauté sensible n’est donc qu’un pâle reflet des Idées qui ne mérite pas qu’on s’y attarde"/>
          <p:cNvSpPr txBox="1"/>
          <p:nvPr/>
        </p:nvSpPr>
        <p:spPr>
          <a:xfrm>
            <a:off x="2598136" y="890896"/>
            <a:ext cx="7275213" cy="56662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marR="131261" algn="just" defTabSz="321457">
              <a:lnSpc>
                <a:spcPct val="107916"/>
              </a:lnSpc>
              <a:defRPr sz="2800" b="0">
                <a:latin typeface="Times New Roman"/>
                <a:ea typeface="Times New Roman"/>
                <a:cs typeface="Times New Roman"/>
                <a:sym typeface="Times New Roman"/>
              </a:defRPr>
            </a:pPr>
            <a:r>
              <a:rPr sz="1969"/>
              <a:t>« Pour l’Antiquité et le Moyen Âge, la beauté n’est pas essentiellement sensible, et les choses sensibles ne sont belles que par participation à l’intelligible. La beauté sensible n’est donc qu’un pâle reflet des Idées qui ne mérite pas qu’on s’y attarde et dont il convient même de se détourner activement. Ce qui ne signifie nullement que le Moyen Âge et l’Antiquité n’ont pas connu l’expérience de la beauté des choses. La beauté est reconnue, admirée; elle est attirante comme l’ont bien dit Platon et Plotin, délectable et désirable comme l’ont vu saint Bernard et saint Thomas, et comme le montre l’érotisme sublimé des commentaires du </a:t>
            </a:r>
            <a:r>
              <a:rPr sz="1969" i="1"/>
              <a:t>Cantique des cantiques</a:t>
            </a:r>
            <a:r>
              <a:rPr sz="1969"/>
              <a:t>. C’est précisément pour cela que la beauté sensible est jugée dangereuse, par les mystiques notamment. Il existe donc bien une sensibilité esthétique concrète, et l’expérience de la jouissance esthétique n’est pas une invention de la modernité, mais la philosophie invite à ne pas s’en contenter et à recherche par elle et au-delà d’elle des buts plus nobles et des satisfactions d’un autre ordre. »</a:t>
            </a:r>
            <a:endParaRPr sz="844"/>
          </a:p>
          <a:p>
            <a:pPr marR="131261" algn="just" defTabSz="321457">
              <a:lnSpc>
                <a:spcPct val="107916"/>
              </a:lnSpc>
              <a:defRPr sz="2800" b="0">
                <a:latin typeface="Times New Roman"/>
                <a:ea typeface="Times New Roman"/>
                <a:cs typeface="Times New Roman"/>
                <a:sym typeface="Times New Roman"/>
              </a:defRPr>
            </a:pPr>
            <a:endParaRPr sz="844"/>
          </a:p>
          <a:p>
            <a:pPr marR="131261" algn="r" defTabSz="321457">
              <a:lnSpc>
                <a:spcPct val="107916"/>
              </a:lnSpc>
              <a:defRPr sz="2000" b="0">
                <a:solidFill>
                  <a:srgbClr val="5B5B5B"/>
                </a:solidFill>
                <a:latin typeface="Times New Roman"/>
                <a:ea typeface="Times New Roman"/>
                <a:cs typeface="Times New Roman"/>
                <a:sym typeface="Times New Roman"/>
              </a:defRPr>
            </a:pPr>
            <a:r>
              <a:rPr sz="1406"/>
              <a:t>(Carole Talon-Hugon, </a:t>
            </a:r>
            <a:r>
              <a:rPr sz="1406" i="1"/>
              <a:t>L’Esthétique</a:t>
            </a:r>
            <a:r>
              <a:rPr sz="1406"/>
              <a:t>, Paris, PUF, collection « Que sais-je? », p. 16-17.)</a:t>
            </a:r>
          </a:p>
        </p:txBody>
      </p:sp>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8" name="Image" descr="Image"/>
          <p:cNvPicPr>
            <a:picLocks noChangeAspect="1"/>
          </p:cNvPicPr>
          <p:nvPr/>
        </p:nvPicPr>
        <p:blipFill>
          <a:blip r:embed="rId2"/>
          <a:stretch>
            <a:fillRect/>
          </a:stretch>
        </p:blipFill>
        <p:spPr>
          <a:xfrm>
            <a:off x="3884182" y="568703"/>
            <a:ext cx="4423636" cy="6031132"/>
          </a:xfrm>
          <a:prstGeom prst="rect">
            <a:avLst/>
          </a:prstGeom>
          <a:ln w="12700">
            <a:miter lim="400000"/>
          </a:ln>
        </p:spPr>
      </p:pic>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0" name="MARSILE FICIN…"/>
          <p:cNvSpPr/>
          <p:nvPr/>
        </p:nvSpPr>
        <p:spPr>
          <a:xfrm>
            <a:off x="2382627" y="1190869"/>
            <a:ext cx="7621959" cy="189051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defTabSz="321457">
              <a:lnSpc>
                <a:spcPts val="4359"/>
              </a:lnSpc>
              <a:defRPr sz="3600" b="0">
                <a:latin typeface="Times New Roman"/>
                <a:ea typeface="Times New Roman"/>
                <a:cs typeface="Times New Roman"/>
                <a:sym typeface="Times New Roman"/>
              </a:defRPr>
            </a:pPr>
            <a:r>
              <a:rPr sz="2531"/>
              <a:t>MARSILE FICIN</a:t>
            </a:r>
          </a:p>
          <a:p>
            <a:pPr marR="131262" algn="just" defTabSz="321457">
              <a:lnSpc>
                <a:spcPct val="110000"/>
              </a:lnSpc>
              <a:defRPr sz="3600" b="0">
                <a:latin typeface="Times New Roman"/>
                <a:ea typeface="Times New Roman"/>
                <a:cs typeface="Times New Roman"/>
                <a:sym typeface="Times New Roman"/>
              </a:defRPr>
            </a:pPr>
            <a:endParaRPr sz="2531" b="1"/>
          </a:p>
          <a:p>
            <a:pPr marR="131262" algn="just" defTabSz="321457">
              <a:lnSpc>
                <a:spcPct val="110000"/>
              </a:lnSpc>
              <a:defRPr sz="3600" b="0">
                <a:latin typeface="Times New Roman"/>
                <a:ea typeface="Times New Roman"/>
                <a:cs typeface="Times New Roman"/>
                <a:sym typeface="Times New Roman"/>
              </a:defRPr>
            </a:pPr>
            <a:r>
              <a:rPr sz="2531"/>
              <a:t>La nature étant conçue comme image des choses divines,</a:t>
            </a:r>
          </a:p>
          <a:p>
            <a:pPr marR="131262" algn="just" defTabSz="321457">
              <a:lnSpc>
                <a:spcPct val="110000"/>
              </a:lnSpc>
              <a:defRPr sz="3600" b="0">
                <a:latin typeface="Times New Roman"/>
                <a:ea typeface="Times New Roman"/>
                <a:cs typeface="Times New Roman"/>
                <a:sym typeface="Times New Roman"/>
              </a:defRPr>
            </a:pPr>
            <a:r>
              <a:rPr sz="2531"/>
              <a:t>son imitation idéalisante est promue.</a:t>
            </a:r>
          </a:p>
        </p:txBody>
      </p:sp>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 name="Un conseil de texte à lire…"/>
          <p:cNvSpPr txBox="1"/>
          <p:nvPr/>
        </p:nvSpPr>
        <p:spPr>
          <a:xfrm>
            <a:off x="1761486" y="809873"/>
            <a:ext cx="8669028" cy="10459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5719" tIns="35719" rIns="35719" bIns="35719" anchor="ctr">
            <a:spAutoFit/>
          </a:bodyPr>
          <a:lstStyle/>
          <a:p>
            <a:pPr>
              <a:defRPr>
                <a:latin typeface="Times New Roman"/>
                <a:ea typeface="Times New Roman"/>
                <a:cs typeface="Times New Roman"/>
                <a:sym typeface="Times New Roman"/>
              </a:defRPr>
            </a:pPr>
            <a:r>
              <a:rPr sz="1266"/>
              <a:t>Un conseil de texte à lire </a:t>
            </a:r>
          </a:p>
          <a:p>
            <a:pPr>
              <a:defRPr>
                <a:latin typeface="Times New Roman"/>
                <a:ea typeface="Times New Roman"/>
                <a:cs typeface="Times New Roman"/>
                <a:sym typeface="Times New Roman"/>
              </a:defRPr>
            </a:pPr>
            <a:r>
              <a:rPr sz="1266"/>
              <a:t>(par exemple, pour celles et ceux qui auraient un exposé à préparer sur Ficin) :</a:t>
            </a:r>
          </a:p>
          <a:p>
            <a:pPr>
              <a:defRPr>
                <a:latin typeface="Times New Roman"/>
                <a:ea typeface="Times New Roman"/>
                <a:cs typeface="Times New Roman"/>
                <a:sym typeface="Times New Roman"/>
              </a:defRPr>
            </a:pPr>
            <a:endParaRPr sz="1266"/>
          </a:p>
          <a:p>
            <a:pPr>
              <a:defRPr sz="3600">
                <a:latin typeface="Times New Roman"/>
                <a:ea typeface="Times New Roman"/>
                <a:cs typeface="Times New Roman"/>
                <a:sym typeface="Times New Roman"/>
              </a:defRPr>
            </a:pPr>
            <a:endParaRPr sz="2531"/>
          </a:p>
        </p:txBody>
      </p:sp>
      <p:sp>
        <p:nvSpPr>
          <p:cNvPr id="543" name="Allez dans                    , puis sur la plateforme                ,…"/>
          <p:cNvSpPr txBox="1"/>
          <p:nvPr/>
        </p:nvSpPr>
        <p:spPr>
          <a:xfrm>
            <a:off x="3509808" y="4199060"/>
            <a:ext cx="3776676" cy="4617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a:defRPr>
                <a:latin typeface="Times New Roman"/>
                <a:ea typeface="Times New Roman"/>
                <a:cs typeface="Times New Roman"/>
                <a:sym typeface="Times New Roman"/>
              </a:defRPr>
            </a:pPr>
            <a:r>
              <a:rPr sz="1266"/>
              <a:t>Allez dans                    , puis sur la plateforme                , </a:t>
            </a:r>
          </a:p>
          <a:p>
            <a:pPr>
              <a:defRPr>
                <a:latin typeface="Times New Roman"/>
                <a:ea typeface="Times New Roman"/>
                <a:cs typeface="Times New Roman"/>
                <a:sym typeface="Times New Roman"/>
              </a:defRPr>
            </a:pPr>
            <a:r>
              <a:rPr sz="1266"/>
              <a:t>et vous trouverez l’article.</a:t>
            </a:r>
          </a:p>
        </p:txBody>
      </p:sp>
      <p:sp>
        <p:nvSpPr>
          <p:cNvPr id="544" name="Domino"/>
          <p:cNvSpPr txBox="1"/>
          <p:nvPr/>
        </p:nvSpPr>
        <p:spPr>
          <a:xfrm>
            <a:off x="4588126" y="4069097"/>
            <a:ext cx="956993" cy="396712"/>
          </a:xfrm>
          <a:prstGeom prst="rect">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defRPr sz="3000" b="0">
                <a:solidFill>
                  <a:srgbClr val="FFFFFF"/>
                </a:solidFill>
                <a:latin typeface="Times New Roman"/>
                <a:ea typeface="Times New Roman"/>
                <a:cs typeface="Times New Roman"/>
                <a:sym typeface="Times New Roman"/>
              </a:defRPr>
            </a:lvl1pPr>
          </a:lstStyle>
          <a:p>
            <a:r>
              <a:rPr sz="2109"/>
              <a:t>Domino</a:t>
            </a:r>
          </a:p>
        </p:txBody>
      </p:sp>
      <p:sp>
        <p:nvSpPr>
          <p:cNvPr id="545" name="Cairn"/>
          <p:cNvSpPr txBox="1"/>
          <p:nvPr/>
        </p:nvSpPr>
        <p:spPr>
          <a:xfrm>
            <a:off x="7782095" y="4069097"/>
            <a:ext cx="740588" cy="396712"/>
          </a:xfrm>
          <a:prstGeom prst="rect">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lvl1pPr>
              <a:defRPr sz="3000" b="0">
                <a:solidFill>
                  <a:srgbClr val="FFFFFF"/>
                </a:solidFill>
                <a:latin typeface="Times New Roman"/>
                <a:ea typeface="Times New Roman"/>
                <a:cs typeface="Times New Roman"/>
                <a:sym typeface="Times New Roman"/>
              </a:defRPr>
            </a:lvl1pPr>
          </a:lstStyle>
          <a:p>
            <a:r>
              <a:rPr sz="2109"/>
              <a:t>Cairn </a:t>
            </a:r>
          </a:p>
        </p:txBody>
      </p:sp>
      <p:sp>
        <p:nvSpPr>
          <p:cNvPr id="546" name="L’Atelier d’esthétique (dir.),…"/>
          <p:cNvSpPr txBox="1"/>
          <p:nvPr/>
        </p:nvSpPr>
        <p:spPr>
          <a:xfrm>
            <a:off x="2244860" y="1772057"/>
            <a:ext cx="7734746" cy="1543821"/>
          </a:xfrm>
          <a:prstGeom prst="rect">
            <a:avLst/>
          </a:prstGeom>
          <a:ln w="25400">
            <a:solidFill>
              <a:srgbClr val="000000"/>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5719" tIns="35719" rIns="35719" bIns="35719" anchor="ctr">
            <a:spAutoFit/>
          </a:bodyPr>
          <a:lstStyle/>
          <a:p>
            <a:pPr marL="126796" defTabSz="321457">
              <a:defRPr sz="1200" b="0" i="1">
                <a:latin typeface="Times New Roman"/>
                <a:ea typeface="Times New Roman"/>
                <a:cs typeface="Times New Roman"/>
                <a:sym typeface="Times New Roman"/>
              </a:defRPr>
            </a:pPr>
            <a:endParaRPr sz="844"/>
          </a:p>
          <a:p>
            <a:pPr marL="126796" defTabSz="321457">
              <a:defRPr sz="3200" b="0" i="1">
                <a:latin typeface="Times New Roman"/>
                <a:ea typeface="Times New Roman"/>
                <a:cs typeface="Times New Roman"/>
                <a:sym typeface="Times New Roman"/>
              </a:defRPr>
            </a:pPr>
            <a:r>
              <a:rPr sz="2250"/>
              <a:t>L’Atelier d’esthétique (dir.), </a:t>
            </a:r>
          </a:p>
          <a:p>
            <a:pPr marL="126796" defTabSz="321457">
              <a:defRPr sz="3200" b="0" i="1">
                <a:latin typeface="Times New Roman"/>
                <a:ea typeface="Times New Roman"/>
                <a:cs typeface="Times New Roman"/>
                <a:sym typeface="Times New Roman"/>
              </a:defRPr>
            </a:pPr>
            <a:r>
              <a:rPr sz="2250"/>
              <a:t>Esthétique et philosophie de l’art, De Boeck Éditions,</a:t>
            </a:r>
          </a:p>
          <a:p>
            <a:pPr marL="126796" defTabSz="321457">
              <a:defRPr sz="3200" b="0" i="1">
                <a:latin typeface="Times New Roman"/>
                <a:ea typeface="Times New Roman"/>
                <a:cs typeface="Times New Roman"/>
                <a:sym typeface="Times New Roman"/>
              </a:defRPr>
            </a:pPr>
            <a:r>
              <a:rPr sz="2250"/>
              <a:t>chapitre 2 </a:t>
            </a:r>
          </a:p>
          <a:p>
            <a:pPr marL="126796" defTabSz="321457">
              <a:defRPr sz="2800" b="0" i="1">
                <a:latin typeface="Times New Roman"/>
                <a:ea typeface="Times New Roman"/>
                <a:cs typeface="Times New Roman"/>
                <a:sym typeface="Times New Roman"/>
              </a:defRPr>
            </a:pPr>
            <a:r>
              <a:rPr sz="1969"/>
              <a:t>« De la Renaissance italienne aux XIXe siècle romantique et scientifique »</a:t>
            </a:r>
          </a:p>
        </p:txBody>
      </p:sp>
    </p:spTree>
  </p:cSld>
  <p:clrMapOvr>
    <a:masterClrMapping/>
  </p:clrMapOvr>
  <p:transition spd="med"/>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608</TotalTime>
  <Words>3611</Words>
  <Application>Microsoft Macintosh PowerPoint</Application>
  <PresentationFormat>Grand écran</PresentationFormat>
  <Paragraphs>323</Paragraphs>
  <Slides>42</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42</vt:i4>
      </vt:variant>
    </vt:vector>
  </HeadingPairs>
  <TitlesOfParts>
    <vt:vector size="50" baseType="lpstr">
      <vt:lpstr>Arial</vt:lpstr>
      <vt:lpstr>Calibri</vt:lpstr>
      <vt:lpstr>Calibri Light</vt:lpstr>
      <vt:lpstr>Copperplate Gothic Bold</vt:lpstr>
      <vt:lpstr>Gill Sans</vt:lpstr>
      <vt:lpstr>Times New Roman</vt:lpstr>
      <vt:lpstr>Times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Microsoft Office User</dc:creator>
  <cp:lastModifiedBy>Microsoft Office User</cp:lastModifiedBy>
  <cp:revision>2</cp:revision>
  <dcterms:created xsi:type="dcterms:W3CDTF">2026-10-19T06:53:19Z</dcterms:created>
  <dcterms:modified xsi:type="dcterms:W3CDTF">2026-10-19T17:01:26Z</dcterms:modified>
</cp:coreProperties>
</file>