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63" r:id="rId5"/>
    <p:sldId id="265" r:id="rId6"/>
    <p:sldId id="262" r:id="rId7"/>
    <p:sldId id="258" r:id="rId8"/>
    <p:sldId id="266" r:id="rId9"/>
    <p:sldId id="267" r:id="rId10"/>
    <p:sldId id="268" r:id="rId11"/>
    <p:sldId id="269" r:id="rId12"/>
    <p:sldId id="270" r:id="rId13"/>
    <p:sldId id="271" r:id="rId14"/>
    <p:sldId id="272" r:id="rId15"/>
    <p:sldId id="259" r:id="rId16"/>
    <p:sldId id="260" r:id="rId17"/>
    <p:sldId id="261" r:id="rId18"/>
    <p:sldId id="273"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1" d="100"/>
          <a:sy n="61" d="100"/>
        </p:scale>
        <p:origin x="8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4326A6-A328-4AB7-90D3-3E29CC48560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1D82F72-A6C4-4010-9332-0523DEFCFA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3EA0C32-2583-4663-A6B9-40278C105BC2}"/>
              </a:ext>
            </a:extLst>
          </p:cNvPr>
          <p:cNvSpPr>
            <a:spLocks noGrp="1"/>
          </p:cNvSpPr>
          <p:nvPr>
            <p:ph type="dt" sz="half" idx="10"/>
          </p:nvPr>
        </p:nvSpPr>
        <p:spPr/>
        <p:txBody>
          <a:bodyPr/>
          <a:lstStyle/>
          <a:p>
            <a:fld id="{5A78D775-5654-40CA-8E5B-9E7B00775E88}" type="datetimeFigureOut">
              <a:rPr lang="fr-FR" smtClean="0"/>
              <a:t>05/11/2026</a:t>
            </a:fld>
            <a:endParaRPr lang="fr-FR"/>
          </a:p>
        </p:txBody>
      </p:sp>
      <p:sp>
        <p:nvSpPr>
          <p:cNvPr id="5" name="Espace réservé du pied de page 4">
            <a:extLst>
              <a:ext uri="{FF2B5EF4-FFF2-40B4-BE49-F238E27FC236}">
                <a16:creationId xmlns:a16="http://schemas.microsoft.com/office/drawing/2014/main" id="{29188D27-2823-4C9F-84C1-B6C2D24ED09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2073B4-79DF-4E31-B35A-2E1FEDF471D6}"/>
              </a:ext>
            </a:extLst>
          </p:cNvPr>
          <p:cNvSpPr>
            <a:spLocks noGrp="1"/>
          </p:cNvSpPr>
          <p:nvPr>
            <p:ph type="sldNum" sz="quarter" idx="12"/>
          </p:nvPr>
        </p:nvSpPr>
        <p:spPr/>
        <p:txBody>
          <a:bodyPr/>
          <a:lstStyle/>
          <a:p>
            <a:fld id="{668B6FA6-BFF0-41B1-B597-E5D7516C3A38}" type="slidenum">
              <a:rPr lang="fr-FR" smtClean="0"/>
              <a:t>‹N°›</a:t>
            </a:fld>
            <a:endParaRPr lang="fr-FR"/>
          </a:p>
        </p:txBody>
      </p:sp>
    </p:spTree>
    <p:extLst>
      <p:ext uri="{BB962C8B-B14F-4D97-AF65-F5344CB8AC3E}">
        <p14:creationId xmlns:p14="http://schemas.microsoft.com/office/powerpoint/2010/main" val="2057838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D17EF7-2A1A-4B21-A3FA-459D702AB81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9FB7AE5-0D6D-40D8-BD90-81936C7CAC44}"/>
              </a:ext>
            </a:extLst>
          </p:cNvPr>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E72A71C-65AF-447B-855C-E5DACC773AB9}"/>
              </a:ext>
            </a:extLst>
          </p:cNvPr>
          <p:cNvSpPr>
            <a:spLocks noGrp="1"/>
          </p:cNvSpPr>
          <p:nvPr>
            <p:ph type="dt" sz="half" idx="10"/>
          </p:nvPr>
        </p:nvSpPr>
        <p:spPr/>
        <p:txBody>
          <a:bodyPr/>
          <a:lstStyle/>
          <a:p>
            <a:fld id="{5A78D775-5654-40CA-8E5B-9E7B00775E88}" type="datetimeFigureOut">
              <a:rPr lang="fr-FR" smtClean="0"/>
              <a:t>05/11/2026</a:t>
            </a:fld>
            <a:endParaRPr lang="fr-FR"/>
          </a:p>
        </p:txBody>
      </p:sp>
      <p:sp>
        <p:nvSpPr>
          <p:cNvPr id="5" name="Espace réservé du pied de page 4">
            <a:extLst>
              <a:ext uri="{FF2B5EF4-FFF2-40B4-BE49-F238E27FC236}">
                <a16:creationId xmlns:a16="http://schemas.microsoft.com/office/drawing/2014/main" id="{4712B198-A413-485D-9F42-9CC8FB7E68B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2F1F69-492E-432E-A793-1F2F19DFAE6F}"/>
              </a:ext>
            </a:extLst>
          </p:cNvPr>
          <p:cNvSpPr>
            <a:spLocks noGrp="1"/>
          </p:cNvSpPr>
          <p:nvPr>
            <p:ph type="sldNum" sz="quarter" idx="12"/>
          </p:nvPr>
        </p:nvSpPr>
        <p:spPr/>
        <p:txBody>
          <a:bodyPr/>
          <a:lstStyle/>
          <a:p>
            <a:fld id="{668B6FA6-BFF0-41B1-B597-E5D7516C3A38}" type="slidenum">
              <a:rPr lang="fr-FR" smtClean="0"/>
              <a:t>‹N°›</a:t>
            </a:fld>
            <a:endParaRPr lang="fr-FR"/>
          </a:p>
        </p:txBody>
      </p:sp>
    </p:spTree>
    <p:extLst>
      <p:ext uri="{BB962C8B-B14F-4D97-AF65-F5344CB8AC3E}">
        <p14:creationId xmlns:p14="http://schemas.microsoft.com/office/powerpoint/2010/main" val="2906181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874085-3C33-4458-A38D-C47221E2EA5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3D13BE7-450D-4AB4-B172-AB59DF59C9E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a:extLst>
              <a:ext uri="{FF2B5EF4-FFF2-40B4-BE49-F238E27FC236}">
                <a16:creationId xmlns:a16="http://schemas.microsoft.com/office/drawing/2014/main" id="{2983B493-EC70-4A53-B896-5C1DB9F8943D}"/>
              </a:ext>
            </a:extLst>
          </p:cNvPr>
          <p:cNvSpPr>
            <a:spLocks noGrp="1"/>
          </p:cNvSpPr>
          <p:nvPr>
            <p:ph type="dt" sz="half" idx="10"/>
          </p:nvPr>
        </p:nvSpPr>
        <p:spPr/>
        <p:txBody>
          <a:bodyPr/>
          <a:lstStyle/>
          <a:p>
            <a:fld id="{5A78D775-5654-40CA-8E5B-9E7B00775E88}" type="datetimeFigureOut">
              <a:rPr lang="fr-FR" smtClean="0"/>
              <a:t>05/11/2026</a:t>
            </a:fld>
            <a:endParaRPr lang="fr-FR"/>
          </a:p>
        </p:txBody>
      </p:sp>
      <p:sp>
        <p:nvSpPr>
          <p:cNvPr id="5" name="Espace réservé du pied de page 4">
            <a:extLst>
              <a:ext uri="{FF2B5EF4-FFF2-40B4-BE49-F238E27FC236}">
                <a16:creationId xmlns:a16="http://schemas.microsoft.com/office/drawing/2014/main" id="{DFED2C04-62B4-41C3-AB9D-8A749A30185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C645D1-E0AC-4FFC-BF26-2A8179C992B6}"/>
              </a:ext>
            </a:extLst>
          </p:cNvPr>
          <p:cNvSpPr>
            <a:spLocks noGrp="1"/>
          </p:cNvSpPr>
          <p:nvPr>
            <p:ph type="sldNum" sz="quarter" idx="12"/>
          </p:nvPr>
        </p:nvSpPr>
        <p:spPr/>
        <p:txBody>
          <a:bodyPr/>
          <a:lstStyle/>
          <a:p>
            <a:fld id="{668B6FA6-BFF0-41B1-B597-E5D7516C3A38}" type="slidenum">
              <a:rPr lang="fr-FR" smtClean="0"/>
              <a:t>‹N°›</a:t>
            </a:fld>
            <a:endParaRPr lang="fr-FR"/>
          </a:p>
        </p:txBody>
      </p:sp>
    </p:spTree>
    <p:extLst>
      <p:ext uri="{BB962C8B-B14F-4D97-AF65-F5344CB8AC3E}">
        <p14:creationId xmlns:p14="http://schemas.microsoft.com/office/powerpoint/2010/main" val="3018378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F7AE54-E5B6-44F3-A906-0BA443DED34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CEBF5A2-276C-4B52-83AC-0543A937E909}"/>
              </a:ext>
            </a:extLst>
          </p:cNvPr>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3557D45-A597-43FE-8D0B-AA18851A71FA}"/>
              </a:ext>
            </a:extLst>
          </p:cNvPr>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B197FEA-8336-4F47-AF46-4D02D8009B22}"/>
              </a:ext>
            </a:extLst>
          </p:cNvPr>
          <p:cNvSpPr>
            <a:spLocks noGrp="1"/>
          </p:cNvSpPr>
          <p:nvPr>
            <p:ph type="dt" sz="half" idx="10"/>
          </p:nvPr>
        </p:nvSpPr>
        <p:spPr/>
        <p:txBody>
          <a:bodyPr/>
          <a:lstStyle/>
          <a:p>
            <a:fld id="{5A78D775-5654-40CA-8E5B-9E7B00775E88}" type="datetimeFigureOut">
              <a:rPr lang="fr-FR" smtClean="0"/>
              <a:t>05/11/2026</a:t>
            </a:fld>
            <a:endParaRPr lang="fr-FR"/>
          </a:p>
        </p:txBody>
      </p:sp>
      <p:sp>
        <p:nvSpPr>
          <p:cNvPr id="6" name="Espace réservé du pied de page 5">
            <a:extLst>
              <a:ext uri="{FF2B5EF4-FFF2-40B4-BE49-F238E27FC236}">
                <a16:creationId xmlns:a16="http://schemas.microsoft.com/office/drawing/2014/main" id="{3C233F3D-2923-4EC9-9645-CBA0DED90E2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3CC7A08-E01B-4222-BCE2-D25478FBE9AF}"/>
              </a:ext>
            </a:extLst>
          </p:cNvPr>
          <p:cNvSpPr>
            <a:spLocks noGrp="1"/>
          </p:cNvSpPr>
          <p:nvPr>
            <p:ph type="sldNum" sz="quarter" idx="12"/>
          </p:nvPr>
        </p:nvSpPr>
        <p:spPr/>
        <p:txBody>
          <a:bodyPr/>
          <a:lstStyle/>
          <a:p>
            <a:fld id="{668B6FA6-BFF0-41B1-B597-E5D7516C3A38}" type="slidenum">
              <a:rPr lang="fr-FR" smtClean="0"/>
              <a:t>‹N°›</a:t>
            </a:fld>
            <a:endParaRPr lang="fr-FR"/>
          </a:p>
        </p:txBody>
      </p:sp>
    </p:spTree>
    <p:extLst>
      <p:ext uri="{BB962C8B-B14F-4D97-AF65-F5344CB8AC3E}">
        <p14:creationId xmlns:p14="http://schemas.microsoft.com/office/powerpoint/2010/main" val="3716722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3F5F57-FA62-48FE-975E-859B59DA2DB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F47CFF8-73DC-41D2-B441-1DB0941872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a:extLst>
              <a:ext uri="{FF2B5EF4-FFF2-40B4-BE49-F238E27FC236}">
                <a16:creationId xmlns:a16="http://schemas.microsoft.com/office/drawing/2014/main" id="{FFB6EAF7-0F3D-4483-A867-0B81D11C7A68}"/>
              </a:ext>
            </a:extLst>
          </p:cNvPr>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19D9D95-B28F-4F6E-8CE5-D215E504C6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a:extLst>
              <a:ext uri="{FF2B5EF4-FFF2-40B4-BE49-F238E27FC236}">
                <a16:creationId xmlns:a16="http://schemas.microsoft.com/office/drawing/2014/main" id="{84252E56-5649-4FE9-BF02-C619FEF33868}"/>
              </a:ext>
            </a:extLst>
          </p:cNvPr>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5D62B6B-2C5F-4B08-A332-97CF9D176312}"/>
              </a:ext>
            </a:extLst>
          </p:cNvPr>
          <p:cNvSpPr>
            <a:spLocks noGrp="1"/>
          </p:cNvSpPr>
          <p:nvPr>
            <p:ph type="dt" sz="half" idx="10"/>
          </p:nvPr>
        </p:nvSpPr>
        <p:spPr/>
        <p:txBody>
          <a:bodyPr/>
          <a:lstStyle/>
          <a:p>
            <a:fld id="{5A78D775-5654-40CA-8E5B-9E7B00775E88}" type="datetimeFigureOut">
              <a:rPr lang="fr-FR" smtClean="0"/>
              <a:t>05/11/2026</a:t>
            </a:fld>
            <a:endParaRPr lang="fr-FR"/>
          </a:p>
        </p:txBody>
      </p:sp>
      <p:sp>
        <p:nvSpPr>
          <p:cNvPr id="8" name="Espace réservé du pied de page 7">
            <a:extLst>
              <a:ext uri="{FF2B5EF4-FFF2-40B4-BE49-F238E27FC236}">
                <a16:creationId xmlns:a16="http://schemas.microsoft.com/office/drawing/2014/main" id="{D78E9A76-78E9-48D1-BD48-E26BA75173A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1521B8B-0A3E-49A9-BCBC-FC247B6426BE}"/>
              </a:ext>
            </a:extLst>
          </p:cNvPr>
          <p:cNvSpPr>
            <a:spLocks noGrp="1"/>
          </p:cNvSpPr>
          <p:nvPr>
            <p:ph type="sldNum" sz="quarter" idx="12"/>
          </p:nvPr>
        </p:nvSpPr>
        <p:spPr/>
        <p:txBody>
          <a:bodyPr/>
          <a:lstStyle/>
          <a:p>
            <a:fld id="{668B6FA6-BFF0-41B1-B597-E5D7516C3A38}" type="slidenum">
              <a:rPr lang="fr-FR" smtClean="0"/>
              <a:t>‹N°›</a:t>
            </a:fld>
            <a:endParaRPr lang="fr-FR"/>
          </a:p>
        </p:txBody>
      </p:sp>
    </p:spTree>
    <p:extLst>
      <p:ext uri="{BB962C8B-B14F-4D97-AF65-F5344CB8AC3E}">
        <p14:creationId xmlns:p14="http://schemas.microsoft.com/office/powerpoint/2010/main" val="804832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3816EE-660B-4F98-985B-AE5AC394FF4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1027B15-382A-4BF1-A3E0-F3B79064C517}"/>
              </a:ext>
            </a:extLst>
          </p:cNvPr>
          <p:cNvSpPr>
            <a:spLocks noGrp="1"/>
          </p:cNvSpPr>
          <p:nvPr>
            <p:ph type="dt" sz="half" idx="10"/>
          </p:nvPr>
        </p:nvSpPr>
        <p:spPr/>
        <p:txBody>
          <a:bodyPr/>
          <a:lstStyle/>
          <a:p>
            <a:fld id="{5A78D775-5654-40CA-8E5B-9E7B00775E88}" type="datetimeFigureOut">
              <a:rPr lang="fr-FR" smtClean="0"/>
              <a:t>05/11/2026</a:t>
            </a:fld>
            <a:endParaRPr lang="fr-FR"/>
          </a:p>
        </p:txBody>
      </p:sp>
      <p:sp>
        <p:nvSpPr>
          <p:cNvPr id="4" name="Espace réservé du pied de page 3">
            <a:extLst>
              <a:ext uri="{FF2B5EF4-FFF2-40B4-BE49-F238E27FC236}">
                <a16:creationId xmlns:a16="http://schemas.microsoft.com/office/drawing/2014/main" id="{804FA568-A393-4C45-B976-CE500D37053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5E3354B-9ACA-4040-BC73-1F94C4CD05D8}"/>
              </a:ext>
            </a:extLst>
          </p:cNvPr>
          <p:cNvSpPr>
            <a:spLocks noGrp="1"/>
          </p:cNvSpPr>
          <p:nvPr>
            <p:ph type="sldNum" sz="quarter" idx="12"/>
          </p:nvPr>
        </p:nvSpPr>
        <p:spPr/>
        <p:txBody>
          <a:bodyPr/>
          <a:lstStyle/>
          <a:p>
            <a:fld id="{668B6FA6-BFF0-41B1-B597-E5D7516C3A38}" type="slidenum">
              <a:rPr lang="fr-FR" smtClean="0"/>
              <a:t>‹N°›</a:t>
            </a:fld>
            <a:endParaRPr lang="fr-FR"/>
          </a:p>
        </p:txBody>
      </p:sp>
    </p:spTree>
    <p:extLst>
      <p:ext uri="{BB962C8B-B14F-4D97-AF65-F5344CB8AC3E}">
        <p14:creationId xmlns:p14="http://schemas.microsoft.com/office/powerpoint/2010/main" val="3828536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63BB43B-BD4E-4ABC-B58A-BED7CE5C7BF6}"/>
              </a:ext>
            </a:extLst>
          </p:cNvPr>
          <p:cNvSpPr>
            <a:spLocks noGrp="1"/>
          </p:cNvSpPr>
          <p:nvPr>
            <p:ph type="dt" sz="half" idx="10"/>
          </p:nvPr>
        </p:nvSpPr>
        <p:spPr/>
        <p:txBody>
          <a:bodyPr/>
          <a:lstStyle/>
          <a:p>
            <a:fld id="{5A78D775-5654-40CA-8E5B-9E7B00775E88}" type="datetimeFigureOut">
              <a:rPr lang="fr-FR" smtClean="0"/>
              <a:t>05/11/2026</a:t>
            </a:fld>
            <a:endParaRPr lang="fr-FR"/>
          </a:p>
        </p:txBody>
      </p:sp>
      <p:sp>
        <p:nvSpPr>
          <p:cNvPr id="3" name="Espace réservé du pied de page 2">
            <a:extLst>
              <a:ext uri="{FF2B5EF4-FFF2-40B4-BE49-F238E27FC236}">
                <a16:creationId xmlns:a16="http://schemas.microsoft.com/office/drawing/2014/main" id="{0AE5227B-2DD6-4E41-BD68-5BF3C61F661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0498A91-B5AC-4C9A-8362-2ED0E5F5B635}"/>
              </a:ext>
            </a:extLst>
          </p:cNvPr>
          <p:cNvSpPr>
            <a:spLocks noGrp="1"/>
          </p:cNvSpPr>
          <p:nvPr>
            <p:ph type="sldNum" sz="quarter" idx="12"/>
          </p:nvPr>
        </p:nvSpPr>
        <p:spPr/>
        <p:txBody>
          <a:bodyPr/>
          <a:lstStyle/>
          <a:p>
            <a:fld id="{668B6FA6-BFF0-41B1-B597-E5D7516C3A38}" type="slidenum">
              <a:rPr lang="fr-FR" smtClean="0"/>
              <a:t>‹N°›</a:t>
            </a:fld>
            <a:endParaRPr lang="fr-FR"/>
          </a:p>
        </p:txBody>
      </p:sp>
    </p:spTree>
    <p:extLst>
      <p:ext uri="{BB962C8B-B14F-4D97-AF65-F5344CB8AC3E}">
        <p14:creationId xmlns:p14="http://schemas.microsoft.com/office/powerpoint/2010/main" val="2868094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5307F4-5906-41C3-B835-7F64BE2EF34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00E7A97-1CE2-4A65-BC2C-10FFB79912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5608BB4-B049-4F20-9288-9C6AC71093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B5EBD344-F6B5-4548-A3D7-F124287948CA}"/>
              </a:ext>
            </a:extLst>
          </p:cNvPr>
          <p:cNvSpPr>
            <a:spLocks noGrp="1"/>
          </p:cNvSpPr>
          <p:nvPr>
            <p:ph type="dt" sz="half" idx="10"/>
          </p:nvPr>
        </p:nvSpPr>
        <p:spPr/>
        <p:txBody>
          <a:bodyPr/>
          <a:lstStyle/>
          <a:p>
            <a:fld id="{5A78D775-5654-40CA-8E5B-9E7B00775E88}" type="datetimeFigureOut">
              <a:rPr lang="fr-FR" smtClean="0"/>
              <a:t>05/11/2026</a:t>
            </a:fld>
            <a:endParaRPr lang="fr-FR"/>
          </a:p>
        </p:txBody>
      </p:sp>
      <p:sp>
        <p:nvSpPr>
          <p:cNvPr id="6" name="Espace réservé du pied de page 5">
            <a:extLst>
              <a:ext uri="{FF2B5EF4-FFF2-40B4-BE49-F238E27FC236}">
                <a16:creationId xmlns:a16="http://schemas.microsoft.com/office/drawing/2014/main" id="{097B0403-309D-4D1F-B01C-4A46434D76B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6F6DAC7-9D47-4EBE-8E4B-9A566662B199}"/>
              </a:ext>
            </a:extLst>
          </p:cNvPr>
          <p:cNvSpPr>
            <a:spLocks noGrp="1"/>
          </p:cNvSpPr>
          <p:nvPr>
            <p:ph type="sldNum" sz="quarter" idx="12"/>
          </p:nvPr>
        </p:nvSpPr>
        <p:spPr/>
        <p:txBody>
          <a:bodyPr/>
          <a:lstStyle/>
          <a:p>
            <a:fld id="{668B6FA6-BFF0-41B1-B597-E5D7516C3A38}" type="slidenum">
              <a:rPr lang="fr-FR" smtClean="0"/>
              <a:t>‹N°›</a:t>
            </a:fld>
            <a:endParaRPr lang="fr-FR"/>
          </a:p>
        </p:txBody>
      </p:sp>
    </p:spTree>
    <p:extLst>
      <p:ext uri="{BB962C8B-B14F-4D97-AF65-F5344CB8AC3E}">
        <p14:creationId xmlns:p14="http://schemas.microsoft.com/office/powerpoint/2010/main" val="542568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72588A-C68D-4661-BF8F-500C955AE77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CF9ABE9-82C6-4F92-AE4E-7EBC327EE5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00C1B6C-2064-4CEA-85E9-82B2971F63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A257F8B4-B19E-4D21-BB23-E79EA9A78B84}"/>
              </a:ext>
            </a:extLst>
          </p:cNvPr>
          <p:cNvSpPr>
            <a:spLocks noGrp="1"/>
          </p:cNvSpPr>
          <p:nvPr>
            <p:ph type="dt" sz="half" idx="10"/>
          </p:nvPr>
        </p:nvSpPr>
        <p:spPr/>
        <p:txBody>
          <a:bodyPr/>
          <a:lstStyle/>
          <a:p>
            <a:fld id="{5A78D775-5654-40CA-8E5B-9E7B00775E88}" type="datetimeFigureOut">
              <a:rPr lang="fr-FR" smtClean="0"/>
              <a:t>05/11/2026</a:t>
            </a:fld>
            <a:endParaRPr lang="fr-FR"/>
          </a:p>
        </p:txBody>
      </p:sp>
      <p:sp>
        <p:nvSpPr>
          <p:cNvPr id="6" name="Espace réservé du pied de page 5">
            <a:extLst>
              <a:ext uri="{FF2B5EF4-FFF2-40B4-BE49-F238E27FC236}">
                <a16:creationId xmlns:a16="http://schemas.microsoft.com/office/drawing/2014/main" id="{D0A30600-FAF1-4980-B9CE-015AAAF100A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82737E4-D2F0-4F0B-AA60-EBF707A2F625}"/>
              </a:ext>
            </a:extLst>
          </p:cNvPr>
          <p:cNvSpPr>
            <a:spLocks noGrp="1"/>
          </p:cNvSpPr>
          <p:nvPr>
            <p:ph type="sldNum" sz="quarter" idx="12"/>
          </p:nvPr>
        </p:nvSpPr>
        <p:spPr/>
        <p:txBody>
          <a:bodyPr/>
          <a:lstStyle/>
          <a:p>
            <a:fld id="{668B6FA6-BFF0-41B1-B597-E5D7516C3A38}" type="slidenum">
              <a:rPr lang="fr-FR" smtClean="0"/>
              <a:t>‹N°›</a:t>
            </a:fld>
            <a:endParaRPr lang="fr-FR"/>
          </a:p>
        </p:txBody>
      </p:sp>
    </p:spTree>
    <p:extLst>
      <p:ext uri="{BB962C8B-B14F-4D97-AF65-F5344CB8AC3E}">
        <p14:creationId xmlns:p14="http://schemas.microsoft.com/office/powerpoint/2010/main" val="1245950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6DCB6A-FA7B-426C-84BD-40F4F2DB13C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02CFED1-6B7B-4B76-BEA3-0DF5A071744A}"/>
              </a:ext>
            </a:extLst>
          </p:cNvPr>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21B514-4313-4EAE-909B-523ED64C565D}"/>
              </a:ext>
            </a:extLst>
          </p:cNvPr>
          <p:cNvSpPr>
            <a:spLocks noGrp="1"/>
          </p:cNvSpPr>
          <p:nvPr>
            <p:ph type="dt" sz="half" idx="10"/>
          </p:nvPr>
        </p:nvSpPr>
        <p:spPr/>
        <p:txBody>
          <a:bodyPr/>
          <a:lstStyle/>
          <a:p>
            <a:fld id="{5A78D775-5654-40CA-8E5B-9E7B00775E88}" type="datetimeFigureOut">
              <a:rPr lang="fr-FR" smtClean="0"/>
              <a:t>05/11/2026</a:t>
            </a:fld>
            <a:endParaRPr lang="fr-FR"/>
          </a:p>
        </p:txBody>
      </p:sp>
      <p:sp>
        <p:nvSpPr>
          <p:cNvPr id="5" name="Espace réservé du pied de page 4">
            <a:extLst>
              <a:ext uri="{FF2B5EF4-FFF2-40B4-BE49-F238E27FC236}">
                <a16:creationId xmlns:a16="http://schemas.microsoft.com/office/drawing/2014/main" id="{5F29CB65-D56F-4596-8176-4A4172A9055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24D9513-EBCC-4DCC-B5DF-0033C26DD0E6}"/>
              </a:ext>
            </a:extLst>
          </p:cNvPr>
          <p:cNvSpPr>
            <a:spLocks noGrp="1"/>
          </p:cNvSpPr>
          <p:nvPr>
            <p:ph type="sldNum" sz="quarter" idx="12"/>
          </p:nvPr>
        </p:nvSpPr>
        <p:spPr/>
        <p:txBody>
          <a:bodyPr/>
          <a:lstStyle/>
          <a:p>
            <a:fld id="{668B6FA6-BFF0-41B1-B597-E5D7516C3A38}" type="slidenum">
              <a:rPr lang="fr-FR" smtClean="0"/>
              <a:t>‹N°›</a:t>
            </a:fld>
            <a:endParaRPr lang="fr-FR"/>
          </a:p>
        </p:txBody>
      </p:sp>
    </p:spTree>
    <p:extLst>
      <p:ext uri="{BB962C8B-B14F-4D97-AF65-F5344CB8AC3E}">
        <p14:creationId xmlns:p14="http://schemas.microsoft.com/office/powerpoint/2010/main" val="33965735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2EB8B3F-0AEE-4FA9-B7EA-A5AD40C07B7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A7143AF-190C-4735-839B-DD295FDD4823}"/>
              </a:ext>
            </a:extLst>
          </p:cNvPr>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EC3C5A-16BA-4435-B336-039B483B40D5}"/>
              </a:ext>
            </a:extLst>
          </p:cNvPr>
          <p:cNvSpPr>
            <a:spLocks noGrp="1"/>
          </p:cNvSpPr>
          <p:nvPr>
            <p:ph type="dt" sz="half" idx="10"/>
          </p:nvPr>
        </p:nvSpPr>
        <p:spPr/>
        <p:txBody>
          <a:bodyPr/>
          <a:lstStyle/>
          <a:p>
            <a:fld id="{5A78D775-5654-40CA-8E5B-9E7B00775E88}" type="datetimeFigureOut">
              <a:rPr lang="fr-FR" smtClean="0"/>
              <a:t>05/11/2026</a:t>
            </a:fld>
            <a:endParaRPr lang="fr-FR"/>
          </a:p>
        </p:txBody>
      </p:sp>
      <p:sp>
        <p:nvSpPr>
          <p:cNvPr id="5" name="Espace réservé du pied de page 4">
            <a:extLst>
              <a:ext uri="{FF2B5EF4-FFF2-40B4-BE49-F238E27FC236}">
                <a16:creationId xmlns:a16="http://schemas.microsoft.com/office/drawing/2014/main" id="{77188276-801C-4603-9FC2-49825DE090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D98939F-D76A-43AA-85DA-71EF2156E96A}"/>
              </a:ext>
            </a:extLst>
          </p:cNvPr>
          <p:cNvSpPr>
            <a:spLocks noGrp="1"/>
          </p:cNvSpPr>
          <p:nvPr>
            <p:ph type="sldNum" sz="quarter" idx="12"/>
          </p:nvPr>
        </p:nvSpPr>
        <p:spPr/>
        <p:txBody>
          <a:bodyPr/>
          <a:lstStyle/>
          <a:p>
            <a:fld id="{668B6FA6-BFF0-41B1-B597-E5D7516C3A38}" type="slidenum">
              <a:rPr lang="fr-FR" smtClean="0"/>
              <a:t>‹N°›</a:t>
            </a:fld>
            <a:endParaRPr lang="fr-FR"/>
          </a:p>
        </p:txBody>
      </p:sp>
    </p:spTree>
    <p:extLst>
      <p:ext uri="{BB962C8B-B14F-4D97-AF65-F5344CB8AC3E}">
        <p14:creationId xmlns:p14="http://schemas.microsoft.com/office/powerpoint/2010/main" val="2962576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B50FF4F-D9F6-406B-86D6-0B2C3C96FF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475302E-6F44-4990-99EB-3714706D8A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0581C4C-2387-40B0-BFA9-EA4602E341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78D775-5654-40CA-8E5B-9E7B00775E88}" type="datetimeFigureOut">
              <a:rPr lang="fr-FR" smtClean="0"/>
              <a:t>05/11/2026</a:t>
            </a:fld>
            <a:endParaRPr lang="fr-FR"/>
          </a:p>
        </p:txBody>
      </p:sp>
      <p:sp>
        <p:nvSpPr>
          <p:cNvPr id="5" name="Espace réservé du pied de page 4">
            <a:extLst>
              <a:ext uri="{FF2B5EF4-FFF2-40B4-BE49-F238E27FC236}">
                <a16:creationId xmlns:a16="http://schemas.microsoft.com/office/drawing/2014/main" id="{5156A17D-1B83-4763-985B-12E47A3645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AA27270-0633-4D9F-BD9D-C3BBF2F9AE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8B6FA6-BFF0-41B1-B597-E5D7516C3A38}" type="slidenum">
              <a:rPr lang="fr-FR" smtClean="0"/>
              <a:t>‹N°›</a:t>
            </a:fld>
            <a:endParaRPr lang="fr-FR"/>
          </a:p>
        </p:txBody>
      </p:sp>
    </p:spTree>
    <p:extLst>
      <p:ext uri="{BB962C8B-B14F-4D97-AF65-F5344CB8AC3E}">
        <p14:creationId xmlns:p14="http://schemas.microsoft.com/office/powerpoint/2010/main" val="30323852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1699E6-328D-40AF-B790-AA291FDCF4BB}"/>
              </a:ext>
            </a:extLst>
          </p:cNvPr>
          <p:cNvSpPr>
            <a:spLocks noGrp="1"/>
          </p:cNvSpPr>
          <p:nvPr>
            <p:ph type="ctrTitle"/>
          </p:nvPr>
        </p:nvSpPr>
        <p:spPr/>
        <p:txBody>
          <a:bodyPr/>
          <a:lstStyle/>
          <a:p>
            <a:r>
              <a:rPr lang="fr-FR" dirty="0"/>
              <a:t>Finances financiers et fiscalité</a:t>
            </a:r>
          </a:p>
        </p:txBody>
      </p:sp>
      <p:sp>
        <p:nvSpPr>
          <p:cNvPr id="3" name="Sous-titre 2">
            <a:extLst>
              <a:ext uri="{FF2B5EF4-FFF2-40B4-BE49-F238E27FC236}">
                <a16:creationId xmlns:a16="http://schemas.microsoft.com/office/drawing/2014/main" id="{08488DCC-5B00-464F-BD13-1003F6B48FAC}"/>
              </a:ext>
            </a:extLst>
          </p:cNvPr>
          <p:cNvSpPr>
            <a:spLocks noGrp="1"/>
          </p:cNvSpPr>
          <p:nvPr>
            <p:ph type="subTitle" idx="1"/>
          </p:nvPr>
        </p:nvSpPr>
        <p:spPr/>
        <p:txBody>
          <a:bodyPr>
            <a:normAutofit/>
          </a:bodyPr>
          <a:lstStyle/>
          <a:p>
            <a:r>
              <a:rPr lang="fr-FR" sz="3200" dirty="0"/>
              <a:t>Le préambule de l’édit d’établissement du Vingtième (1749)</a:t>
            </a:r>
          </a:p>
        </p:txBody>
      </p:sp>
    </p:spTree>
    <p:extLst>
      <p:ext uri="{BB962C8B-B14F-4D97-AF65-F5344CB8AC3E}">
        <p14:creationId xmlns:p14="http://schemas.microsoft.com/office/powerpoint/2010/main" val="39740614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C46040-A3CC-4BDB-88B7-CBD8B4995C6F}"/>
              </a:ext>
            </a:extLst>
          </p:cNvPr>
          <p:cNvSpPr>
            <a:spLocks noGrp="1"/>
          </p:cNvSpPr>
          <p:nvPr>
            <p:ph type="title"/>
          </p:nvPr>
        </p:nvSpPr>
        <p:spPr>
          <a:xfrm>
            <a:off x="838200" y="2766218"/>
            <a:ext cx="10515600" cy="1325563"/>
          </a:xfrm>
        </p:spPr>
        <p:txBody>
          <a:bodyPr>
            <a:normAutofit/>
          </a:bodyPr>
          <a:lstStyle/>
          <a:p>
            <a:pPr algn="ctr"/>
            <a:r>
              <a:rPr lang="fr-FR" sz="6000" dirty="0"/>
              <a:t>INTRODUCTION</a:t>
            </a:r>
          </a:p>
        </p:txBody>
      </p:sp>
    </p:spTree>
    <p:extLst>
      <p:ext uri="{BB962C8B-B14F-4D97-AF65-F5344CB8AC3E}">
        <p14:creationId xmlns:p14="http://schemas.microsoft.com/office/powerpoint/2010/main" val="32286917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9219C07-199E-4A44-A261-BEE00E155128}"/>
              </a:ext>
            </a:extLst>
          </p:cNvPr>
          <p:cNvSpPr>
            <a:spLocks noGrp="1"/>
          </p:cNvSpPr>
          <p:nvPr>
            <p:ph idx="1"/>
          </p:nvPr>
        </p:nvSpPr>
        <p:spPr>
          <a:xfrm>
            <a:off x="0" y="94594"/>
            <a:ext cx="12192000" cy="6611006"/>
          </a:xfrm>
        </p:spPr>
        <p:txBody>
          <a:bodyPr>
            <a:normAutofit fontScale="85000" lnSpcReduction="20000"/>
          </a:bodyPr>
          <a:lstStyle/>
          <a:p>
            <a:pPr algn="just"/>
            <a:r>
              <a:rPr lang="fr-FR" sz="2400" b="1" dirty="0">
                <a:latin typeface="Times New Roman" panose="02020603050405020304" pitchFamily="18" charset="0"/>
                <a:cs typeface="Times New Roman" panose="02020603050405020304" pitchFamily="18" charset="0"/>
              </a:rPr>
              <a:t>Nature</a:t>
            </a:r>
            <a:r>
              <a:rPr lang="fr-FR" sz="2400" dirty="0">
                <a:latin typeface="Times New Roman" panose="02020603050405020304" pitchFamily="18" charset="0"/>
                <a:cs typeface="Times New Roman" panose="02020603050405020304" pitchFamily="18" charset="0"/>
              </a:rPr>
              <a:t> du texte </a:t>
            </a:r>
            <a:r>
              <a:rPr lang="fr-FR" dirty="0">
                <a:latin typeface="Times New Roman" panose="02020603050405020304" pitchFamily="18" charset="0"/>
                <a:cs typeface="Times New Roman" panose="02020603050405020304" pitchFamily="18" charset="0"/>
              </a:rPr>
              <a:t>: </a:t>
            </a:r>
            <a:r>
              <a:rPr lang="fr-FR" sz="1800" dirty="0">
                <a:effectLst/>
                <a:latin typeface="Times New Roman" panose="02020603050405020304" pitchFamily="18" charset="0"/>
                <a:ea typeface="MS Mincho" panose="02020609040205080304" pitchFamily="49" charset="-128"/>
                <a:cs typeface="Times New Roman" panose="02020603050405020304" pitchFamily="18" charset="0"/>
              </a:rPr>
              <a:t>Il s’agit d’un </a:t>
            </a:r>
            <a:r>
              <a:rPr lang="fr-FR" sz="1800" b="1" u="sng" dirty="0">
                <a:effectLst/>
                <a:latin typeface="Times New Roman" panose="02020603050405020304" pitchFamily="18" charset="0"/>
                <a:ea typeface="MS Mincho" panose="02020609040205080304" pitchFamily="49" charset="-128"/>
                <a:cs typeface="Times New Roman" panose="02020603050405020304" pitchFamily="18" charset="0"/>
              </a:rPr>
              <a:t>édit</a:t>
            </a:r>
            <a:r>
              <a:rPr lang="fr-FR" sz="1800" dirty="0">
                <a:effectLst/>
                <a:latin typeface="Times New Roman" panose="02020603050405020304" pitchFamily="18" charset="0"/>
                <a:ea typeface="MS Mincho" panose="02020609040205080304" pitchFamily="49" charset="-128"/>
                <a:cs typeface="Times New Roman" panose="02020603050405020304" pitchFamily="18" charset="0"/>
              </a:rPr>
              <a:t>, donc d’une loi, un acte législatif rendu par le roi et portant sur un objet particulier. Il y a ceux autres types de lois: les </a:t>
            </a:r>
            <a:r>
              <a:rPr lang="fr-FR" sz="1800" b="1" u="sng" dirty="0">
                <a:effectLst/>
                <a:latin typeface="Times New Roman" panose="02020603050405020304" pitchFamily="18" charset="0"/>
                <a:ea typeface="MS Mincho" panose="02020609040205080304" pitchFamily="49" charset="-128"/>
                <a:cs typeface="Times New Roman" panose="02020603050405020304" pitchFamily="18" charset="0"/>
              </a:rPr>
              <a:t>ordonnances</a:t>
            </a:r>
            <a:r>
              <a:rPr lang="fr-FR" sz="1800" dirty="0">
                <a:effectLst/>
                <a:latin typeface="Times New Roman" panose="02020603050405020304" pitchFamily="18" charset="0"/>
                <a:ea typeface="MS Mincho" panose="02020609040205080304" pitchFamily="49" charset="-128"/>
                <a:cs typeface="Times New Roman" panose="02020603050405020304" pitchFamily="18" charset="0"/>
              </a:rPr>
              <a:t>, qui ont une portée générale, et qui s’appliquent à de vastes sujets (ordonnance sur la Marine, ,sur les blés </a:t>
            </a:r>
            <a:r>
              <a:rPr lang="fr-FR" sz="1800" dirty="0" err="1">
                <a:effectLst/>
                <a:latin typeface="Times New Roman" panose="02020603050405020304" pitchFamily="18" charset="0"/>
                <a:ea typeface="MS Mincho" panose="02020609040205080304" pitchFamily="49" charset="-128"/>
                <a:cs typeface="Times New Roman" panose="02020603050405020304" pitchFamily="18" charset="0"/>
              </a:rPr>
              <a:t>etc</a:t>
            </a:r>
            <a:r>
              <a:rPr lang="fr-FR" sz="1800" dirty="0">
                <a:effectLst/>
                <a:latin typeface="Times New Roman" panose="02020603050405020304" pitchFamily="18" charset="0"/>
                <a:ea typeface="MS Mincho" panose="02020609040205080304" pitchFamily="49" charset="-128"/>
                <a:cs typeface="Times New Roman" panose="02020603050405020304" pitchFamily="18" charset="0"/>
              </a:rPr>
              <a:t>) ; et les </a:t>
            </a:r>
            <a:r>
              <a:rPr lang="fr-FR" sz="1800" b="1" u="sng" dirty="0">
                <a:effectLst/>
                <a:latin typeface="Times New Roman" panose="02020603050405020304" pitchFamily="18" charset="0"/>
                <a:ea typeface="MS Mincho" panose="02020609040205080304" pitchFamily="49" charset="-128"/>
                <a:cs typeface="Times New Roman" panose="02020603050405020304" pitchFamily="18" charset="0"/>
              </a:rPr>
              <a:t>déclarations</a:t>
            </a:r>
            <a:r>
              <a:rPr lang="fr-FR" sz="1800" dirty="0">
                <a:effectLst/>
                <a:latin typeface="Times New Roman" panose="02020603050405020304" pitchFamily="18" charset="0"/>
                <a:ea typeface="MS Mincho" panose="02020609040205080304" pitchFamily="49" charset="-128"/>
                <a:cs typeface="Times New Roman" panose="02020603050405020304" pitchFamily="18" charset="0"/>
              </a:rPr>
              <a:t>, qui sont des lois de circonstance à portée transitoire, notamment pour préciser des édits ou des ordonnances. Mais il s’agit du </a:t>
            </a:r>
            <a:r>
              <a:rPr lang="fr-FR" sz="1800" b="1" dirty="0">
                <a:effectLst/>
                <a:latin typeface="Times New Roman" panose="02020603050405020304" pitchFamily="18" charset="0"/>
                <a:ea typeface="MS Mincho" panose="02020609040205080304" pitchFamily="49" charset="-128"/>
                <a:cs typeface="Times New Roman" panose="02020603050405020304" pitchFamily="18" charset="0"/>
              </a:rPr>
              <a:t>préambule de l’édit:</a:t>
            </a:r>
            <a:r>
              <a:rPr lang="fr-FR" sz="1800" dirty="0">
                <a:effectLst/>
                <a:latin typeface="Times New Roman" panose="02020603050405020304" pitchFamily="18" charset="0"/>
                <a:ea typeface="MS Mincho" panose="02020609040205080304" pitchFamily="49" charset="-128"/>
                <a:cs typeface="Times New Roman" panose="02020603050405020304" pitchFamily="18" charset="0"/>
              </a:rPr>
              <a:t> c’est la partie introductive de l’édit. C’est l’occasion d’exposer des éléments de contexte, ainsi que les motifs qui ont guidé le législateur. Les </a:t>
            </a:r>
            <a:r>
              <a:rPr lang="fr-FR" sz="1800" b="1" dirty="0">
                <a:effectLst/>
                <a:latin typeface="Times New Roman" panose="02020603050405020304" pitchFamily="18" charset="0"/>
                <a:ea typeface="MS Mincho" panose="02020609040205080304" pitchFamily="49" charset="-128"/>
                <a:cs typeface="Times New Roman" panose="02020603050405020304" pitchFamily="18" charset="0"/>
              </a:rPr>
              <a:t>décrets royaux</a:t>
            </a:r>
            <a:r>
              <a:rPr lang="fr-FR" sz="1800" dirty="0">
                <a:effectLst/>
                <a:latin typeface="Times New Roman" panose="02020603050405020304" pitchFamily="18" charset="0"/>
                <a:ea typeface="MS Mincho" panose="02020609040205080304" pitchFamily="49" charset="-128"/>
                <a:cs typeface="Times New Roman" panose="02020603050405020304" pitchFamily="18" charset="0"/>
              </a:rPr>
              <a:t> étaient </a:t>
            </a:r>
            <a:r>
              <a:rPr lang="fr-FR" sz="1800" b="1" dirty="0">
                <a:effectLst/>
                <a:latin typeface="Times New Roman" panose="02020603050405020304" pitchFamily="18" charset="0"/>
                <a:ea typeface="MS Mincho" panose="02020609040205080304" pitchFamily="49" charset="-128"/>
                <a:cs typeface="Times New Roman" panose="02020603050405020304" pitchFamily="18" charset="0"/>
              </a:rPr>
              <a:t>lus et diffusés largement</a:t>
            </a:r>
            <a:r>
              <a:rPr lang="fr-FR" sz="1800" dirty="0">
                <a:effectLst/>
                <a:latin typeface="Times New Roman" panose="02020603050405020304" pitchFamily="18" charset="0"/>
                <a:ea typeface="MS Mincho" panose="02020609040205080304" pitchFamily="49" charset="-128"/>
                <a:cs typeface="Times New Roman" panose="02020603050405020304" pitchFamily="18" charset="0"/>
              </a:rPr>
              <a:t>, notamment grâce aux </a:t>
            </a:r>
            <a:r>
              <a:rPr lang="fr-FR" sz="1800" b="1" dirty="0">
                <a:effectLst/>
                <a:latin typeface="Times New Roman" panose="02020603050405020304" pitchFamily="18" charset="0"/>
                <a:ea typeface="MS Mincho" panose="02020609040205080304" pitchFamily="49" charset="-128"/>
                <a:cs typeface="Times New Roman" panose="02020603050405020304" pitchFamily="18" charset="0"/>
              </a:rPr>
              <a:t>journaux, aux affiches</a:t>
            </a:r>
            <a:r>
              <a:rPr lang="fr-FR" sz="1800" dirty="0">
                <a:effectLst/>
                <a:latin typeface="Times New Roman" panose="02020603050405020304" pitchFamily="18" charset="0"/>
                <a:ea typeface="MS Mincho" panose="02020609040205080304" pitchFamily="49" charset="-128"/>
                <a:cs typeface="Times New Roman" panose="02020603050405020304" pitchFamily="18" charset="0"/>
              </a:rPr>
              <a:t> installées dans les principaux lieux publics (églises, marchés, etc.). Les préambules étaient ainsi l’occasion pour le pouvoir royal de justifier sa politique et de convaincre le public de la légitimité de ses décisions. =&gt; C’est important car cela montre l’importance croissante du « public » dans l’acceptation de nouveaux textes de loi, et particulièrement en ce qui concerne la fiscalité; le roi ne peut plus gouverner comme avant, en cherchant l’approbation des courtisans ou des élites du royaume: il doit aussi convaincre l’opinion publique. </a:t>
            </a:r>
          </a:p>
          <a:p>
            <a:pPr algn="just"/>
            <a:endParaRPr lang="fr-FR" sz="1800" dirty="0">
              <a:effectLst/>
              <a:latin typeface="Times New Roman" panose="02020603050405020304" pitchFamily="18" charset="0"/>
              <a:ea typeface="MS Mincho" panose="02020609040205080304" pitchFamily="49" charset="-128"/>
              <a:cs typeface="Times New Roman" panose="02020603050405020304" pitchFamily="18" charset="0"/>
            </a:endParaRPr>
          </a:p>
          <a:p>
            <a:r>
              <a:rPr lang="fr-FR" sz="2400" b="1" dirty="0">
                <a:latin typeface="Times New Roman" panose="02020603050405020304" pitchFamily="18" charset="0"/>
                <a:cs typeface="Times New Roman" panose="02020603050405020304" pitchFamily="18" charset="0"/>
              </a:rPr>
              <a:t>Auteur</a:t>
            </a:r>
            <a:r>
              <a:rPr lang="fr-FR" sz="2400" dirty="0">
                <a:latin typeface="Times New Roman" panose="02020603050405020304" pitchFamily="18" charset="0"/>
                <a:cs typeface="Times New Roman" panose="02020603050405020304" pitchFamily="18" charset="0"/>
              </a:rPr>
              <a:t> </a:t>
            </a:r>
            <a:r>
              <a:rPr lang="fr-FR" sz="1800" dirty="0">
                <a:latin typeface="Times New Roman" panose="02020603050405020304" pitchFamily="18" charset="0"/>
                <a:cs typeface="Times New Roman" panose="02020603050405020304" pitchFamily="18" charset="0"/>
              </a:rPr>
              <a:t>Un édit vient du Conseil du roi. Dont fait partie le ministre Jean Baptiste Machault d’Arnouville, contrôleur général des finances (ministre des finances): c’est le contrôle général des finances qui est à l’origine du texte de loi, donc c’est le ministre qui parle dans le préambule pour justifier la mise en place d’un nouvel impôt – mais c’est le roi qui s’adresse à ses sujets ! C’est donc Louis XV qui parle ici </a:t>
            </a:r>
          </a:p>
          <a:p>
            <a:endParaRPr lang="fr-FR" sz="2400" dirty="0">
              <a:latin typeface="Times New Roman" panose="02020603050405020304" pitchFamily="18" charset="0"/>
              <a:cs typeface="Times New Roman" panose="02020603050405020304" pitchFamily="18" charset="0"/>
            </a:endParaRPr>
          </a:p>
          <a:p>
            <a:r>
              <a:rPr lang="fr-FR" sz="2400" b="1" dirty="0">
                <a:latin typeface="Times New Roman" panose="02020603050405020304" pitchFamily="18" charset="0"/>
                <a:cs typeface="Times New Roman" panose="02020603050405020304" pitchFamily="18" charset="0"/>
              </a:rPr>
              <a:t>Destinataires</a:t>
            </a:r>
            <a:r>
              <a:rPr lang="fr-FR" sz="2400" dirty="0">
                <a:latin typeface="Times New Roman" panose="02020603050405020304" pitchFamily="18" charset="0"/>
                <a:cs typeface="Times New Roman" panose="02020603050405020304" pitchFamily="18" charset="0"/>
              </a:rPr>
              <a:t> </a:t>
            </a:r>
            <a:r>
              <a:rPr lang="fr-FR" sz="1800" dirty="0">
                <a:latin typeface="Times New Roman" panose="02020603050405020304" pitchFamily="18" charset="0"/>
                <a:cs typeface="Times New Roman" panose="02020603050405020304" pitchFamily="18" charset="0"/>
              </a:rPr>
              <a:t>(à qui s’adresse le texte?) l’opinion publique mais d’abord les parlements qui sont chargés de vérifier les lois: cet édit est expédié sous pli cacheté (« lettre patente ») = lettre patente, aux 13 Parlements pour être vérifiée par eux puis enregistrée; c’est à cette condition qu’elle sera applicable. </a:t>
            </a:r>
          </a:p>
          <a:p>
            <a:endParaRPr lang="fr-FR" sz="1800" dirty="0">
              <a:latin typeface="Times New Roman" panose="02020603050405020304" pitchFamily="18" charset="0"/>
              <a:cs typeface="Times New Roman" panose="02020603050405020304" pitchFamily="18" charset="0"/>
            </a:endParaRPr>
          </a:p>
          <a:p>
            <a:r>
              <a:rPr lang="fr-FR" sz="2400" b="1" dirty="0">
                <a:latin typeface="Times New Roman" panose="02020603050405020304" pitchFamily="18" charset="0"/>
                <a:cs typeface="Times New Roman" panose="02020603050405020304" pitchFamily="18" charset="0"/>
              </a:rPr>
              <a:t>Contexte</a:t>
            </a:r>
            <a:r>
              <a:rPr lang="fr-FR" sz="2400" dirty="0">
                <a:latin typeface="Times New Roman" panose="02020603050405020304" pitchFamily="18" charset="0"/>
                <a:cs typeface="Times New Roman" panose="02020603050405020304" pitchFamily="18" charset="0"/>
              </a:rPr>
              <a:t> : </a:t>
            </a:r>
            <a:r>
              <a:rPr lang="fr-FR" sz="1600" b="1" dirty="0">
                <a:latin typeface="Times New Roman" panose="02020603050405020304" pitchFamily="18" charset="0"/>
                <a:cs typeface="Times New Roman" panose="02020603050405020304" pitchFamily="18" charset="0"/>
              </a:rPr>
              <a:t>Contexte de court terme, la fin de la Guerre de Succession d’Autriche</a:t>
            </a:r>
            <a:r>
              <a:rPr lang="fr-FR" sz="1600" dirty="0">
                <a:latin typeface="Times New Roman" panose="02020603050405020304" pitchFamily="18" charset="0"/>
                <a:cs typeface="Times New Roman" panose="02020603050405020304" pitchFamily="18" charset="0"/>
              </a:rPr>
              <a:t>:</a:t>
            </a:r>
            <a:r>
              <a:rPr lang="fr-FR" sz="2400" dirty="0">
                <a:latin typeface="Times New Roman" panose="02020603050405020304" pitchFamily="18" charset="0"/>
                <a:cs typeface="Times New Roman" panose="02020603050405020304" pitchFamily="18" charset="0"/>
              </a:rPr>
              <a:t> </a:t>
            </a:r>
            <a:r>
              <a:rPr lang="fr-FR" sz="1800" dirty="0">
                <a:latin typeface="Times New Roman" panose="02020603050405020304" pitchFamily="18" charset="0"/>
                <a:cs typeface="Times New Roman" panose="02020603050405020304" pitchFamily="18" charset="0"/>
              </a:rPr>
              <a:t>mai 1749&gt;&gt; on est après deux guerres coûteuses menées par Louis XV. La Guerre de Succession de Pologne (1733-38) et la guerre de Succession d’Autriche (1740-48) qui s’est finie par les Traités d’Aix la Chapelle (1748) = défaite pour la France qui rend les territoires qu’elles avait pourtant conquis dans les Pays-Bas autrichiens = déficits très importants 1741-48 +1Milliard de livres = comment faire? L’Etat engage des réductions de dépenses mais il est très difficile pour l’Etat d’augmenter ses recettes. </a:t>
            </a:r>
          </a:p>
          <a:p>
            <a:r>
              <a:rPr lang="fr-FR" sz="1800" b="1" dirty="0">
                <a:latin typeface="Times New Roman" panose="02020603050405020304" pitchFamily="18" charset="0"/>
                <a:cs typeface="Times New Roman" panose="02020603050405020304" pitchFamily="18" charset="0"/>
              </a:rPr>
              <a:t>Contexte de plus long terme, l’essor des impôts universels dans la monarchie française </a:t>
            </a:r>
            <a:r>
              <a:rPr lang="fr-FR" sz="1800" dirty="0">
                <a:latin typeface="Times New Roman" panose="02020603050405020304" pitchFamily="18" charset="0"/>
                <a:cs typeface="Times New Roman" panose="02020603050405020304" pitchFamily="18" charset="0"/>
              </a:rPr>
              <a:t>: Depuis longtemps les impôts servent à rembourser les dépenses engagées par les guerres des rois: au </a:t>
            </a:r>
            <a:r>
              <a:rPr lang="fr-FR" sz="1800" dirty="0" err="1">
                <a:latin typeface="Times New Roman" panose="02020603050405020304" pitchFamily="18" charset="0"/>
                <a:cs typeface="Times New Roman" panose="02020603050405020304" pitchFamily="18" charset="0"/>
              </a:rPr>
              <a:t>Xve</a:t>
            </a:r>
            <a:r>
              <a:rPr lang="fr-FR" sz="1800" dirty="0">
                <a:latin typeface="Times New Roman" panose="02020603050405020304" pitchFamily="18" charset="0"/>
                <a:cs typeface="Times New Roman" panose="02020603050405020304" pitchFamily="18" charset="0"/>
              </a:rPr>
              <a:t> siècle = la </a:t>
            </a:r>
            <a:r>
              <a:rPr lang="fr-FR" sz="1800" b="1" dirty="0">
                <a:latin typeface="Times New Roman" panose="02020603050405020304" pitchFamily="18" charset="0"/>
                <a:cs typeface="Times New Roman" panose="02020603050405020304" pitchFamily="18" charset="0"/>
              </a:rPr>
              <a:t>taille</a:t>
            </a:r>
            <a:r>
              <a:rPr lang="fr-FR" sz="1800" dirty="0">
                <a:latin typeface="Times New Roman" panose="02020603050405020304" pitchFamily="18" charset="0"/>
                <a:cs typeface="Times New Roman" panose="02020603050405020304" pitchFamily="18" charset="0"/>
              </a:rPr>
              <a:t>, pour rembourser dépenses guerre de100 ans; Mais cela ne suffit pas car les impôts ne reposent que sur les plus pauvres : a</a:t>
            </a:r>
            <a:r>
              <a:rPr lang="fr-FR" sz="1800" dirty="0">
                <a:effectLst/>
                <a:latin typeface="Times New Roman" panose="02020603050405020304" pitchFamily="18" charset="0"/>
                <a:ea typeface="MS Mincho" panose="02020609040205080304" pitchFamily="49" charset="-128"/>
              </a:rPr>
              <a:t>lors que les prélèvements supportés par la majorité paysanne de la population étaient déjà considérables, de nombreux individus (la plupart des nobles, les ecclésiastiques, les titulaires d’offices prestigieux, les bourgeois des villes, etc.) étaient exempts d’impôts directs. Afin de remédier à cette situation, le pouvoir royal a progressivement mis en place des </a:t>
            </a:r>
            <a:r>
              <a:rPr lang="fr-FR" sz="1800" b="1" dirty="0">
                <a:effectLst/>
                <a:latin typeface="Times New Roman" panose="02020603050405020304" pitchFamily="18" charset="0"/>
                <a:ea typeface="MS Mincho" panose="02020609040205080304" pitchFamily="49" charset="-128"/>
              </a:rPr>
              <a:t>impôts universels</a:t>
            </a:r>
            <a:r>
              <a:rPr lang="fr-FR" sz="1800" dirty="0">
                <a:effectLst/>
                <a:latin typeface="Times New Roman" panose="02020603050405020304" pitchFamily="18" charset="0"/>
                <a:ea typeface="MS Mincho" panose="02020609040205080304" pitchFamily="49" charset="-128"/>
              </a:rPr>
              <a:t>, auxquels même les privilégiés devaient être assujettis. Il a ainsi créé la </a:t>
            </a:r>
            <a:r>
              <a:rPr lang="fr-FR" sz="1800" b="1" dirty="0">
                <a:effectLst/>
                <a:latin typeface="Times New Roman" panose="02020603050405020304" pitchFamily="18" charset="0"/>
                <a:ea typeface="MS Mincho" panose="02020609040205080304" pitchFamily="49" charset="-128"/>
              </a:rPr>
              <a:t>capitation</a:t>
            </a:r>
            <a:r>
              <a:rPr lang="fr-FR" sz="1800" dirty="0">
                <a:effectLst/>
                <a:latin typeface="Times New Roman" panose="02020603050405020304" pitchFamily="18" charset="0"/>
                <a:ea typeface="MS Mincho" panose="02020609040205080304" pitchFamily="49" charset="-128"/>
              </a:rPr>
              <a:t> en </a:t>
            </a:r>
            <a:r>
              <a:rPr lang="fr-FR" sz="1800" b="1" dirty="0">
                <a:effectLst/>
                <a:latin typeface="Times New Roman" panose="02020603050405020304" pitchFamily="18" charset="0"/>
                <a:ea typeface="MS Mincho" panose="02020609040205080304" pitchFamily="49" charset="-128"/>
              </a:rPr>
              <a:t>1695</a:t>
            </a:r>
            <a:r>
              <a:rPr lang="fr-FR" sz="1800" dirty="0">
                <a:effectLst/>
                <a:latin typeface="Times New Roman" panose="02020603050405020304" pitchFamily="18" charset="0"/>
                <a:ea typeface="MS Mincho" panose="02020609040205080304" pitchFamily="49" charset="-128"/>
              </a:rPr>
              <a:t>, et le </a:t>
            </a:r>
            <a:r>
              <a:rPr lang="fr-FR" sz="1800" b="1" dirty="0">
                <a:effectLst/>
                <a:latin typeface="Times New Roman" panose="02020603050405020304" pitchFamily="18" charset="0"/>
                <a:ea typeface="MS Mincho" panose="02020609040205080304" pitchFamily="49" charset="-128"/>
              </a:rPr>
              <a:t>dixième</a:t>
            </a:r>
            <a:r>
              <a:rPr lang="fr-FR" sz="1800" dirty="0">
                <a:effectLst/>
                <a:latin typeface="Times New Roman" panose="02020603050405020304" pitchFamily="18" charset="0"/>
                <a:ea typeface="MS Mincho" panose="02020609040205080304" pitchFamily="49" charset="-128"/>
              </a:rPr>
              <a:t> (10% des revenus) en </a:t>
            </a:r>
            <a:r>
              <a:rPr lang="fr-FR" sz="1800" b="1" dirty="0">
                <a:effectLst/>
                <a:latin typeface="Times New Roman" panose="02020603050405020304" pitchFamily="18" charset="0"/>
                <a:ea typeface="MS Mincho" panose="02020609040205080304" pitchFamily="49" charset="-128"/>
              </a:rPr>
              <a:t>1710</a:t>
            </a:r>
            <a:r>
              <a:rPr lang="fr-FR" sz="1800" dirty="0">
                <a:effectLst/>
                <a:latin typeface="Times New Roman" panose="02020603050405020304" pitchFamily="18" charset="0"/>
                <a:ea typeface="MS Mincho" panose="02020609040205080304" pitchFamily="49" charset="-128"/>
              </a:rPr>
              <a:t>. Ces impôts devaient être payés par tous les Français sans distinction de conditions et de privilèges. Le </a:t>
            </a:r>
            <a:r>
              <a:rPr lang="fr-FR" sz="1800" b="1" dirty="0">
                <a:effectLst/>
                <a:latin typeface="Times New Roman" panose="02020603050405020304" pitchFamily="18" charset="0"/>
                <a:ea typeface="MS Mincho" panose="02020609040205080304" pitchFamily="49" charset="-128"/>
              </a:rPr>
              <a:t>dixième</a:t>
            </a:r>
            <a:r>
              <a:rPr lang="fr-FR" sz="1800" dirty="0">
                <a:effectLst/>
                <a:latin typeface="Times New Roman" panose="02020603050405020304" pitchFamily="18" charset="0"/>
                <a:ea typeface="MS Mincho" panose="02020609040205080304" pitchFamily="49" charset="-128"/>
              </a:rPr>
              <a:t> avait d’ailleurs été </a:t>
            </a:r>
            <a:r>
              <a:rPr lang="fr-FR" sz="1800" b="1" dirty="0">
                <a:effectLst/>
                <a:latin typeface="Times New Roman" panose="02020603050405020304" pitchFamily="18" charset="0"/>
                <a:ea typeface="MS Mincho" panose="02020609040205080304" pitchFamily="49" charset="-128"/>
              </a:rPr>
              <a:t>rétabli</a:t>
            </a:r>
            <a:r>
              <a:rPr lang="fr-FR" sz="1800" dirty="0">
                <a:effectLst/>
                <a:latin typeface="Times New Roman" panose="02020603050405020304" pitchFamily="18" charset="0"/>
                <a:ea typeface="MS Mincho" panose="02020609040205080304" pitchFamily="49" charset="-128"/>
              </a:rPr>
              <a:t> en </a:t>
            </a:r>
            <a:r>
              <a:rPr lang="fr-FR" sz="1800" b="1" dirty="0">
                <a:effectLst/>
                <a:latin typeface="Times New Roman" panose="02020603050405020304" pitchFamily="18" charset="0"/>
                <a:ea typeface="MS Mincho" panose="02020609040205080304" pitchFamily="49" charset="-128"/>
              </a:rPr>
              <a:t>1741</a:t>
            </a:r>
            <a:r>
              <a:rPr lang="fr-FR" sz="1800" dirty="0">
                <a:effectLst/>
                <a:latin typeface="Times New Roman" panose="02020603050405020304" pitchFamily="18" charset="0"/>
                <a:ea typeface="MS Mincho" panose="02020609040205080304" pitchFamily="49" charset="-128"/>
              </a:rPr>
              <a:t>, au début de la guerre de Succession d’Autriche pour faire face aux dépenses de guerre. Tous les contribuables devaient verser 10% de leurs revenus nets, que ces revenus soient fonciers, mobiliers, industriels ou commerciaux. Au retour de la paix en 1748, la question de la prolongation du dixième se pose. Dan</a:t>
            </a:r>
            <a:r>
              <a:rPr lang="fr-FR" sz="1800" dirty="0">
                <a:latin typeface="Times New Roman" panose="02020603050405020304" pitchFamily="18" charset="0"/>
                <a:ea typeface="MS Mincho" panose="02020609040205080304" pitchFamily="49" charset="-128"/>
              </a:rPr>
              <a:t>s ce texte, </a:t>
            </a:r>
            <a:r>
              <a:rPr lang="fr-FR" sz="1800" dirty="0">
                <a:effectLst/>
                <a:latin typeface="Times New Roman" panose="02020603050405020304" pitchFamily="18" charset="0"/>
                <a:ea typeface="MS Mincho" panose="02020609040205080304" pitchFamily="49" charset="-128"/>
              </a:rPr>
              <a:t>Machault d’Arnouville décide de le remplacer par le vingtième (5% des revenus). </a:t>
            </a:r>
          </a:p>
        </p:txBody>
      </p:sp>
    </p:spTree>
    <p:extLst>
      <p:ext uri="{BB962C8B-B14F-4D97-AF65-F5344CB8AC3E}">
        <p14:creationId xmlns:p14="http://schemas.microsoft.com/office/powerpoint/2010/main" val="1237372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EB4A01D-3EDD-4E1A-9FCD-96EE0F66A5C8}"/>
              </a:ext>
            </a:extLst>
          </p:cNvPr>
          <p:cNvSpPr>
            <a:spLocks noGrp="1"/>
          </p:cNvSpPr>
          <p:nvPr>
            <p:ph idx="1"/>
          </p:nvPr>
        </p:nvSpPr>
        <p:spPr>
          <a:xfrm>
            <a:off x="838200" y="1250731"/>
            <a:ext cx="10515600" cy="4926232"/>
          </a:xfrm>
        </p:spPr>
        <p:txBody>
          <a:bodyPr/>
          <a:lstStyle/>
          <a:p>
            <a:r>
              <a:rPr lang="fr-FR" dirty="0"/>
              <a:t>Problématique: dans quelle mesure ce document montre-t-il que la politique fiscale de la monarchie est impactée par les Lumières au milieu du XVIIIe siècle? </a:t>
            </a:r>
          </a:p>
          <a:p>
            <a:endParaRPr lang="fr-FR" dirty="0"/>
          </a:p>
          <a:p>
            <a:r>
              <a:rPr lang="fr-FR" i="1" dirty="0"/>
              <a:t>(explication: dans la problématique, toujours trouver le lien entre le texte qu’on a sous les yeux et les questions que l’on se pose dans le cours: quel rôle jouent les Lumières dans l’histoire de la France au XVIIIe siècle, dans tous les domaines – l’économie, la religion, la fiscalité, </a:t>
            </a:r>
            <a:r>
              <a:rPr lang="fr-FR" i="1" dirty="0" err="1"/>
              <a:t>etc</a:t>
            </a:r>
            <a:r>
              <a:rPr lang="fr-FR" i="1" dirty="0"/>
              <a:t>?)</a:t>
            </a:r>
          </a:p>
        </p:txBody>
      </p:sp>
    </p:spTree>
    <p:extLst>
      <p:ext uri="{BB962C8B-B14F-4D97-AF65-F5344CB8AC3E}">
        <p14:creationId xmlns:p14="http://schemas.microsoft.com/office/powerpoint/2010/main" val="1714470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75068F-CEC8-4F30-8BAA-E378B597939A}"/>
              </a:ext>
            </a:extLst>
          </p:cNvPr>
          <p:cNvSpPr>
            <a:spLocks noGrp="1"/>
          </p:cNvSpPr>
          <p:nvPr>
            <p:ph type="title"/>
          </p:nvPr>
        </p:nvSpPr>
        <p:spPr>
          <a:xfrm>
            <a:off x="838200" y="2766218"/>
            <a:ext cx="10515600" cy="1325563"/>
          </a:xfrm>
        </p:spPr>
        <p:txBody>
          <a:bodyPr>
            <a:normAutofit/>
          </a:bodyPr>
          <a:lstStyle/>
          <a:p>
            <a:pPr algn="ctr"/>
            <a:r>
              <a:rPr lang="fr-FR" sz="6000" dirty="0"/>
              <a:t>LECTURE LINEAIRE</a:t>
            </a:r>
          </a:p>
        </p:txBody>
      </p:sp>
    </p:spTree>
    <p:extLst>
      <p:ext uri="{BB962C8B-B14F-4D97-AF65-F5344CB8AC3E}">
        <p14:creationId xmlns:p14="http://schemas.microsoft.com/office/powerpoint/2010/main" val="1104951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51D898D-E1D7-4745-98AA-1AF370EA76EB}"/>
              </a:ext>
            </a:extLst>
          </p:cNvPr>
          <p:cNvSpPr>
            <a:spLocks noGrp="1"/>
          </p:cNvSpPr>
          <p:nvPr>
            <p:ph idx="1"/>
          </p:nvPr>
        </p:nvSpPr>
        <p:spPr>
          <a:xfrm>
            <a:off x="838200" y="1166648"/>
            <a:ext cx="10515600" cy="5010315"/>
          </a:xfrm>
        </p:spPr>
        <p:txBody>
          <a:bodyPr>
            <a:normAutofit/>
          </a:bodyPr>
          <a:lstStyle/>
          <a:p>
            <a:r>
              <a:rPr lang="fr-FR" dirty="0">
                <a:solidFill>
                  <a:schemeClr val="accent1"/>
                </a:solidFill>
              </a:rPr>
              <a:t>« </a:t>
            </a:r>
            <a:r>
              <a:rPr lang="fr-FR" i="1" dirty="0">
                <a:solidFill>
                  <a:schemeClr val="accent1"/>
                </a:solidFill>
              </a:rPr>
              <a:t>Depuis la paix que la divine Providence a accordée à nos vœux (…)</a:t>
            </a:r>
            <a:r>
              <a:rPr lang="fr-FR" dirty="0">
                <a:solidFill>
                  <a:schemeClr val="accent1"/>
                </a:solidFill>
              </a:rPr>
              <a:t>»</a:t>
            </a:r>
            <a:r>
              <a:rPr lang="fr-FR" dirty="0"/>
              <a:t>: </a:t>
            </a:r>
            <a:r>
              <a:rPr lang="fr-FR" sz="1800" dirty="0"/>
              <a:t>il fait référence à la paix de 1748 qui met fin à la Guerre de Succession d’Autriche (1740-48) – mais il enjolive la réalité: il affirme n’avoir voulu que la paix or c’est bien Louis XV qui a choisi d’entrer en guerre contre l’Autriche en 1741 en s’alliant avec la Prusse: la guerre est donc de son fait (liée à sa propre décision)</a:t>
            </a:r>
          </a:p>
          <a:p>
            <a:r>
              <a:rPr lang="fr-FR" i="1" dirty="0">
                <a:solidFill>
                  <a:schemeClr val="accent1"/>
                </a:solidFill>
              </a:rPr>
              <a:t>« nous nous sommes fait rendre compte de la situation actuelle de nos revenus et des charges auxquelles ils sont affectés »</a:t>
            </a:r>
            <a:r>
              <a:rPr lang="fr-FR" dirty="0">
                <a:solidFill>
                  <a:schemeClr val="accent1"/>
                </a:solidFill>
              </a:rPr>
              <a:t> </a:t>
            </a:r>
            <a:r>
              <a:rPr lang="fr-FR" sz="1800" dirty="0">
                <a:effectLst/>
                <a:latin typeface="Times New Roman" panose="02020603050405020304" pitchFamily="18" charset="0"/>
                <a:ea typeface="MS Mincho" panose="02020609040205080304" pitchFamily="49" charset="-128"/>
              </a:rPr>
              <a:t>La fin de la guerre de Succession d’Autriche a permis à Machault d’Arnouville d’examiner l’état des finances royales. C’était souvent au retour de la paix que l’on évaluait le coût financier du conflit. Pour effectuer cette opération, les administrateurs royaux mettaient en œuvre des pratiques de</a:t>
            </a:r>
            <a:r>
              <a:rPr lang="fr-FR" sz="1800" b="1" dirty="0">
                <a:effectLst/>
                <a:latin typeface="Times New Roman" panose="02020603050405020304" pitchFamily="18" charset="0"/>
                <a:ea typeface="MS Mincho" panose="02020609040205080304" pitchFamily="49" charset="-128"/>
              </a:rPr>
              <a:t> prévision </a:t>
            </a:r>
            <a:r>
              <a:rPr lang="fr-FR" sz="1800" dirty="0">
                <a:effectLst/>
                <a:latin typeface="Times New Roman" panose="02020603050405020304" pitchFamily="18" charset="0"/>
                <a:ea typeface="MS Mincho" panose="02020609040205080304" pitchFamily="49" charset="-128"/>
              </a:rPr>
              <a:t>et de </a:t>
            </a:r>
            <a:r>
              <a:rPr lang="fr-FR" sz="1800" b="1" dirty="0">
                <a:effectLst/>
                <a:latin typeface="Times New Roman" panose="02020603050405020304" pitchFamily="18" charset="0"/>
                <a:ea typeface="MS Mincho" panose="02020609040205080304" pitchFamily="49" charset="-128"/>
              </a:rPr>
              <a:t>vérification </a:t>
            </a:r>
            <a:r>
              <a:rPr lang="fr-FR" sz="1800" dirty="0">
                <a:effectLst/>
                <a:latin typeface="Times New Roman" panose="02020603050405020304" pitchFamily="18" charset="0"/>
                <a:ea typeface="MS Mincho" panose="02020609040205080304" pitchFamily="49" charset="-128"/>
              </a:rPr>
              <a:t>des comptes de la Couronne. La connaissance de l’état des finances royales reposait sur deux types de documents : les « </a:t>
            </a:r>
            <a:r>
              <a:rPr lang="fr-FR" sz="1800" b="1" dirty="0">
                <a:effectLst/>
                <a:latin typeface="Times New Roman" panose="02020603050405020304" pitchFamily="18" charset="0"/>
                <a:ea typeface="MS Mincho" panose="02020609040205080304" pitchFamily="49" charset="-128"/>
              </a:rPr>
              <a:t>états de prévoyance </a:t>
            </a:r>
            <a:r>
              <a:rPr lang="fr-FR" sz="1800" dirty="0">
                <a:effectLst/>
                <a:latin typeface="Times New Roman" panose="02020603050405020304" pitchFamily="18" charset="0"/>
                <a:ea typeface="MS Mincho" panose="02020609040205080304" pitchFamily="49" charset="-128"/>
              </a:rPr>
              <a:t>» (ou « </a:t>
            </a:r>
            <a:r>
              <a:rPr lang="fr-FR" sz="1800" b="1" dirty="0">
                <a:effectLst/>
                <a:latin typeface="Times New Roman" panose="02020603050405020304" pitchFamily="18" charset="0"/>
                <a:ea typeface="MS Mincho" panose="02020609040205080304" pitchFamily="49" charset="-128"/>
              </a:rPr>
              <a:t>états du roi </a:t>
            </a:r>
            <a:r>
              <a:rPr lang="fr-FR" sz="1800" dirty="0">
                <a:effectLst/>
                <a:latin typeface="Times New Roman" panose="02020603050405020304" pitchFamily="18" charset="0"/>
                <a:ea typeface="MS Mincho" panose="02020609040205080304" pitchFamily="49" charset="-128"/>
              </a:rPr>
              <a:t>») estimaient les dépenses et recettes d’un exercice ultérieur, tandis que les « </a:t>
            </a:r>
            <a:r>
              <a:rPr lang="fr-FR" sz="1800" b="1" dirty="0">
                <a:effectLst/>
                <a:latin typeface="Times New Roman" panose="02020603050405020304" pitchFamily="18" charset="0"/>
                <a:ea typeface="MS Mincho" panose="02020609040205080304" pitchFamily="49" charset="-128"/>
              </a:rPr>
              <a:t>états au vrai </a:t>
            </a:r>
            <a:r>
              <a:rPr lang="fr-FR" sz="1800" dirty="0">
                <a:effectLst/>
                <a:latin typeface="Times New Roman" panose="02020603050405020304" pitchFamily="18" charset="0"/>
                <a:ea typeface="MS Mincho" panose="02020609040205080304" pitchFamily="49" charset="-128"/>
              </a:rPr>
              <a:t>» donnaient les recettes et dépenses effectives. L’évaluation de Machault s’appuie très vraisemblablement sur ces deux types de documents.</a:t>
            </a:r>
          </a:p>
          <a:p>
            <a:endParaRPr lang="fr-FR" dirty="0"/>
          </a:p>
        </p:txBody>
      </p:sp>
    </p:spTree>
    <p:extLst>
      <p:ext uri="{BB962C8B-B14F-4D97-AF65-F5344CB8AC3E}">
        <p14:creationId xmlns:p14="http://schemas.microsoft.com/office/powerpoint/2010/main" val="91646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B4DA5E3-8654-4427-A080-1ED51FC2681F}"/>
              </a:ext>
            </a:extLst>
          </p:cNvPr>
          <p:cNvSpPr>
            <a:spLocks noGrp="1"/>
          </p:cNvSpPr>
          <p:nvPr>
            <p:ph idx="1"/>
          </p:nvPr>
        </p:nvSpPr>
        <p:spPr>
          <a:xfrm>
            <a:off x="-103367" y="336330"/>
            <a:ext cx="11457167" cy="6447241"/>
          </a:xfrm>
        </p:spPr>
        <p:txBody>
          <a:bodyPr>
            <a:normAutofit fontScale="62500" lnSpcReduction="20000"/>
          </a:bodyPr>
          <a:lstStyle/>
          <a:p>
            <a:pPr marL="342900" indent="-342900" algn="just">
              <a:buFont typeface="Wingdings" panose="05000000000000000000" pitchFamily="2" charset="2"/>
              <a:buChar char=""/>
            </a:pPr>
            <a:r>
              <a:rPr lang="fr-FR" dirty="0"/>
              <a:t>«</a:t>
            </a:r>
            <a:r>
              <a:rPr lang="fr-FR" dirty="0">
                <a:solidFill>
                  <a:schemeClr val="accent1"/>
                </a:solidFill>
              </a:rPr>
              <a:t> </a:t>
            </a:r>
            <a:r>
              <a:rPr lang="fr-FR" i="1" dirty="0">
                <a:solidFill>
                  <a:schemeClr val="accent1"/>
                </a:solidFill>
              </a:rPr>
              <a:t>Nous avons reconnu qu’indépendamment de l’obligation dans laquelle nous nous trouvons de payer encore aujourd’hui les arrérages des dettes que la nécessité des circonstances a accumulées pendant les guerres dont le règne du feu roi, notre très honoré seigneur et bisaïeul, a été presque continuellement agité, ces dettes se sont très considérablement accrues pendant les deux dernière guerres que nous avons eu à soutenir depuis l’année 1733 </a:t>
            </a:r>
            <a:r>
              <a:rPr lang="fr-FR" dirty="0">
                <a:solidFill>
                  <a:schemeClr val="accent1"/>
                </a:solidFill>
              </a:rPr>
              <a:t>»: </a:t>
            </a:r>
          </a:p>
          <a:p>
            <a:pPr marL="342900" indent="-342900" algn="just">
              <a:buFont typeface="Wingdings" panose="05000000000000000000" pitchFamily="2" charset="2"/>
              <a:buChar char=""/>
            </a:pPr>
            <a:r>
              <a:rPr lang="fr-FR" sz="2200" dirty="0">
                <a:latin typeface="Times New Roman" panose="02020603050405020304" pitchFamily="18" charset="0"/>
                <a:cs typeface="Times New Roman" panose="02020603050405020304" pitchFamily="18" charset="0"/>
              </a:rPr>
              <a:t>Aux XVIIe et XVIIIe siècles</a:t>
            </a:r>
            <a:r>
              <a:rPr lang="fr-FR" sz="2200" dirty="0"/>
              <a:t>, </a:t>
            </a:r>
            <a:r>
              <a:rPr lang="fr-FR" sz="2200" dirty="0">
                <a:effectLst/>
                <a:latin typeface="Times New Roman" panose="02020603050405020304" pitchFamily="18" charset="0"/>
                <a:ea typeface="MS Mincho" panose="02020609040205080304" pitchFamily="49" charset="-128"/>
              </a:rPr>
              <a:t>la récurrence des guerres a amené les Etats à développer des armées permanentes, et à lever de nouveaux impôts pour les entretenir. Cependant, l’idée selon laquelle ces guerres auraient été imposées par la « nécessité » ou les « circonstances » est à critiquer dans le commentaire. En effet, </a:t>
            </a:r>
            <a:r>
              <a:rPr lang="fr-FR" sz="2200" b="1" dirty="0">
                <a:effectLst/>
                <a:latin typeface="Times New Roman" panose="02020603050405020304" pitchFamily="18" charset="0"/>
                <a:ea typeface="MS Mincho" panose="02020609040205080304" pitchFamily="49" charset="-128"/>
              </a:rPr>
              <a:t>l’action du roi de France n’est pas pour rien dans leur déclenchement</a:t>
            </a:r>
            <a:r>
              <a:rPr lang="fr-FR" sz="2200" dirty="0">
                <a:effectLst/>
                <a:latin typeface="Times New Roman" panose="02020603050405020304" pitchFamily="18" charset="0"/>
                <a:ea typeface="MS Mincho" panose="02020609040205080304" pitchFamily="49" charset="-128"/>
              </a:rPr>
              <a:t>. Les premiers conflits évoqués sont ceux qui ont été menés sous Louis XIV : </a:t>
            </a:r>
            <a:r>
              <a:rPr lang="fr-FR" sz="2200" i="1" dirty="0">
                <a:effectLst/>
                <a:latin typeface="Times New Roman" panose="02020603050405020304" pitchFamily="18" charset="0"/>
                <a:ea typeface="MS Mincho" panose="02020609040205080304" pitchFamily="49" charset="-128"/>
              </a:rPr>
              <a:t>« les guerres dont le règne du feu roi […] a été presque continuellement agité »</a:t>
            </a:r>
            <a:r>
              <a:rPr lang="fr-FR" sz="2200" dirty="0">
                <a:effectLst/>
                <a:latin typeface="Times New Roman" panose="02020603050405020304" pitchFamily="18" charset="0"/>
                <a:ea typeface="MS Mincho" panose="02020609040205080304" pitchFamily="49" charset="-128"/>
              </a:rPr>
              <a:t> (l. 5-6). En effet, entre 1661 et 1715, on dénombre presque trente années de guerre. La France a pris part à quatre conflits majeurs : la </a:t>
            </a:r>
            <a:r>
              <a:rPr lang="fr-FR" sz="2200" u="sng" dirty="0">
                <a:effectLst/>
                <a:latin typeface="Times New Roman" panose="02020603050405020304" pitchFamily="18" charset="0"/>
                <a:ea typeface="MS Mincho" panose="02020609040205080304" pitchFamily="49" charset="-128"/>
              </a:rPr>
              <a:t>guerre de Dévolution (1667-1668), la guerre de Hollande (1672-1678), la guerre de la Ligue d’Augsbourg (1688-1697</a:t>
            </a:r>
            <a:r>
              <a:rPr lang="fr-FR" sz="2200" dirty="0">
                <a:effectLst/>
                <a:latin typeface="Times New Roman" panose="02020603050405020304" pitchFamily="18" charset="0"/>
                <a:ea typeface="MS Mincho" panose="02020609040205080304" pitchFamily="49" charset="-128"/>
              </a:rPr>
              <a:t>) </a:t>
            </a:r>
            <a:r>
              <a:rPr lang="fr-FR" sz="2200" u="sng" dirty="0">
                <a:effectLst/>
                <a:latin typeface="Times New Roman" panose="02020603050405020304" pitchFamily="18" charset="0"/>
                <a:ea typeface="MS Mincho" panose="02020609040205080304" pitchFamily="49" charset="-128"/>
              </a:rPr>
              <a:t>et la guerre de Succession d’Espagne (1701-1714).</a:t>
            </a:r>
            <a:r>
              <a:rPr lang="fr-FR" sz="2200" dirty="0">
                <a:effectLst/>
                <a:latin typeface="Times New Roman" panose="02020603050405020304" pitchFamily="18" charset="0"/>
                <a:ea typeface="MS Mincho" panose="02020609040205080304" pitchFamily="49" charset="-128"/>
              </a:rPr>
              <a:t> Ces conflits, pour la plupart, ne résultent pas d’attaques extérieures, mais </a:t>
            </a:r>
            <a:r>
              <a:rPr lang="fr-FR" sz="2200" b="1" dirty="0">
                <a:effectLst/>
                <a:latin typeface="Times New Roman" panose="02020603050405020304" pitchFamily="18" charset="0"/>
                <a:ea typeface="MS Mincho" panose="02020609040205080304" pitchFamily="49" charset="-128"/>
              </a:rPr>
              <a:t>découlent des volontés expansionnistes de Louis XIV</a:t>
            </a:r>
            <a:r>
              <a:rPr lang="fr-FR" sz="2200" dirty="0">
                <a:effectLst/>
                <a:latin typeface="Times New Roman" panose="02020603050405020304" pitchFamily="18" charset="0"/>
                <a:ea typeface="MS Mincho" panose="02020609040205080304" pitchFamily="49" charset="-128"/>
              </a:rPr>
              <a:t>. Cette politique agressive a d’ailleurs été </a:t>
            </a:r>
            <a:r>
              <a:rPr lang="fr-FR" sz="2200" b="1" dirty="0">
                <a:effectLst/>
                <a:latin typeface="Times New Roman" panose="02020603050405020304" pitchFamily="18" charset="0"/>
                <a:ea typeface="MS Mincho" panose="02020609040205080304" pitchFamily="49" charset="-128"/>
              </a:rPr>
              <a:t>très critiquée</a:t>
            </a:r>
            <a:r>
              <a:rPr lang="fr-FR" sz="2200" dirty="0">
                <a:effectLst/>
                <a:latin typeface="Times New Roman" panose="02020603050405020304" pitchFamily="18" charset="0"/>
                <a:ea typeface="MS Mincho" panose="02020609040205080304" pitchFamily="49" charset="-128"/>
              </a:rPr>
              <a:t> tout au long de son règne.  Dans une lettre au roi écrite vers 1695, </a:t>
            </a:r>
            <a:r>
              <a:rPr lang="fr-FR" sz="2200" b="1" dirty="0">
                <a:effectLst/>
                <a:latin typeface="Times New Roman" panose="02020603050405020304" pitchFamily="18" charset="0"/>
                <a:ea typeface="MS Mincho" panose="02020609040205080304" pitchFamily="49" charset="-128"/>
              </a:rPr>
              <a:t>Fénelon</a:t>
            </a:r>
            <a:r>
              <a:rPr lang="fr-FR" sz="2200" b="1" dirty="0">
                <a:latin typeface="Times New Roman" panose="02020603050405020304" pitchFamily="18" charset="0"/>
                <a:ea typeface="MS Mincho" panose="02020609040205080304" pitchFamily="49" charset="-128"/>
              </a:rPr>
              <a:t> </a:t>
            </a:r>
            <a:r>
              <a:rPr lang="fr-FR" sz="2200" b="1" dirty="0">
                <a:effectLst/>
                <a:latin typeface="Times New Roman" panose="02020603050405020304" pitchFamily="18" charset="0"/>
                <a:ea typeface="MS Mincho" panose="02020609040205080304" pitchFamily="49" charset="-128"/>
              </a:rPr>
              <a:t>dénonçait par exemple les « prétextes » invoqués pour faire la guerre à la Hollande</a:t>
            </a:r>
            <a:r>
              <a:rPr lang="fr-FR" sz="2200" dirty="0">
                <a:effectLst/>
                <a:latin typeface="Times New Roman" panose="02020603050405020304" pitchFamily="18" charset="0"/>
                <a:ea typeface="MS Mincho" panose="02020609040205080304" pitchFamily="49" charset="-128"/>
              </a:rPr>
              <a:t> à partir de 1672. L’écrivain ne voyait dans cette agression que des motifs de « gloire » et de « vengeance ». Participant de ce mouvement, l’abbé de Saint-Pierre publie quant à lui en 1713 un </a:t>
            </a:r>
            <a:r>
              <a:rPr lang="fr-FR" sz="2200" i="1" dirty="0">
                <a:effectLst/>
                <a:latin typeface="Times New Roman" panose="02020603050405020304" pitchFamily="18" charset="0"/>
                <a:ea typeface="MS Mincho" panose="02020609040205080304" pitchFamily="49" charset="-128"/>
              </a:rPr>
              <a:t>Projet pour rendre la </a:t>
            </a:r>
            <a:r>
              <a:rPr lang="fr-FR" sz="2200" b="1" i="1" dirty="0">
                <a:effectLst/>
                <a:latin typeface="Times New Roman" panose="02020603050405020304" pitchFamily="18" charset="0"/>
                <a:ea typeface="MS Mincho" panose="02020609040205080304" pitchFamily="49" charset="-128"/>
              </a:rPr>
              <a:t>paix perpétuelle</a:t>
            </a:r>
            <a:r>
              <a:rPr lang="fr-FR" sz="2200" i="1" dirty="0">
                <a:effectLst/>
                <a:latin typeface="Times New Roman" panose="02020603050405020304" pitchFamily="18" charset="0"/>
                <a:ea typeface="MS Mincho" panose="02020609040205080304" pitchFamily="49" charset="-128"/>
              </a:rPr>
              <a:t> en Europe</a:t>
            </a:r>
            <a:r>
              <a:rPr lang="fr-FR" sz="2200" dirty="0">
                <a:effectLst/>
                <a:latin typeface="Times New Roman" panose="02020603050405020304" pitchFamily="18" charset="0"/>
                <a:ea typeface="MS Mincho" panose="02020609040205080304" pitchFamily="49" charset="-128"/>
              </a:rPr>
              <a:t>. </a:t>
            </a:r>
            <a:r>
              <a:rPr lang="fr-FR" sz="2200" b="1" u="sng" dirty="0">
                <a:effectLst/>
                <a:latin typeface="Times New Roman" panose="02020603050405020304" pitchFamily="18" charset="0"/>
                <a:ea typeface="MS Mincho" panose="02020609040205080304" pitchFamily="49" charset="-128"/>
              </a:rPr>
              <a:t>L’abbé pense que la paix peut être préservée grâce à la diplomatie et aux systèmes d’alliances entre monarques</a:t>
            </a:r>
            <a:r>
              <a:rPr lang="fr-FR" sz="2200" dirty="0">
                <a:effectLst/>
                <a:latin typeface="Times New Roman" panose="02020603050405020304" pitchFamily="18" charset="0"/>
                <a:ea typeface="MS Mincho" panose="02020609040205080304" pitchFamily="49" charset="-128"/>
              </a:rPr>
              <a:t>. La guerre, quant à elle, est considérée comme ruineuse et contraire au bien de l’Etat. </a:t>
            </a:r>
          </a:p>
          <a:p>
            <a:pPr marL="342900" lvl="0" indent="-342900" algn="just">
              <a:buFont typeface="Wingdings" panose="05000000000000000000" pitchFamily="2" charset="2"/>
              <a:buChar char=""/>
            </a:pPr>
            <a:r>
              <a:rPr lang="fr-FR" sz="2200" dirty="0">
                <a:effectLst/>
                <a:latin typeface="Times New Roman" panose="02020603050405020304" pitchFamily="18" charset="0"/>
                <a:ea typeface="MS Mincho" panose="02020609040205080304" pitchFamily="49" charset="-128"/>
              </a:rPr>
              <a:t>Les guerres et l’augmentation de la pression fiscale n’avaient rien de « nécessaires ». Elles </a:t>
            </a:r>
            <a:r>
              <a:rPr lang="fr-FR" sz="2200" b="1" dirty="0">
                <a:effectLst/>
                <a:latin typeface="Times New Roman" panose="02020603050405020304" pitchFamily="18" charset="0"/>
                <a:ea typeface="MS Mincho" panose="02020609040205080304" pitchFamily="49" charset="-128"/>
              </a:rPr>
              <a:t>résultaient e, réalité de la politique de puissance</a:t>
            </a:r>
            <a:r>
              <a:rPr lang="fr-FR" sz="2200" dirty="0">
                <a:effectLst/>
                <a:latin typeface="Times New Roman" panose="02020603050405020304" pitchFamily="18" charset="0"/>
                <a:ea typeface="MS Mincho" panose="02020609040205080304" pitchFamily="49" charset="-128"/>
              </a:rPr>
              <a:t> mise en œuvre par le gouvernement louis-quatorzien. Ces guerres et la pression fiscale qui les suivaient étaient une des causes de l’impopularité de Louis XIV à la fin de so</a:t>
            </a:r>
            <a:r>
              <a:rPr lang="fr-FR" sz="2200" dirty="0">
                <a:latin typeface="Times New Roman" panose="02020603050405020304" pitchFamily="18" charset="0"/>
                <a:ea typeface="MS Mincho" panose="02020609040205080304" pitchFamily="49" charset="-128"/>
              </a:rPr>
              <a:t>n</a:t>
            </a:r>
            <a:r>
              <a:rPr lang="fr-FR" sz="2200" dirty="0">
                <a:effectLst/>
                <a:latin typeface="Times New Roman" panose="02020603050405020304" pitchFamily="18" charset="0"/>
                <a:ea typeface="MS Mincho" panose="02020609040205080304" pitchFamily="49" charset="-128"/>
              </a:rPr>
              <a:t> règne.</a:t>
            </a:r>
          </a:p>
          <a:p>
            <a:pPr indent="0" algn="just">
              <a:buNone/>
            </a:pPr>
            <a:r>
              <a:rPr lang="fr-FR" sz="2200" dirty="0">
                <a:effectLst/>
                <a:latin typeface="Times New Roman" panose="02020603050405020304" pitchFamily="18" charset="0"/>
                <a:ea typeface="MS Mincho" panose="02020609040205080304" pitchFamily="49" charset="-128"/>
              </a:rPr>
              <a:t>Or le même constat peut être fait à propos des </a:t>
            </a:r>
            <a:r>
              <a:rPr lang="fr-FR" sz="2200" b="1" dirty="0">
                <a:effectLst/>
                <a:latin typeface="Times New Roman" panose="02020603050405020304" pitchFamily="18" charset="0"/>
                <a:ea typeface="MS Mincho" panose="02020609040205080304" pitchFamily="49" charset="-128"/>
              </a:rPr>
              <a:t>guerres sous Louis XV</a:t>
            </a:r>
            <a:r>
              <a:rPr lang="fr-FR" sz="2200" dirty="0">
                <a:effectLst/>
                <a:latin typeface="Times New Roman" panose="02020603050405020304" pitchFamily="18" charset="0"/>
                <a:ea typeface="MS Mincho" panose="02020609040205080304" pitchFamily="49" charset="-128"/>
              </a:rPr>
              <a:t>, dont le coût est évoqué l. 6-7 : </a:t>
            </a:r>
            <a:r>
              <a:rPr lang="fr-FR" sz="2200" i="1" dirty="0">
                <a:effectLst/>
                <a:latin typeface="Times New Roman" panose="02020603050405020304" pitchFamily="18" charset="0"/>
                <a:ea typeface="MS Mincho" panose="02020609040205080304" pitchFamily="49" charset="-128"/>
              </a:rPr>
              <a:t>« ces dettes se sont très considérablement accrues pendant les deux dernières guerres que nous avons eu à soutenir depuis l’année 1733 »</a:t>
            </a:r>
            <a:r>
              <a:rPr lang="fr-FR" sz="2200" dirty="0">
                <a:effectLst/>
                <a:latin typeface="Times New Roman" panose="02020603050405020304" pitchFamily="18" charset="0"/>
                <a:ea typeface="MS Mincho" panose="02020609040205080304" pitchFamily="49" charset="-128"/>
              </a:rPr>
              <a:t>. </a:t>
            </a:r>
            <a:r>
              <a:rPr lang="fr-FR" sz="2200" u="sng" dirty="0">
                <a:effectLst/>
                <a:latin typeface="Times New Roman" panose="02020603050405020304" pitchFamily="18" charset="0"/>
                <a:ea typeface="MS Mincho" panose="02020609040205080304" pitchFamily="49" charset="-128"/>
              </a:rPr>
              <a:t>Le contexte géopolitique est certes différent : Louis XV ne </a:t>
            </a:r>
            <a:r>
              <a:rPr lang="fr-FR" sz="2200" u="sng" dirty="0" err="1">
                <a:effectLst/>
                <a:latin typeface="Times New Roman" panose="02020603050405020304" pitchFamily="18" charset="0"/>
                <a:ea typeface="MS Mincho" panose="02020609040205080304" pitchFamily="49" charset="-128"/>
              </a:rPr>
              <a:t>pourquit</a:t>
            </a:r>
            <a:r>
              <a:rPr lang="fr-FR" sz="2200" u="sng" dirty="0">
                <a:effectLst/>
                <a:latin typeface="Times New Roman" panose="02020603050405020304" pitchFamily="18" charset="0"/>
                <a:ea typeface="MS Mincho" panose="02020609040205080304" pitchFamily="49" charset="-128"/>
              </a:rPr>
              <a:t> pas la </a:t>
            </a:r>
            <a:r>
              <a:rPr lang="fr-FR" sz="2200" u="sng" dirty="0" err="1">
                <a:effectLst/>
                <a:latin typeface="Times New Roman" panose="02020603050405020304" pitchFamily="18" charset="0"/>
                <a:ea typeface="MS Mincho" panose="02020609040205080304" pitchFamily="49" charset="-128"/>
              </a:rPr>
              <a:t>plitique</a:t>
            </a:r>
            <a:r>
              <a:rPr lang="fr-FR" sz="2200" u="sng" dirty="0">
                <a:effectLst/>
                <a:latin typeface="Times New Roman" panose="02020603050405020304" pitchFamily="18" charset="0"/>
                <a:ea typeface="MS Mincho" panose="02020609040205080304" pitchFamily="49" charset="-128"/>
              </a:rPr>
              <a:t> d’expansion permanente de Louis XIV, et sont acquis à</a:t>
            </a:r>
            <a:r>
              <a:rPr lang="fr-FR" sz="2200" dirty="0">
                <a:effectLst/>
                <a:latin typeface="Times New Roman" panose="02020603050405020304" pitchFamily="18" charset="0"/>
                <a:ea typeface="MS Mincho" panose="02020609040205080304" pitchFamily="49" charset="-128"/>
              </a:rPr>
              <a:t> </a:t>
            </a:r>
            <a:r>
              <a:rPr lang="fr-FR" sz="2200" b="1" dirty="0">
                <a:effectLst/>
                <a:latin typeface="Times New Roman" panose="02020603050405020304" pitchFamily="18" charset="0"/>
                <a:ea typeface="MS Mincho" panose="02020609040205080304" pitchFamily="49" charset="-128"/>
              </a:rPr>
              <a:t>l’idée d’équilibre diplomatique. </a:t>
            </a:r>
            <a:r>
              <a:rPr lang="fr-FR" sz="2200" dirty="0">
                <a:effectLst/>
                <a:latin typeface="Times New Roman" panose="02020603050405020304" pitchFamily="18" charset="0"/>
                <a:ea typeface="MS Mincho" panose="02020609040205080304" pitchFamily="49" charset="-128"/>
              </a:rPr>
              <a:t>Cependant, le gouvernement français n’est pas sans responsabilité dans le déclenchement des deux conflits qui marquent la première partie du règne de Louis XV.</a:t>
            </a:r>
          </a:p>
          <a:p>
            <a:pPr marL="342900" lvl="0" indent="-342900" algn="just">
              <a:buFont typeface="Wingdings" panose="05000000000000000000" pitchFamily="2" charset="2"/>
              <a:buChar char=""/>
            </a:pPr>
            <a:r>
              <a:rPr lang="fr-FR" sz="2200" dirty="0">
                <a:effectLst/>
                <a:latin typeface="Times New Roman" panose="02020603050405020304" pitchFamily="18" charset="0"/>
                <a:ea typeface="MS Mincho" panose="02020609040205080304" pitchFamily="49" charset="-128"/>
              </a:rPr>
              <a:t>La </a:t>
            </a:r>
            <a:r>
              <a:rPr lang="fr-FR" sz="2200" b="1" dirty="0">
                <a:effectLst/>
                <a:latin typeface="Times New Roman" panose="02020603050405020304" pitchFamily="18" charset="0"/>
                <a:ea typeface="MS Mincho" panose="02020609040205080304" pitchFamily="49" charset="-128"/>
              </a:rPr>
              <a:t>guerre de Succession de Pologne</a:t>
            </a:r>
            <a:r>
              <a:rPr lang="fr-FR" sz="2200" dirty="0">
                <a:effectLst/>
                <a:latin typeface="Times New Roman" panose="02020603050405020304" pitchFamily="18" charset="0"/>
                <a:ea typeface="MS Mincho" panose="02020609040205080304" pitchFamily="49" charset="-128"/>
              </a:rPr>
              <a:t> (1733-1738) découle de la </a:t>
            </a:r>
            <a:r>
              <a:rPr lang="fr-FR" sz="2200" b="1" dirty="0">
                <a:effectLst/>
                <a:latin typeface="Times New Roman" panose="02020603050405020304" pitchFamily="18" charset="0"/>
                <a:ea typeface="MS Mincho" panose="02020609040205080304" pitchFamily="49" charset="-128"/>
              </a:rPr>
              <a:t>volonté des diplomates français de favoriser l’élection du beau-père du roi Stanislas Leszczynski</a:t>
            </a:r>
            <a:r>
              <a:rPr lang="fr-FR" sz="2200" dirty="0">
                <a:effectLst/>
                <a:latin typeface="Times New Roman" panose="02020603050405020304" pitchFamily="18" charset="0"/>
                <a:ea typeface="MS Mincho" panose="02020609040205080304" pitchFamily="49" charset="-128"/>
              </a:rPr>
              <a:t> au trône de Pologne. Le projet d’une intervention militaire émerge au sein même de la cour, un parti belliciste parvenant à imposer ses vues à Fleury. Les élites françaises ont donc pris une part active au déclenchement du conflit. Il est vrai cependant que ce conflit n’est pas le plus coûteux, l’engagement français étant resté limité.</a:t>
            </a:r>
          </a:p>
          <a:p>
            <a:pPr marL="342900" lvl="0" indent="-342900" algn="just">
              <a:buFont typeface="Wingdings" panose="05000000000000000000" pitchFamily="2" charset="2"/>
              <a:buChar char=""/>
            </a:pPr>
            <a:r>
              <a:rPr lang="fr-FR" sz="2200" dirty="0">
                <a:effectLst/>
                <a:latin typeface="Times New Roman" panose="02020603050405020304" pitchFamily="18" charset="0"/>
                <a:ea typeface="MS Mincho" panose="02020609040205080304" pitchFamily="49" charset="-128"/>
              </a:rPr>
              <a:t>De même, le </a:t>
            </a:r>
            <a:r>
              <a:rPr lang="fr-FR" sz="2200" b="1" dirty="0">
                <a:effectLst/>
                <a:latin typeface="Times New Roman" panose="02020603050405020304" pitchFamily="18" charset="0"/>
                <a:ea typeface="MS Mincho" panose="02020609040205080304" pitchFamily="49" charset="-128"/>
              </a:rPr>
              <a:t>gouvernement français a choisi de s’impliquer dans la guerre de Succession d’Autriche</a:t>
            </a:r>
            <a:r>
              <a:rPr lang="fr-FR" sz="2200" dirty="0">
                <a:effectLst/>
                <a:latin typeface="Times New Roman" panose="02020603050405020304" pitchFamily="18" charset="0"/>
                <a:ea typeface="MS Mincho" panose="02020609040205080304" pitchFamily="49" charset="-128"/>
              </a:rPr>
              <a:t> (1740-1748) en ne respectant pas la Pragmatique Sanction (cf. encadré). Or, cette guerre s’est avérée extrêmement coûteuse, et a considérablement affaibli la position financière de la monarchie.</a:t>
            </a:r>
          </a:p>
          <a:p>
            <a:pPr algn="just"/>
            <a:r>
              <a:rPr lang="fr-FR" sz="2200" dirty="0">
                <a:effectLst/>
                <a:latin typeface="Times New Roman" panose="02020603050405020304" pitchFamily="18" charset="0"/>
                <a:ea typeface="MS Mincho" panose="02020609040205080304" pitchFamily="49" charset="-128"/>
              </a:rPr>
              <a:t>Le préambule de l’édit du vingtième </a:t>
            </a:r>
            <a:r>
              <a:rPr lang="fr-FR" sz="2200" b="1" dirty="0">
                <a:effectLst/>
                <a:latin typeface="Times New Roman" panose="02020603050405020304" pitchFamily="18" charset="0"/>
                <a:ea typeface="MS Mincho" panose="02020609040205080304" pitchFamily="49" charset="-128"/>
              </a:rPr>
              <a:t>minimise donc sciemment la responsabilité des souverains français</a:t>
            </a:r>
            <a:r>
              <a:rPr lang="fr-FR" sz="2200" dirty="0">
                <a:effectLst/>
                <a:latin typeface="Times New Roman" panose="02020603050405020304" pitchFamily="18" charset="0"/>
                <a:ea typeface="MS Mincho" panose="02020609040205080304" pitchFamily="49" charset="-128"/>
              </a:rPr>
              <a:t> dans le déclenchement des guerres extérieures et dans l’augmentation de la pression fiscale. Le pouvoir royal n’a pas subi ces événements qui le contraignent à trouver de nouvelles ressources.</a:t>
            </a:r>
          </a:p>
          <a:p>
            <a:pPr algn="just"/>
            <a:r>
              <a:rPr lang="fr-FR" sz="2200" dirty="0">
                <a:latin typeface="Times New Roman" panose="02020603050405020304" pitchFamily="18" charset="0"/>
                <a:ea typeface="MS Mincho" panose="02020609040205080304" pitchFamily="49" charset="-128"/>
              </a:rPr>
              <a:t>Mais c</a:t>
            </a:r>
            <a:r>
              <a:rPr lang="fr-FR" sz="2200" dirty="0">
                <a:effectLst/>
                <a:latin typeface="Times New Roman" panose="02020603050405020304" pitchFamily="18" charset="0"/>
                <a:ea typeface="MS Mincho" panose="02020609040205080304" pitchFamily="49" charset="-128"/>
              </a:rPr>
              <a:t>e long conflit a généré </a:t>
            </a:r>
            <a:r>
              <a:rPr lang="fr-FR" sz="2200" b="1" dirty="0">
                <a:effectLst/>
                <a:latin typeface="Times New Roman" panose="02020603050405020304" pitchFamily="18" charset="0"/>
                <a:ea typeface="MS Mincho" panose="02020609040205080304" pitchFamily="49" charset="-128"/>
              </a:rPr>
              <a:t>d’importants déficits</a:t>
            </a:r>
            <a:r>
              <a:rPr lang="fr-FR" sz="2200" dirty="0">
                <a:effectLst/>
                <a:latin typeface="Times New Roman" panose="02020603050405020304" pitchFamily="18" charset="0"/>
                <a:ea typeface="MS Mincho" panose="02020609040205080304" pitchFamily="49" charset="-128"/>
              </a:rPr>
              <a:t>, et a largement contribué à la </a:t>
            </a:r>
            <a:r>
              <a:rPr lang="fr-FR" sz="2200" u="sng" dirty="0">
                <a:effectLst/>
                <a:latin typeface="Times New Roman" panose="02020603050405020304" pitchFamily="18" charset="0"/>
                <a:ea typeface="MS Mincho" panose="02020609040205080304" pitchFamily="49" charset="-128"/>
              </a:rPr>
              <a:t>dégradation des finances publiques : entre 1741 et 1748, environ 1,1 milliard de livres auraient été versées pour l’acquittement des dépenses de guerre</a:t>
            </a:r>
            <a:r>
              <a:rPr lang="fr-FR" sz="2200" dirty="0">
                <a:effectLst/>
                <a:latin typeface="Times New Roman" panose="02020603050405020304" pitchFamily="18" charset="0"/>
                <a:ea typeface="MS Mincho" panose="02020609040205080304" pitchFamily="49" charset="-128"/>
              </a:rPr>
              <a:t> </a:t>
            </a:r>
          </a:p>
          <a:p>
            <a:endParaRPr lang="fr-FR" sz="1800" dirty="0">
              <a:effectLst/>
              <a:latin typeface="Times New Roman" panose="02020603050405020304" pitchFamily="18" charset="0"/>
              <a:ea typeface="MS Mincho" panose="02020609040205080304" pitchFamily="49" charset="-128"/>
            </a:endParaRPr>
          </a:p>
          <a:p>
            <a:endParaRPr lang="fr-FR" sz="1800" dirty="0">
              <a:effectLst/>
              <a:latin typeface="Times New Roman" panose="02020603050405020304" pitchFamily="18" charset="0"/>
              <a:ea typeface="MS Mincho" panose="02020609040205080304" pitchFamily="49" charset="-128"/>
            </a:endParaRPr>
          </a:p>
          <a:p>
            <a:endParaRPr lang="fr-FR" dirty="0"/>
          </a:p>
        </p:txBody>
      </p:sp>
    </p:spTree>
    <p:extLst>
      <p:ext uri="{BB962C8B-B14F-4D97-AF65-F5344CB8AC3E}">
        <p14:creationId xmlns:p14="http://schemas.microsoft.com/office/powerpoint/2010/main" val="9303722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E7DFEF9-3CB7-4554-A0F6-6F3C481EDA56}"/>
              </a:ext>
            </a:extLst>
          </p:cNvPr>
          <p:cNvSpPr>
            <a:spLocks noGrp="1"/>
          </p:cNvSpPr>
          <p:nvPr>
            <p:ph idx="1"/>
          </p:nvPr>
        </p:nvSpPr>
        <p:spPr>
          <a:xfrm>
            <a:off x="838200" y="308344"/>
            <a:ext cx="10515600" cy="5868619"/>
          </a:xfrm>
        </p:spPr>
        <p:txBody>
          <a:bodyPr/>
          <a:lstStyle/>
          <a:p>
            <a:r>
              <a:rPr lang="fr-FR" i="1" dirty="0">
                <a:solidFill>
                  <a:schemeClr val="accent1"/>
                </a:solidFill>
              </a:rPr>
              <a:t>« Tant et de si puissants motifs n’ont pas néanmoins ébranlé la résolution où nous avons toujours été de faire cesser l’imposition du dixième, dont les besoins de la guerre nous avaient obligé d’ordonner la levée par notre déclaration du 28 août 1741 »</a:t>
            </a:r>
          </a:p>
          <a:p>
            <a:r>
              <a:rPr lang="fr-FR" sz="1800" dirty="0"/>
              <a:t>Machault d’Arnouville rappelle la seconde mise en place de l’impôt du 10e en 1741 (après celle de 1710), qui était normalement provisoire afin de faire rentrer des recettes dans le budget de la Couronne – et il continue à déresponsabiliser le roi, comme si rien n’était de sa faute (en réalité s’il a besoin de remettre en place le 10</a:t>
            </a:r>
            <a:r>
              <a:rPr lang="fr-FR" sz="1800" baseline="30000" dirty="0"/>
              <a:t>e </a:t>
            </a:r>
            <a:r>
              <a:rPr lang="fr-FR" sz="1800" dirty="0"/>
              <a:t>en 1741 c’est bien parce que cette année-là il s’allie à la Prusse contre l’Autriche!) = </a:t>
            </a:r>
            <a:r>
              <a:rPr lang="fr-FR" sz="1800" dirty="0">
                <a:solidFill>
                  <a:srgbClr val="FF0000"/>
                </a:solidFill>
              </a:rPr>
              <a:t>cela montre que les Lumières transforment l’exercice du pouvoir</a:t>
            </a:r>
            <a:r>
              <a:rPr lang="fr-FR" sz="1800" dirty="0"/>
              <a:t>: le roi doit désormais justifier de ses décisions, non seulement auprès des privilégiés qui seraient mécontents de payer un impôt universel, mais également auprès de tous ses sujets plus modestes (la majeure partie du tiers état), très vulnérables et déjà très touchés par les impôts. =&gt; </a:t>
            </a:r>
            <a:r>
              <a:rPr lang="fr-FR" sz="1800" dirty="0">
                <a:solidFill>
                  <a:srgbClr val="FF0000"/>
                </a:solidFill>
              </a:rPr>
              <a:t>La monarchie est obligée de tenir compte de l’opinion publique</a:t>
            </a:r>
            <a:r>
              <a:rPr lang="fr-FR" sz="1800" dirty="0"/>
              <a:t>: ce qu’on pense et ce qu’on dit du roi devient un pouvoir, capable de discréditer le monarque et de nuire à son autorité (souvenir de la fin du règne de Louis XIV) = de fait, Louis XV qui était au départ surnommé le « Bien Aimé » après Louis XIV, devient, à partir de ce moment-là, le « Mal Aimé », qui reprend les guerres de son aïeul, sans que ces guerres profitent à la gloire de la France (traités défavorables d’Aux la Chapelle en 1748) et impose de nouveaux impôts, même aux privilégiés= il y a comme une rupture de contrat entre Louis XV et l’élite cultivée du « public » qui dans les salons et les cercles de sociabilité, le critiquent. </a:t>
            </a:r>
          </a:p>
        </p:txBody>
      </p:sp>
    </p:spTree>
    <p:extLst>
      <p:ext uri="{BB962C8B-B14F-4D97-AF65-F5344CB8AC3E}">
        <p14:creationId xmlns:p14="http://schemas.microsoft.com/office/powerpoint/2010/main" val="12301611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FC9CE6-8775-4D28-AFF1-2023DEC886E5}"/>
              </a:ext>
            </a:extLst>
          </p:cNvPr>
          <p:cNvSpPr>
            <a:spLocks noGrp="1"/>
          </p:cNvSpPr>
          <p:nvPr>
            <p:ph type="title"/>
          </p:nvPr>
        </p:nvSpPr>
        <p:spPr>
          <a:xfrm>
            <a:off x="233915" y="191387"/>
            <a:ext cx="11802140" cy="1325563"/>
          </a:xfrm>
        </p:spPr>
        <p:txBody>
          <a:bodyPr>
            <a:noAutofit/>
          </a:bodyPr>
          <a:lstStyle/>
          <a:p>
            <a:r>
              <a:rPr lang="fr-FR" sz="1800" dirty="0">
                <a:solidFill>
                  <a:schemeClr val="accent1"/>
                </a:solidFill>
              </a:rPr>
              <a:t>« mais, considérant que nous ne travaillerons jamais efficacement au bonheur de nos sujets, qui fait l’objet de tous nos soins, et à leur procurer des soulagements aussi réels que durables, tant que la masse des dettes que la nécessité a accumulées, tant sous le règne du feu roi que dans les dernières guerres, subsistera dans son entier, nous avons résolu d’entreprendre l’extinction successive des dettes et des charges anciennes et nouvelles de l’Etat, et d’établir à cet effet une caisse générale des amortissements, distincte et séparée de notre trésor royal »</a:t>
            </a:r>
          </a:p>
        </p:txBody>
      </p:sp>
      <p:sp>
        <p:nvSpPr>
          <p:cNvPr id="3" name="Espace réservé du contenu 2">
            <a:extLst>
              <a:ext uri="{FF2B5EF4-FFF2-40B4-BE49-F238E27FC236}">
                <a16:creationId xmlns:a16="http://schemas.microsoft.com/office/drawing/2014/main" id="{1D1D4C17-195D-4E46-8567-3EDA0FF807B7}"/>
              </a:ext>
            </a:extLst>
          </p:cNvPr>
          <p:cNvSpPr>
            <a:spLocks noGrp="1"/>
          </p:cNvSpPr>
          <p:nvPr>
            <p:ph idx="1"/>
          </p:nvPr>
        </p:nvSpPr>
        <p:spPr>
          <a:xfrm>
            <a:off x="233915" y="1516950"/>
            <a:ext cx="11642651" cy="5149663"/>
          </a:xfrm>
        </p:spPr>
        <p:txBody>
          <a:bodyPr>
            <a:normAutofit fontScale="85000" lnSpcReduction="20000"/>
          </a:bodyPr>
          <a:lstStyle/>
          <a:p>
            <a:r>
              <a:rPr lang="fr-FR" dirty="0"/>
              <a:t>1</a:t>
            </a:r>
            <a:r>
              <a:rPr lang="fr-FR" baseline="30000" dirty="0"/>
              <a:t>er</a:t>
            </a:r>
            <a:r>
              <a:rPr lang="fr-FR" dirty="0"/>
              <a:t> point: </a:t>
            </a:r>
            <a:r>
              <a:rPr lang="fr-FR" sz="1900" dirty="0"/>
              <a:t>Louis XV se présente en monarque des Lumières: plutôt que de prendre l’image du roi autoritaire, absolu, il prend l’image du roi-père de famille, uni avec ses sujets par un lien d’affection et d’amour, le but du gouvernement du royaume étant non la gloire du roi comme sous Louis XIV mais le « bonheur »  des sujets = influence des Lumières et des idées du progrès selon lesquelles le but du gouvernement est l’amélioration des conditions d’existence (le révolutionnaire français Saint-Just dira à la fin du XVIIIe siècle « le bonheur est une idée neuve en Europe ») = </a:t>
            </a:r>
            <a:r>
              <a:rPr lang="fr-FR" sz="1900" dirty="0">
                <a:solidFill>
                  <a:srgbClr val="FF0000"/>
                </a:solidFill>
              </a:rPr>
              <a:t>montre que les Lumières, avec l’importance de l’image publique du roi, obligent celui-ci à tenir compte de l’opinion, et à ne pas être trop explicitement autoritaire: il doit faire accepter ses décisions et les présenter comme étant motivées par le bien public, l’intérêt général et non sa propre gloire ou l’intérêt de l’Etat</a:t>
            </a:r>
          </a:p>
          <a:p>
            <a:pPr algn="just"/>
            <a:r>
              <a:rPr lang="fr-FR" dirty="0"/>
              <a:t>2</a:t>
            </a:r>
            <a:r>
              <a:rPr lang="fr-FR" baseline="30000" dirty="0"/>
              <a:t>e</a:t>
            </a:r>
            <a:r>
              <a:rPr lang="fr-FR" dirty="0"/>
              <a:t> point: </a:t>
            </a:r>
            <a:r>
              <a:rPr lang="fr-FR" sz="1900" dirty="0">
                <a:effectLst/>
                <a:latin typeface="Times New Roman" panose="02020603050405020304" pitchFamily="18" charset="0"/>
                <a:ea typeface="MS Mincho" panose="02020609040205080304" pitchFamily="49" charset="-128"/>
              </a:rPr>
              <a:t>Machault d’Arnouville se résout à verser l’argent qui sera collecté par le 20</a:t>
            </a:r>
            <a:r>
              <a:rPr lang="fr-FR" sz="1900" baseline="30000" dirty="0">
                <a:effectLst/>
                <a:latin typeface="Times New Roman" panose="02020603050405020304" pitchFamily="18" charset="0"/>
                <a:ea typeface="MS Mincho" panose="02020609040205080304" pitchFamily="49" charset="-128"/>
              </a:rPr>
              <a:t>e</a:t>
            </a:r>
            <a:r>
              <a:rPr lang="fr-FR" sz="1900" dirty="0">
                <a:latin typeface="Times New Roman" panose="02020603050405020304" pitchFamily="18" charset="0"/>
                <a:ea typeface="MS Mincho" panose="02020609040205080304" pitchFamily="49" charset="-128"/>
              </a:rPr>
              <a:t>, le nouvel impôt, dans</a:t>
            </a:r>
            <a:r>
              <a:rPr lang="fr-FR" sz="1900" dirty="0">
                <a:effectLst/>
                <a:latin typeface="Times New Roman" panose="02020603050405020304" pitchFamily="18" charset="0"/>
                <a:ea typeface="MS Mincho" panose="02020609040205080304" pitchFamily="49" charset="-128"/>
              </a:rPr>
              <a:t> une </a:t>
            </a:r>
            <a:r>
              <a:rPr lang="fr-FR" sz="1900" b="1" dirty="0">
                <a:effectLst/>
                <a:latin typeface="Times New Roman" panose="02020603050405020304" pitchFamily="18" charset="0"/>
                <a:ea typeface="MS Mincho" panose="02020609040205080304" pitchFamily="49" charset="-128"/>
              </a:rPr>
              <a:t>caisse d’amortissement. </a:t>
            </a:r>
            <a:r>
              <a:rPr lang="fr-FR" sz="1900" dirty="0">
                <a:effectLst/>
                <a:latin typeface="Times New Roman" panose="02020603050405020304" pitchFamily="18" charset="0"/>
                <a:ea typeface="MS Mincho" panose="02020609040205080304" pitchFamily="49" charset="-128"/>
              </a:rPr>
              <a:t>Il ‘agit en fait de créer une caisse spécialement consacrée à la collecte de l’argent qui sera levé par cet impôt: cet argent sera ensuite </a:t>
            </a:r>
            <a:r>
              <a:rPr lang="fr-FR" sz="1900" b="1" dirty="0">
                <a:effectLst/>
                <a:latin typeface="Times New Roman" panose="02020603050405020304" pitchFamily="18" charset="0"/>
                <a:ea typeface="MS Mincho" panose="02020609040205080304" pitchFamily="49" charset="-128"/>
              </a:rPr>
              <a:t>exclusivement consacrée au remboursement des dettes de l’Etat</a:t>
            </a:r>
            <a:r>
              <a:rPr lang="fr-FR" sz="1900" dirty="0">
                <a:effectLst/>
                <a:latin typeface="Times New Roman" panose="02020603050405020304" pitchFamily="18" charset="0"/>
                <a:ea typeface="MS Mincho" panose="02020609040205080304" pitchFamily="49" charset="-128"/>
              </a:rPr>
              <a:t>. C’est un </a:t>
            </a:r>
            <a:r>
              <a:rPr lang="fr-FR" sz="1900" b="1" dirty="0">
                <a:effectLst/>
                <a:latin typeface="Times New Roman" panose="02020603050405020304" pitchFamily="18" charset="0"/>
                <a:ea typeface="MS Mincho" panose="02020609040205080304" pitchFamily="49" charset="-128"/>
              </a:rPr>
              <a:t>signal</a:t>
            </a:r>
            <a:r>
              <a:rPr lang="fr-FR" sz="1900" dirty="0">
                <a:effectLst/>
                <a:latin typeface="Times New Roman" panose="02020603050405020304" pitchFamily="18" charset="0"/>
                <a:ea typeface="MS Mincho" panose="02020609040205080304" pitchFamily="49" charset="-128"/>
              </a:rPr>
              <a:t> envoyé aux créanciers de l’Etat : le pouvoir souhaite faire la </a:t>
            </a:r>
            <a:r>
              <a:rPr lang="fr-FR" sz="1900" b="1" dirty="0">
                <a:effectLst/>
                <a:latin typeface="Times New Roman" panose="02020603050405020304" pitchFamily="18" charset="0"/>
                <a:ea typeface="MS Mincho" panose="02020609040205080304" pitchFamily="49" charset="-128"/>
              </a:rPr>
              <a:t>démonstration de sa détermination à honorer ses engagements à rembourser sa dette</a:t>
            </a:r>
            <a:r>
              <a:rPr lang="fr-FR" sz="1900" dirty="0">
                <a:effectLst/>
                <a:latin typeface="Times New Roman" panose="02020603050405020304" pitchFamily="18" charset="0"/>
                <a:ea typeface="MS Mincho" panose="02020609040205080304" pitchFamily="49" charset="-128"/>
              </a:rPr>
              <a:t>. Si l’argent du 20</a:t>
            </a:r>
            <a:r>
              <a:rPr lang="fr-FR" sz="1900" baseline="30000" dirty="0">
                <a:effectLst/>
                <a:latin typeface="Times New Roman" panose="02020603050405020304" pitchFamily="18" charset="0"/>
                <a:ea typeface="MS Mincho" panose="02020609040205080304" pitchFamily="49" charset="-128"/>
              </a:rPr>
              <a:t>e</a:t>
            </a:r>
            <a:r>
              <a:rPr lang="fr-FR" sz="1900" dirty="0">
                <a:effectLst/>
                <a:latin typeface="Times New Roman" panose="02020603050405020304" pitchFamily="18" charset="0"/>
                <a:ea typeface="MS Mincho" panose="02020609040205080304" pitchFamily="49" charset="-128"/>
              </a:rPr>
              <a:t> avait été simplement versé dans les caisses ordinaires du Trésor royal, les créanciers auraient pu avoir peur qu’il soit utilisé à d’autres fins (comme le paiement des pensions des courtisans, des charges, des offices ou même des dépenses de la Maison du roi) et que la dette ne soit donc jamais remboursée. </a:t>
            </a:r>
          </a:p>
          <a:p>
            <a:pPr algn="just"/>
            <a:r>
              <a:rPr lang="fr-FR" sz="3100" dirty="0">
                <a:effectLst/>
                <a:latin typeface="Times New Roman" panose="02020603050405020304" pitchFamily="18" charset="0"/>
                <a:ea typeface="MS Mincho" panose="02020609040205080304" pitchFamily="49" charset="-128"/>
              </a:rPr>
              <a:t>3</a:t>
            </a:r>
            <a:r>
              <a:rPr lang="fr-FR" sz="3100" baseline="30000" dirty="0">
                <a:effectLst/>
                <a:latin typeface="Times New Roman" panose="02020603050405020304" pitchFamily="18" charset="0"/>
                <a:ea typeface="MS Mincho" panose="02020609040205080304" pitchFamily="49" charset="-128"/>
              </a:rPr>
              <a:t>e</a:t>
            </a:r>
            <a:r>
              <a:rPr lang="fr-FR" sz="3100" dirty="0">
                <a:effectLst/>
                <a:latin typeface="Times New Roman" panose="02020603050405020304" pitchFamily="18" charset="0"/>
                <a:ea typeface="MS Mincho" panose="02020609040205080304" pitchFamily="49" charset="-128"/>
              </a:rPr>
              <a:t> point</a:t>
            </a:r>
            <a:r>
              <a:rPr lang="fr-FR" sz="1800" dirty="0">
                <a:effectLst/>
                <a:latin typeface="Times New Roman" panose="02020603050405020304" pitchFamily="18" charset="0"/>
                <a:ea typeface="MS Mincho" panose="02020609040205080304" pitchFamily="49" charset="-128"/>
              </a:rPr>
              <a:t>: </a:t>
            </a:r>
            <a:r>
              <a:rPr lang="fr-FR" sz="1900" dirty="0">
                <a:effectLst/>
                <a:latin typeface="Times New Roman" panose="02020603050405020304" pitchFamily="18" charset="0"/>
                <a:ea typeface="MS Mincho" panose="02020609040205080304" pitchFamily="49" charset="-128"/>
              </a:rPr>
              <a:t>Qui sont les créanciers (ceux qui prêtent de l’argent au roi)= des banquiers étrangers, des </a:t>
            </a:r>
            <a:r>
              <a:rPr lang="fr-FR" sz="1900" dirty="0">
                <a:latin typeface="Times New Roman" panose="02020603050405020304" pitchFamily="18" charset="0"/>
                <a:ea typeface="MS Mincho" panose="02020609040205080304" pitchFamily="49" charset="-128"/>
              </a:rPr>
              <a:t>« </a:t>
            </a:r>
            <a:r>
              <a:rPr lang="fr-FR" sz="1900" b="1" dirty="0">
                <a:effectLst/>
                <a:latin typeface="Times New Roman" panose="02020603050405020304" pitchFamily="18" charset="0"/>
                <a:ea typeface="MS Mincho" panose="02020609040205080304" pitchFamily="49" charset="-128"/>
              </a:rPr>
              <a:t>traitants</a:t>
            </a:r>
            <a:r>
              <a:rPr lang="fr-FR" sz="1900" dirty="0">
                <a:effectLst/>
                <a:latin typeface="Times New Roman" panose="02020603050405020304" pitchFamily="18" charset="0"/>
                <a:ea typeface="MS Mincho" panose="02020609040205080304" pitchFamily="49" charset="-128"/>
              </a:rPr>
              <a:t> » (des financiers qui passent des « traités avec la Couronne royale) ou des « rentiers »: des particuliers qui achètent des « </a:t>
            </a:r>
            <a:r>
              <a:rPr lang="fr-FR" sz="1900" b="1" dirty="0">
                <a:effectLst/>
                <a:latin typeface="Times New Roman" panose="02020603050405020304" pitchFamily="18" charset="0"/>
                <a:ea typeface="MS Mincho" panose="02020609040205080304" pitchFamily="49" charset="-128"/>
              </a:rPr>
              <a:t>rentes</a:t>
            </a:r>
            <a:r>
              <a:rPr lang="fr-FR" sz="1900" dirty="0">
                <a:effectLst/>
                <a:latin typeface="Times New Roman" panose="02020603050405020304" pitchFamily="18" charset="0"/>
                <a:ea typeface="MS Mincho" panose="02020609040205080304" pitchFamily="49" charset="-128"/>
              </a:rPr>
              <a:t> » à l’Etat </a:t>
            </a:r>
            <a:r>
              <a:rPr lang="fr-FR" sz="1900" dirty="0">
                <a:latin typeface="Times New Roman" panose="02020603050405020304" pitchFamily="18" charset="0"/>
                <a:ea typeface="MS Mincho" panose="02020609040205080304" pitchFamily="49" charset="-128"/>
              </a:rPr>
              <a:t>(une somme qui permet à l’Etat d’emprunter au fond de l’argent à ces sujets) en échange des quelles l’Etat royal rembourse régulièrement des petites sommes qu’on appelle des « </a:t>
            </a:r>
            <a:r>
              <a:rPr lang="fr-FR" sz="1900" b="1" dirty="0">
                <a:latin typeface="Times New Roman" panose="02020603050405020304" pitchFamily="18" charset="0"/>
                <a:ea typeface="MS Mincho" panose="02020609040205080304" pitchFamily="49" charset="-128"/>
              </a:rPr>
              <a:t>arrérages</a:t>
            </a:r>
            <a:r>
              <a:rPr lang="fr-FR" sz="1900" dirty="0">
                <a:latin typeface="Times New Roman" panose="02020603050405020304" pitchFamily="18" charset="0"/>
                <a:ea typeface="MS Mincho" panose="02020609040205080304" pitchFamily="49" charset="-128"/>
              </a:rPr>
              <a:t> ». </a:t>
            </a:r>
            <a:r>
              <a:rPr lang="fr-FR" sz="1900" dirty="0">
                <a:effectLst/>
                <a:latin typeface="Times New Roman" panose="02020603050405020304" pitchFamily="18" charset="0"/>
                <a:ea typeface="MS Mincho" panose="02020609040205080304" pitchFamily="49" charset="-128"/>
              </a:rPr>
              <a:t>Ce discours vise à </a:t>
            </a:r>
            <a:r>
              <a:rPr lang="fr-FR" sz="1900" b="1" dirty="0">
                <a:effectLst/>
                <a:latin typeface="Times New Roman" panose="02020603050405020304" pitchFamily="18" charset="0"/>
                <a:ea typeface="MS Mincho" panose="02020609040205080304" pitchFamily="49" charset="-128"/>
              </a:rPr>
              <a:t>rassurer les rentiers</a:t>
            </a:r>
            <a:r>
              <a:rPr lang="fr-FR" sz="1900" dirty="0">
                <a:effectLst/>
                <a:latin typeface="Times New Roman" panose="02020603050405020304" pitchFamily="18" charset="0"/>
                <a:ea typeface="MS Mincho" panose="02020609040205080304" pitchFamily="49" charset="-128"/>
              </a:rPr>
              <a:t>, en leur montrant que l’heure n’est pas au défaut de paiement ni à la banqueroute de l’Etat. </a:t>
            </a:r>
            <a:r>
              <a:rPr lang="fr-FR" sz="1900" u="sng" dirty="0">
                <a:effectLst/>
                <a:latin typeface="Times New Roman" panose="02020603050405020304" pitchFamily="18" charset="0"/>
                <a:ea typeface="MS Mincho" panose="02020609040205080304" pitchFamily="49" charset="-128"/>
              </a:rPr>
              <a:t>Ceux-ci constituaient un groupe social assez puissant, qui pouvait s’assembler, et qui disposait de syndics (représentants) pour faire valoir ses intérêts.</a:t>
            </a:r>
            <a:r>
              <a:rPr lang="fr-FR" sz="1900" dirty="0">
                <a:effectLst/>
                <a:latin typeface="Times New Roman" panose="02020603050405020304" pitchFamily="18" charset="0"/>
                <a:ea typeface="MS Mincho" panose="02020609040205080304" pitchFamily="49" charset="-128"/>
              </a:rPr>
              <a:t> Les rentiers se sont agités à plusieurs reprises au XVII</a:t>
            </a:r>
            <a:r>
              <a:rPr lang="fr-FR" sz="1900" baseline="30000" dirty="0">
                <a:effectLst/>
                <a:latin typeface="Times New Roman" panose="02020603050405020304" pitchFamily="18" charset="0"/>
                <a:ea typeface="MS Mincho" panose="02020609040205080304" pitchFamily="49" charset="-128"/>
              </a:rPr>
              <a:t>e</a:t>
            </a:r>
            <a:r>
              <a:rPr lang="fr-FR" sz="1900" dirty="0">
                <a:effectLst/>
                <a:latin typeface="Times New Roman" panose="02020603050405020304" pitchFamily="18" charset="0"/>
                <a:ea typeface="MS Mincho" panose="02020609040205080304" pitchFamily="49" charset="-128"/>
              </a:rPr>
              <a:t> siècle, quand le pouvoir royal envisageait la banqueroute, ou retardait le paiement des arrérages. Machault craignait leur action : en se détournant des effets publics, ils pouvaient précipiter une crise financière. C’est pour cela que le contrôleur général s’emploie dans son discours à leur donner des gages, en insistant sur la nécessité pour l’Etat de payer toutes ses dettes.=&gt; </a:t>
            </a:r>
            <a:r>
              <a:rPr lang="fr-FR" sz="1900" dirty="0">
                <a:solidFill>
                  <a:srgbClr val="FF0000"/>
                </a:solidFill>
                <a:effectLst/>
                <a:latin typeface="Times New Roman" panose="02020603050405020304" pitchFamily="18" charset="0"/>
                <a:ea typeface="MS Mincho" panose="02020609040205080304" pitchFamily="49" charset="-128"/>
              </a:rPr>
              <a:t>Là encore cela montre que l’opinion publique (celle des rentiers) est un acteur puissant de la vie politique et fiscale du royaume de France! Le rôle des Lumières, qui permettent aux opinions de se structurer, de se faire des idées et de les exprimer, est perceptible ici. </a:t>
            </a:r>
            <a:endParaRPr lang="fr-FR" sz="1800" dirty="0">
              <a:solidFill>
                <a:srgbClr val="FF0000"/>
              </a:solidFill>
              <a:effectLst/>
              <a:latin typeface="Times New Roman" panose="02020603050405020304" pitchFamily="18" charset="0"/>
              <a:ea typeface="MS Mincho" panose="02020609040205080304" pitchFamily="49" charset="-128"/>
            </a:endParaRPr>
          </a:p>
          <a:p>
            <a:endParaRPr lang="fr-FR" dirty="0"/>
          </a:p>
          <a:p>
            <a:endParaRPr lang="fr-FR" dirty="0"/>
          </a:p>
          <a:p>
            <a:endParaRPr lang="fr-FR" dirty="0"/>
          </a:p>
        </p:txBody>
      </p:sp>
    </p:spTree>
    <p:extLst>
      <p:ext uri="{BB962C8B-B14F-4D97-AF65-F5344CB8AC3E}">
        <p14:creationId xmlns:p14="http://schemas.microsoft.com/office/powerpoint/2010/main" val="29099453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E97C69-F81C-4E4F-9DE5-A70073D80906}"/>
              </a:ext>
            </a:extLst>
          </p:cNvPr>
          <p:cNvSpPr>
            <a:spLocks noGrp="1"/>
          </p:cNvSpPr>
          <p:nvPr>
            <p:ph type="title"/>
          </p:nvPr>
        </p:nvSpPr>
        <p:spPr>
          <a:xfrm>
            <a:off x="382772" y="233917"/>
            <a:ext cx="10971028" cy="1325563"/>
          </a:xfrm>
        </p:spPr>
        <p:txBody>
          <a:bodyPr>
            <a:noAutofit/>
          </a:bodyPr>
          <a:lstStyle/>
          <a:p>
            <a:r>
              <a:rPr lang="fr-FR" sz="1600" dirty="0">
                <a:solidFill>
                  <a:schemeClr val="accent1"/>
                </a:solidFill>
              </a:rPr>
              <a:t>« Nous nous sommes d’autant plus volontiers déterminés à ordonner l’établissement de cette caisse, qu’en travaillant à l’extinction des dettes et charges de l’Etat, nous travaillerons en même temps à nous mettre en situation de pouvoir trouver dans la suite, dans les fonds de nos seuls revenus ordinaires administrés avec l’économie que nous nous proposons d’y apporter, des ressources capables d’assurer dans les temps de nécessité la gloire de notre Etat et la tranquillité des alliés de notre couronne, sans être forcé de recourir à des moyens extraordinaires que nous n’employons jamais qu’à regret. »</a:t>
            </a:r>
          </a:p>
        </p:txBody>
      </p:sp>
      <p:sp>
        <p:nvSpPr>
          <p:cNvPr id="3" name="Espace réservé du contenu 2">
            <a:extLst>
              <a:ext uri="{FF2B5EF4-FFF2-40B4-BE49-F238E27FC236}">
                <a16:creationId xmlns:a16="http://schemas.microsoft.com/office/drawing/2014/main" id="{FAAA3FC8-5ED2-4C6C-AFF2-CBE72B675952}"/>
              </a:ext>
            </a:extLst>
          </p:cNvPr>
          <p:cNvSpPr>
            <a:spLocks noGrp="1"/>
          </p:cNvSpPr>
          <p:nvPr>
            <p:ph idx="1"/>
          </p:nvPr>
        </p:nvSpPr>
        <p:spPr>
          <a:xfrm>
            <a:off x="191385" y="1559480"/>
            <a:ext cx="11642651" cy="5160297"/>
          </a:xfrm>
        </p:spPr>
        <p:txBody>
          <a:bodyPr>
            <a:normAutofit fontScale="47500" lnSpcReduction="20000"/>
          </a:bodyPr>
          <a:lstStyle/>
          <a:p>
            <a:pPr algn="just"/>
            <a:r>
              <a:rPr lang="fr-FR" dirty="0">
                <a:effectLst/>
                <a:latin typeface="Times New Roman" panose="02020603050405020304" pitchFamily="18" charset="0"/>
                <a:ea typeface="MS Mincho" panose="02020609040205080304" pitchFamily="49" charset="-128"/>
              </a:rPr>
              <a:t>Le contrôleur général rappelle tout d’abord l’idéal qui sous-tend sa politique fiscale </a:t>
            </a:r>
            <a:r>
              <a:rPr lang="fr-FR" sz="2300" dirty="0">
                <a:effectLst/>
                <a:latin typeface="Times New Roman" panose="02020603050405020304" pitchFamily="18" charset="0"/>
                <a:ea typeface="MS Mincho" panose="02020609040205080304" pitchFamily="49" charset="-128"/>
              </a:rPr>
              <a:t>: </a:t>
            </a:r>
            <a:r>
              <a:rPr lang="fr-FR" sz="2900" dirty="0">
                <a:effectLst/>
                <a:latin typeface="Times New Roman" panose="02020603050405020304" pitchFamily="18" charset="0"/>
                <a:ea typeface="MS Mincho" panose="02020609040205080304" pitchFamily="49" charset="-128"/>
              </a:rPr>
              <a:t>Machault ne fait que réaffirmer un vieux principe hérité de l’époque médiévale : le roi doit normalement « vivre du sien », c’est-à-dire vivre des revenus ordinaires tirés de son propre </a:t>
            </a:r>
            <a:r>
              <a:rPr lang="fr-FR" sz="2900" b="1" dirty="0">
                <a:effectLst/>
                <a:latin typeface="Times New Roman" panose="02020603050405020304" pitchFamily="18" charset="0"/>
                <a:ea typeface="MS Mincho" panose="02020609040205080304" pitchFamily="49" charset="-128"/>
              </a:rPr>
              <a:t>domaine (le Domaine royal)</a:t>
            </a:r>
            <a:r>
              <a:rPr lang="fr-FR" sz="2900" dirty="0">
                <a:effectLst/>
                <a:latin typeface="Times New Roman" panose="02020603050405020304" pitchFamily="18" charset="0"/>
                <a:ea typeface="MS Mincho" panose="02020609040205080304" pitchFamily="49" charset="-128"/>
              </a:rPr>
              <a:t>. Ce dernier comprend </a:t>
            </a:r>
            <a:r>
              <a:rPr lang="fr-FR" sz="2900" b="1" dirty="0">
                <a:effectLst/>
                <a:latin typeface="Times New Roman" panose="02020603050405020304" pitchFamily="18" charset="0"/>
                <a:ea typeface="MS Mincho" panose="02020609040205080304" pitchFamily="49" charset="-128"/>
              </a:rPr>
              <a:t>l’ensemble des terres qui appartiennent au roi</a:t>
            </a:r>
            <a:r>
              <a:rPr lang="fr-FR" sz="2900" dirty="0">
                <a:effectLst/>
                <a:latin typeface="Times New Roman" panose="02020603050405020304" pitchFamily="18" charset="0"/>
                <a:ea typeface="MS Mincho" panose="02020609040205080304" pitchFamily="49" charset="-128"/>
              </a:rPr>
              <a:t> et dont il est le seigneur direct, ainsi que les </a:t>
            </a:r>
            <a:r>
              <a:rPr lang="fr-FR" sz="2900" b="1" dirty="0">
                <a:effectLst/>
                <a:latin typeface="Times New Roman" panose="02020603050405020304" pitchFamily="18" charset="0"/>
                <a:ea typeface="MS Mincho" panose="02020609040205080304" pitchFamily="49" charset="-128"/>
              </a:rPr>
              <a:t>droits féodaux</a:t>
            </a:r>
            <a:r>
              <a:rPr lang="fr-FR" sz="2900" dirty="0">
                <a:effectLst/>
                <a:latin typeface="Times New Roman" panose="02020603050405020304" pitchFamily="18" charset="0"/>
                <a:ea typeface="MS Mincho" panose="02020609040205080304" pitchFamily="49" charset="-128"/>
              </a:rPr>
              <a:t> qui y sont attachés (voir manuels et cours sur la Seigneurie). Mais le roi perçoit aussi au titre du Domaine </a:t>
            </a:r>
            <a:r>
              <a:rPr lang="fr-FR" sz="2900" b="1" dirty="0">
                <a:effectLst/>
                <a:latin typeface="Times New Roman" panose="02020603050405020304" pitchFamily="18" charset="0"/>
                <a:ea typeface="MS Mincho" panose="02020609040205080304" pitchFamily="49" charset="-128"/>
              </a:rPr>
              <a:t>certains droits régaliens</a:t>
            </a:r>
            <a:r>
              <a:rPr lang="fr-FR" sz="2900" dirty="0">
                <a:effectLst/>
                <a:latin typeface="Times New Roman" panose="02020603050405020304" pitchFamily="18" charset="0"/>
                <a:ea typeface="MS Mincho" panose="02020609040205080304" pitchFamily="49" charset="-128"/>
              </a:rPr>
              <a:t>, dont le roi dispose en tant que suzerain (</a:t>
            </a:r>
            <a:r>
              <a:rPr lang="fr-FR" sz="2900" u="sng" dirty="0">
                <a:effectLst/>
                <a:latin typeface="Times New Roman" panose="02020603050405020304" pitchFamily="18" charset="0"/>
                <a:ea typeface="MS Mincho" panose="02020609040205080304" pitchFamily="49" charset="-128"/>
              </a:rPr>
              <a:t>droit de franc-fief</a:t>
            </a:r>
            <a:r>
              <a:rPr lang="fr-FR" sz="2900" dirty="0">
                <a:effectLst/>
                <a:latin typeface="Times New Roman" panose="02020603050405020304" pitchFamily="18" charset="0"/>
                <a:ea typeface="MS Mincho" panose="02020609040205080304" pitchFamily="49" charset="-128"/>
              </a:rPr>
              <a:t> (prélevé sur les roturiers qui ont acheté une terre noble, en compensation du service armé qu’ils ne peuvent effectuer), </a:t>
            </a:r>
            <a:r>
              <a:rPr lang="fr-FR" sz="2900" u="sng" dirty="0">
                <a:effectLst/>
                <a:latin typeface="Times New Roman" panose="02020603050405020304" pitchFamily="18" charset="0"/>
                <a:ea typeface="MS Mincho" panose="02020609040205080304" pitchFamily="49" charset="-128"/>
              </a:rPr>
              <a:t>droit de timbre</a:t>
            </a:r>
            <a:r>
              <a:rPr lang="fr-FR" sz="2900" dirty="0">
                <a:effectLst/>
                <a:latin typeface="Times New Roman" panose="02020603050405020304" pitchFamily="18" charset="0"/>
                <a:ea typeface="MS Mincho" panose="02020609040205080304" pitchFamily="49" charset="-128"/>
              </a:rPr>
              <a:t> (confirmé en 1673-1674, cet impôt s’applique aux actes passés devant notaire et aux documents officiels), </a:t>
            </a:r>
            <a:r>
              <a:rPr lang="fr-FR" sz="2900" u="sng" dirty="0">
                <a:effectLst/>
                <a:latin typeface="Times New Roman" panose="02020603050405020304" pitchFamily="18" charset="0"/>
                <a:ea typeface="MS Mincho" panose="02020609040205080304" pitchFamily="49" charset="-128"/>
              </a:rPr>
              <a:t>régale</a:t>
            </a:r>
            <a:r>
              <a:rPr lang="fr-FR" sz="2900" dirty="0">
                <a:effectLst/>
                <a:latin typeface="Times New Roman" panose="02020603050405020304" pitchFamily="18" charset="0"/>
                <a:ea typeface="MS Mincho" panose="02020609040205080304" pitchFamily="49" charset="-128"/>
              </a:rPr>
              <a:t> (droit qui permet au roi de percevoir, dans certains diocèses, les revenus d’un évêché vacant), </a:t>
            </a:r>
            <a:r>
              <a:rPr lang="fr-FR" sz="2900" u="sng" dirty="0">
                <a:effectLst/>
                <a:latin typeface="Times New Roman" panose="02020603050405020304" pitchFamily="18" charset="0"/>
                <a:ea typeface="MS Mincho" panose="02020609040205080304" pitchFamily="49" charset="-128"/>
              </a:rPr>
              <a:t>droit d’aubaine</a:t>
            </a:r>
            <a:r>
              <a:rPr lang="fr-FR" sz="2900" dirty="0">
                <a:effectLst/>
                <a:latin typeface="Times New Roman" panose="02020603050405020304" pitchFamily="18" charset="0"/>
                <a:ea typeface="MS Mincho" panose="02020609040205080304" pitchFamily="49" charset="-128"/>
              </a:rPr>
              <a:t> (qui permet au roi de recevoir la succession d’un étranger mort dans le royaume), etc.). D’après Machault, le roi devrait, d’ici quelques années, se contenter de ces ressources ordinaires. </a:t>
            </a:r>
            <a:r>
              <a:rPr lang="fr-FR" sz="2900" u="sng" dirty="0">
                <a:effectLst/>
                <a:latin typeface="Times New Roman" panose="02020603050405020304" pitchFamily="18" charset="0"/>
                <a:ea typeface="MS Mincho" panose="02020609040205080304" pitchFamily="49" charset="-128"/>
              </a:rPr>
              <a:t>Ce discours apparaît néanmoins irréaliste par rapport à la réalité financière de 1749. Les revenus domaniaux ne suffisent plus</a:t>
            </a:r>
            <a:r>
              <a:rPr lang="fr-FR" sz="2900" dirty="0">
                <a:effectLst/>
                <a:latin typeface="Times New Roman" panose="02020603050405020304" pitchFamily="18" charset="0"/>
                <a:ea typeface="MS Mincho" panose="02020609040205080304" pitchFamily="49" charset="-128"/>
              </a:rPr>
              <a:t> à l’entretien de la machine étatique depuis bien longtemps. Au XVIII</a:t>
            </a:r>
            <a:r>
              <a:rPr lang="fr-FR" sz="2900" baseline="30000" dirty="0">
                <a:effectLst/>
                <a:latin typeface="Times New Roman" panose="02020603050405020304" pitchFamily="18" charset="0"/>
                <a:ea typeface="MS Mincho" panose="02020609040205080304" pitchFamily="49" charset="-128"/>
              </a:rPr>
              <a:t>e</a:t>
            </a:r>
            <a:r>
              <a:rPr lang="fr-FR" sz="2900" dirty="0">
                <a:effectLst/>
                <a:latin typeface="Times New Roman" panose="02020603050405020304" pitchFamily="18" charset="0"/>
                <a:ea typeface="MS Mincho" panose="02020609040205080304" pitchFamily="49" charset="-128"/>
              </a:rPr>
              <a:t> siècle, ils représentent </a:t>
            </a:r>
            <a:r>
              <a:rPr lang="fr-FR" sz="2900" b="1" dirty="0">
                <a:effectLst/>
                <a:latin typeface="Times New Roman" panose="02020603050405020304" pitchFamily="18" charset="0"/>
                <a:ea typeface="MS Mincho" panose="02020609040205080304" pitchFamily="49" charset="-128"/>
              </a:rPr>
              <a:t>moins de 10% des recettes de la monarchie</a:t>
            </a:r>
            <a:r>
              <a:rPr lang="fr-FR" sz="2900" dirty="0">
                <a:effectLst/>
                <a:latin typeface="Times New Roman" panose="02020603050405020304" pitchFamily="18" charset="0"/>
                <a:ea typeface="MS Mincho" panose="02020609040205080304" pitchFamily="49" charset="-128"/>
              </a:rPr>
              <a:t>. Malgré tout, le contrôleur général tient à maintenir cette fiction : théoriquement, seuls les prélèvements « ordinaires » ont vocation à être permanents.</a:t>
            </a:r>
          </a:p>
          <a:p>
            <a:pPr algn="just"/>
            <a:r>
              <a:rPr lang="fr-FR" sz="2900" dirty="0">
                <a:effectLst/>
                <a:latin typeface="Times New Roman" panose="02020603050405020304" pitchFamily="18" charset="0"/>
                <a:ea typeface="MS Mincho" panose="02020609040205080304" pitchFamily="49" charset="-128"/>
              </a:rPr>
              <a:t>D’un autre côté, les impôts « extraordinaires » sont considérés comme des ressources transitoires, que le souverain prélève à contrecœur (</a:t>
            </a:r>
            <a:r>
              <a:rPr lang="fr-FR" sz="2900" i="1" dirty="0">
                <a:effectLst/>
                <a:latin typeface="Times New Roman" panose="02020603050405020304" pitchFamily="18" charset="0"/>
                <a:ea typeface="MS Mincho" panose="02020609040205080304" pitchFamily="49" charset="-128"/>
              </a:rPr>
              <a:t>« moyens extraordinaires que nous n’employons jamais qu’à regret »</a:t>
            </a:r>
            <a:r>
              <a:rPr lang="fr-FR" sz="2900" dirty="0">
                <a:effectLst/>
                <a:latin typeface="Times New Roman" panose="02020603050405020304" pitchFamily="18" charset="0"/>
                <a:ea typeface="MS Mincho" panose="02020609040205080304" pitchFamily="49" charset="-128"/>
              </a:rPr>
              <a:t> (l. 21-22)). Le vingtième ne serait établi qu’</a:t>
            </a:r>
            <a:r>
              <a:rPr lang="fr-FR" sz="2900" i="1" dirty="0">
                <a:effectLst/>
                <a:latin typeface="Times New Roman" panose="02020603050405020304" pitchFamily="18" charset="0"/>
                <a:ea typeface="MS Mincho" panose="02020609040205080304" pitchFamily="49" charset="-128"/>
              </a:rPr>
              <a:t>« avec peine »</a:t>
            </a:r>
            <a:r>
              <a:rPr lang="fr-FR" sz="2900" dirty="0">
                <a:effectLst/>
                <a:latin typeface="Times New Roman" panose="02020603050405020304" pitchFamily="18" charset="0"/>
                <a:ea typeface="MS Mincho" panose="02020609040205080304" pitchFamily="49" charset="-128"/>
              </a:rPr>
              <a:t> (l. 26), </a:t>
            </a:r>
            <a:r>
              <a:rPr lang="fr-FR" sz="2900" i="1" dirty="0">
                <a:effectLst/>
                <a:latin typeface="Times New Roman" panose="02020603050405020304" pitchFamily="18" charset="0"/>
                <a:ea typeface="MS Mincho" panose="02020609040205080304" pitchFamily="49" charset="-128"/>
              </a:rPr>
              <a:t>« pendant les premières années »</a:t>
            </a:r>
            <a:r>
              <a:rPr lang="fr-FR" sz="2900" dirty="0">
                <a:effectLst/>
                <a:latin typeface="Times New Roman" panose="02020603050405020304" pitchFamily="18" charset="0"/>
                <a:ea typeface="MS Mincho" panose="02020609040205080304" pitchFamily="49" charset="-128"/>
              </a:rPr>
              <a:t> (l. 27-28) – soit une période limitée, qui n’est toutefois pas précisée. Là aussi, l’auteur reprend une rhétorique ancienne : les sujets pouvaient temporairement consentir à la levée d’impôts extraordinaires, le temps d’une guerre par exemple ; mais ces impôts devaient disparaître à la fin du conflit. Cependant, l’histoire de l’Etat fiscal ne cesse de contredire ce principe tout au long de l’époque moderne. On observe en fait à chaque fois une </a:t>
            </a:r>
            <a:r>
              <a:rPr lang="fr-FR" sz="2900" b="1" dirty="0">
                <a:effectLst/>
                <a:latin typeface="Times New Roman" panose="02020603050405020304" pitchFamily="18" charset="0"/>
                <a:ea typeface="MS Mincho" panose="02020609040205080304" pitchFamily="49" charset="-128"/>
              </a:rPr>
              <a:t>installation progressive des impôts extraordinaires</a:t>
            </a:r>
            <a:r>
              <a:rPr lang="fr-FR" sz="2900" dirty="0">
                <a:effectLst/>
                <a:latin typeface="Times New Roman" panose="02020603050405020304" pitchFamily="18" charset="0"/>
                <a:ea typeface="MS Mincho" panose="02020609040205080304" pitchFamily="49" charset="-128"/>
              </a:rPr>
              <a:t>. Plusieurs exemples peuvent être convoqués :</a:t>
            </a:r>
          </a:p>
          <a:p>
            <a:pPr marL="342900" lvl="0" indent="-342900" algn="just">
              <a:buFont typeface="Wingdings" panose="05000000000000000000" pitchFamily="2" charset="2"/>
              <a:buChar char=""/>
            </a:pPr>
            <a:r>
              <a:rPr lang="fr-FR" sz="2900" dirty="0">
                <a:effectLst/>
                <a:latin typeface="Times New Roman" panose="02020603050405020304" pitchFamily="18" charset="0"/>
                <a:ea typeface="MS Mincho" panose="02020609040205080304" pitchFamily="49" charset="-128"/>
              </a:rPr>
              <a:t>Le principal impôt direct, la </a:t>
            </a:r>
            <a:r>
              <a:rPr lang="fr-FR" sz="2900" b="1" dirty="0">
                <a:effectLst/>
                <a:latin typeface="Times New Roman" panose="02020603050405020304" pitchFamily="18" charset="0"/>
                <a:ea typeface="MS Mincho" panose="02020609040205080304" pitchFamily="49" charset="-128"/>
              </a:rPr>
              <a:t>taille</a:t>
            </a:r>
            <a:r>
              <a:rPr lang="fr-FR" sz="2900" dirty="0">
                <a:effectLst/>
                <a:latin typeface="Times New Roman" panose="02020603050405020304" pitchFamily="18" charset="0"/>
                <a:ea typeface="MS Mincho" panose="02020609040205080304" pitchFamily="49" charset="-128"/>
              </a:rPr>
              <a:t>, était initialement qualifié d’« extraordinaire ». Il avait été créé en 1439 pour financer l’entretien d’une armée permanente, et il se pérennise rapidement. La taille est même augmentée du taillon à partir de 1549. De plus, le « </a:t>
            </a:r>
            <a:r>
              <a:rPr lang="fr-FR" sz="2900" u="sng" dirty="0">
                <a:effectLst/>
                <a:latin typeface="Times New Roman" panose="02020603050405020304" pitchFamily="18" charset="0"/>
                <a:ea typeface="MS Mincho" panose="02020609040205080304" pitchFamily="49" charset="-128"/>
              </a:rPr>
              <a:t>brevet » de la taille (i.e. le montant global demandé par le roi) est régulièrement relevé</a:t>
            </a:r>
            <a:r>
              <a:rPr lang="fr-FR" sz="2900" dirty="0">
                <a:effectLst/>
                <a:latin typeface="Times New Roman" panose="02020603050405020304" pitchFamily="18" charset="0"/>
                <a:ea typeface="MS Mincho" panose="02020609040205080304" pitchFamily="49" charset="-128"/>
              </a:rPr>
              <a:t>, sans que le souverain ait à négocier avec les corps intermédiaires. Non seulement cet impôt devient permanent, mais son poids s’est considérablement accru au cours du XVII</a:t>
            </a:r>
            <a:r>
              <a:rPr lang="fr-FR" sz="2900" baseline="30000" dirty="0">
                <a:effectLst/>
                <a:latin typeface="Times New Roman" panose="02020603050405020304" pitchFamily="18" charset="0"/>
                <a:ea typeface="MS Mincho" panose="02020609040205080304" pitchFamily="49" charset="-128"/>
              </a:rPr>
              <a:t>e</a:t>
            </a:r>
            <a:r>
              <a:rPr lang="fr-FR" sz="2900" dirty="0">
                <a:effectLst/>
                <a:latin typeface="Times New Roman" panose="02020603050405020304" pitchFamily="18" charset="0"/>
                <a:ea typeface="MS Mincho" panose="02020609040205080304" pitchFamily="49" charset="-128"/>
              </a:rPr>
              <a:t> siècle.</a:t>
            </a:r>
          </a:p>
          <a:p>
            <a:pPr marL="342900" lvl="0" indent="-342900" algn="just">
              <a:buFont typeface="Wingdings" panose="05000000000000000000" pitchFamily="2" charset="2"/>
              <a:buChar char=""/>
            </a:pPr>
            <a:r>
              <a:rPr lang="fr-FR" sz="2900" dirty="0">
                <a:effectLst/>
                <a:latin typeface="Times New Roman" panose="02020603050405020304" pitchFamily="18" charset="0"/>
                <a:ea typeface="MS Mincho" panose="02020609040205080304" pitchFamily="49" charset="-128"/>
              </a:rPr>
              <a:t>La </a:t>
            </a:r>
            <a:r>
              <a:rPr lang="fr-FR" sz="2900" b="1" dirty="0">
                <a:effectLst/>
                <a:latin typeface="Times New Roman" panose="02020603050405020304" pitchFamily="18" charset="0"/>
                <a:ea typeface="MS Mincho" panose="02020609040205080304" pitchFamily="49" charset="-128"/>
              </a:rPr>
              <a:t>gabelle</a:t>
            </a:r>
            <a:r>
              <a:rPr lang="fr-FR" sz="2900" dirty="0">
                <a:effectLst/>
                <a:latin typeface="Times New Roman" panose="02020603050405020304" pitchFamily="18" charset="0"/>
                <a:ea typeface="MS Mincho" panose="02020609040205080304" pitchFamily="49" charset="-128"/>
              </a:rPr>
              <a:t>, qui est l’impôt indirect le plus important, était également vue comme « extraordinaire ». Ce droit sur le sel avait été institué au milieu du XIV</a:t>
            </a:r>
            <a:r>
              <a:rPr lang="fr-FR" sz="2900" baseline="30000" dirty="0">
                <a:effectLst/>
                <a:latin typeface="Times New Roman" panose="02020603050405020304" pitchFamily="18" charset="0"/>
                <a:ea typeface="MS Mincho" panose="02020609040205080304" pitchFamily="49" charset="-128"/>
              </a:rPr>
              <a:t>e</a:t>
            </a:r>
            <a:r>
              <a:rPr lang="fr-FR" sz="2900" dirty="0">
                <a:effectLst/>
                <a:latin typeface="Times New Roman" panose="02020603050405020304" pitchFamily="18" charset="0"/>
                <a:ea typeface="MS Mincho" panose="02020609040205080304" pitchFamily="49" charset="-128"/>
              </a:rPr>
              <a:t> siècle. Il découlait du monopole royal sur la vente de cette marchandise. Si son poids est variable selon les régions (il y a des pays de grande gabelle, de petite gabelle, etc.), les </a:t>
            </a:r>
            <a:r>
              <a:rPr lang="fr-FR" sz="2900" u="sng" dirty="0">
                <a:effectLst/>
                <a:latin typeface="Times New Roman" panose="02020603050405020304" pitchFamily="18" charset="0"/>
                <a:ea typeface="MS Mincho" panose="02020609040205080304" pitchFamily="49" charset="-128"/>
              </a:rPr>
              <a:t>recettes de la gabelle sont en augmentation constante depuis le début du XVII</a:t>
            </a:r>
            <a:r>
              <a:rPr lang="fr-FR" sz="2900" u="sng" baseline="30000" dirty="0">
                <a:effectLst/>
                <a:latin typeface="Times New Roman" panose="02020603050405020304" pitchFamily="18" charset="0"/>
                <a:ea typeface="MS Mincho" panose="02020609040205080304" pitchFamily="49" charset="-128"/>
              </a:rPr>
              <a:t>e</a:t>
            </a:r>
            <a:r>
              <a:rPr lang="fr-FR" sz="2900" u="sng" dirty="0">
                <a:effectLst/>
                <a:latin typeface="Times New Roman" panose="02020603050405020304" pitchFamily="18" charset="0"/>
                <a:ea typeface="MS Mincho" panose="02020609040205080304" pitchFamily="49" charset="-128"/>
              </a:rPr>
              <a:t> siècle</a:t>
            </a:r>
            <a:r>
              <a:rPr lang="fr-FR" sz="2900" dirty="0">
                <a:effectLst/>
                <a:latin typeface="Times New Roman" panose="02020603050405020304" pitchFamily="18" charset="0"/>
                <a:ea typeface="MS Mincho" panose="02020609040205080304" pitchFamily="49" charset="-128"/>
              </a:rPr>
              <a:t>.</a:t>
            </a:r>
          </a:p>
          <a:p>
            <a:pPr algn="just"/>
            <a:r>
              <a:rPr lang="fr-FR" sz="2900" dirty="0">
                <a:effectLst/>
                <a:latin typeface="Times New Roman" panose="02020603050405020304" pitchFamily="18" charset="0"/>
                <a:ea typeface="MS Mincho" panose="02020609040205080304" pitchFamily="49" charset="-128"/>
              </a:rPr>
              <a:t>Bien qu’initialement « extraordinaires », ces deux impôts sont </a:t>
            </a:r>
            <a:r>
              <a:rPr lang="fr-FR" sz="2900" b="1" dirty="0">
                <a:effectLst/>
                <a:latin typeface="Times New Roman" panose="02020603050405020304" pitchFamily="18" charset="0"/>
                <a:ea typeface="MS Mincho" panose="02020609040205080304" pitchFamily="49" charset="-128"/>
              </a:rPr>
              <a:t>intégrés aux « recettes ordinaires »</a:t>
            </a:r>
            <a:r>
              <a:rPr lang="fr-FR" sz="2900" dirty="0">
                <a:effectLst/>
                <a:latin typeface="Times New Roman" panose="02020603050405020304" pitchFamily="18" charset="0"/>
                <a:ea typeface="MS Mincho" panose="02020609040205080304" pitchFamily="49" charset="-128"/>
              </a:rPr>
              <a:t> de la monarchie dès le milieu du XV</a:t>
            </a:r>
            <a:r>
              <a:rPr lang="fr-FR" sz="2900" baseline="30000" dirty="0">
                <a:effectLst/>
                <a:latin typeface="Times New Roman" panose="02020603050405020304" pitchFamily="18" charset="0"/>
                <a:ea typeface="MS Mincho" panose="02020609040205080304" pitchFamily="49" charset="-128"/>
              </a:rPr>
              <a:t>e</a:t>
            </a:r>
            <a:r>
              <a:rPr lang="fr-FR" sz="2900" dirty="0">
                <a:effectLst/>
                <a:latin typeface="Times New Roman" panose="02020603050405020304" pitchFamily="18" charset="0"/>
                <a:ea typeface="MS Mincho" panose="02020609040205080304" pitchFamily="49" charset="-128"/>
              </a:rPr>
              <a:t> siècle…</a:t>
            </a:r>
          </a:p>
          <a:p>
            <a:pPr algn="just"/>
            <a:r>
              <a:rPr lang="fr-FR" sz="2900" dirty="0">
                <a:effectLst/>
                <a:latin typeface="Times New Roman" panose="02020603050405020304" pitchFamily="18" charset="0"/>
                <a:ea typeface="MS Mincho" panose="02020609040205080304" pitchFamily="49" charset="-128"/>
              </a:rPr>
              <a:t>Un même processus de pérennisation affecte les impôts créés à partir de la fin du XVII</a:t>
            </a:r>
            <a:r>
              <a:rPr lang="fr-FR" sz="2900" baseline="30000" dirty="0">
                <a:effectLst/>
                <a:latin typeface="Times New Roman" panose="02020603050405020304" pitchFamily="18" charset="0"/>
                <a:ea typeface="MS Mincho" panose="02020609040205080304" pitchFamily="49" charset="-128"/>
              </a:rPr>
              <a:t>e</a:t>
            </a:r>
            <a:r>
              <a:rPr lang="fr-FR" sz="2900" dirty="0">
                <a:effectLst/>
                <a:latin typeface="Times New Roman" panose="02020603050405020304" pitchFamily="18" charset="0"/>
                <a:ea typeface="MS Mincho" panose="02020609040205080304" pitchFamily="49" charset="-128"/>
              </a:rPr>
              <a:t> siècle. Mise en place en 1695, la </a:t>
            </a:r>
            <a:r>
              <a:rPr lang="fr-FR" sz="2900" b="1" dirty="0">
                <a:effectLst/>
                <a:latin typeface="Times New Roman" panose="02020603050405020304" pitchFamily="18" charset="0"/>
                <a:ea typeface="MS Mincho" panose="02020609040205080304" pitchFamily="49" charset="-128"/>
              </a:rPr>
              <a:t>capitation</a:t>
            </a:r>
            <a:r>
              <a:rPr lang="fr-FR" sz="2900" dirty="0">
                <a:effectLst/>
                <a:latin typeface="Times New Roman" panose="02020603050405020304" pitchFamily="18" charset="0"/>
                <a:ea typeface="MS Mincho" panose="02020609040205080304" pitchFamily="49" charset="-128"/>
              </a:rPr>
              <a:t> devient un impôt permanent. L’histoire du </a:t>
            </a:r>
            <a:r>
              <a:rPr lang="fr-FR" sz="2900" b="1" dirty="0">
                <a:effectLst/>
                <a:latin typeface="Times New Roman" panose="02020603050405020304" pitchFamily="18" charset="0"/>
                <a:ea typeface="MS Mincho" panose="02020609040205080304" pitchFamily="49" charset="-128"/>
              </a:rPr>
              <a:t>dixième</a:t>
            </a:r>
            <a:r>
              <a:rPr lang="fr-FR" sz="2900" dirty="0">
                <a:effectLst/>
                <a:latin typeface="Times New Roman" panose="02020603050405020304" pitchFamily="18" charset="0"/>
                <a:ea typeface="MS Mincho" panose="02020609040205080304" pitchFamily="49" charset="-128"/>
              </a:rPr>
              <a:t> est plus chaotique : </a:t>
            </a:r>
            <a:r>
              <a:rPr lang="fr-FR" sz="2900" u="sng" dirty="0">
                <a:effectLst/>
                <a:latin typeface="Times New Roman" panose="02020603050405020304" pitchFamily="18" charset="0"/>
                <a:ea typeface="MS Mincho" panose="02020609040205080304" pitchFamily="49" charset="-128"/>
              </a:rPr>
              <a:t>créé en 1710, il est supprimé en 1717</a:t>
            </a:r>
            <a:r>
              <a:rPr lang="fr-FR" sz="2900" dirty="0">
                <a:effectLst/>
                <a:latin typeface="Times New Roman" panose="02020603050405020304" pitchFamily="18" charset="0"/>
                <a:ea typeface="MS Mincho" panose="02020609040205080304" pitchFamily="49" charset="-128"/>
              </a:rPr>
              <a:t>, avant d’être rétabli à deux reprises, pour financer les les guerres : entre 1733 et 1737, puis en </a:t>
            </a:r>
            <a:r>
              <a:rPr lang="fr-FR" sz="2900" u="sng" dirty="0">
                <a:effectLst/>
                <a:latin typeface="Times New Roman" panose="02020603050405020304" pitchFamily="18" charset="0"/>
                <a:ea typeface="MS Mincho" panose="02020609040205080304" pitchFamily="49" charset="-128"/>
              </a:rPr>
              <a:t>1741</a:t>
            </a:r>
            <a:r>
              <a:rPr lang="fr-FR" sz="2900" dirty="0">
                <a:effectLst/>
                <a:latin typeface="Times New Roman" panose="02020603050405020304" pitchFamily="18" charset="0"/>
                <a:ea typeface="MS Mincho" panose="02020609040205080304" pitchFamily="49" charset="-128"/>
              </a:rPr>
              <a:t>. Il est finalement remplacé par le </a:t>
            </a:r>
            <a:r>
              <a:rPr lang="fr-FR" sz="2900" b="1" dirty="0">
                <a:effectLst/>
                <a:latin typeface="Times New Roman" panose="02020603050405020304" pitchFamily="18" charset="0"/>
                <a:ea typeface="MS Mincho" panose="02020609040205080304" pitchFamily="49" charset="-128"/>
              </a:rPr>
              <a:t>vingtième</a:t>
            </a:r>
            <a:r>
              <a:rPr lang="fr-FR" sz="2900" dirty="0">
                <a:effectLst/>
                <a:latin typeface="Times New Roman" panose="02020603050405020304" pitchFamily="18" charset="0"/>
                <a:ea typeface="MS Mincho" panose="02020609040205080304" pitchFamily="49" charset="-128"/>
              </a:rPr>
              <a:t> en 1749. </a:t>
            </a:r>
            <a:endParaRPr lang="fr-FR" dirty="0"/>
          </a:p>
        </p:txBody>
      </p:sp>
    </p:spTree>
    <p:extLst>
      <p:ext uri="{BB962C8B-B14F-4D97-AF65-F5344CB8AC3E}">
        <p14:creationId xmlns:p14="http://schemas.microsoft.com/office/powerpoint/2010/main" val="3520770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0DC8FC-6E9B-453F-AD78-5C989EFB13F8}"/>
              </a:ext>
            </a:extLst>
          </p:cNvPr>
          <p:cNvSpPr>
            <a:spLocks noGrp="1"/>
          </p:cNvSpPr>
          <p:nvPr>
            <p:ph type="title"/>
          </p:nvPr>
        </p:nvSpPr>
        <p:spPr>
          <a:xfrm>
            <a:off x="55659" y="0"/>
            <a:ext cx="11863346" cy="2019631"/>
          </a:xfrm>
        </p:spPr>
        <p:txBody>
          <a:bodyPr>
            <a:noAutofit/>
          </a:bodyPr>
          <a:lstStyle/>
          <a:p>
            <a:r>
              <a:rPr lang="fr-FR" sz="1200" dirty="0">
                <a:solidFill>
                  <a:schemeClr val="accent1"/>
                </a:solidFill>
              </a:rPr>
              <a:t>«</a:t>
            </a:r>
            <a:r>
              <a:rPr lang="fr-FR" sz="1400" i="1" dirty="0">
                <a:solidFill>
                  <a:schemeClr val="accent1"/>
                </a:solidFill>
              </a:rPr>
              <a:t> Nous aurions sincèrement désiré de pouvoir prendre les fonds que nous destinions à notre caisse des amortissements sur nos revenus ordinaires : mais la multiplicité des charges auxquelles elles sont affectées, la nécessité d’acquitter ce qui reste dû des dépenses de la guerre, les fonds extraordinaires que nous avons déjà assignés pour les besoin de notre marine, et que nous nous proposons de continuer, ne nous le permettant pas, nous nous voyons avec peine obligé, pour commencer une opération si importante au bien de notre royaume, d’avoir recours, pendant les premières années, à l’imposition du vingtième de tous les biens et les revenus de nos sujets, pour en verser le produit en entier dans notre caisse des amortissements, et l’employeur à la seule libération de l’Etat, jusqu’à ce qu’une diminution sensible des dettes et charges qui absorbent actuellement une grande partie de nos revenus annuels, nous ait procuré un fonds libre, pris sur nos revenus mêmes, pour suivre le progrès de la libération et nous permettre de nous passer, en tout ou en partie, du secours de l’imposition que nous sommes forcé d’établir. </a:t>
            </a:r>
            <a:r>
              <a:rPr lang="fr-FR" sz="1200" dirty="0">
                <a:solidFill>
                  <a:schemeClr val="accent1"/>
                </a:solidFill>
              </a:rPr>
              <a:t>»</a:t>
            </a:r>
          </a:p>
        </p:txBody>
      </p:sp>
      <p:sp>
        <p:nvSpPr>
          <p:cNvPr id="3" name="Espace réservé du contenu 2">
            <a:extLst>
              <a:ext uri="{FF2B5EF4-FFF2-40B4-BE49-F238E27FC236}">
                <a16:creationId xmlns:a16="http://schemas.microsoft.com/office/drawing/2014/main" id="{BCB83E24-31BF-4275-A1B9-5CF389AE1989}"/>
              </a:ext>
            </a:extLst>
          </p:cNvPr>
          <p:cNvSpPr>
            <a:spLocks noGrp="1"/>
          </p:cNvSpPr>
          <p:nvPr>
            <p:ph idx="1"/>
          </p:nvPr>
        </p:nvSpPr>
        <p:spPr>
          <a:xfrm>
            <a:off x="126999" y="2019631"/>
            <a:ext cx="11863345" cy="4567436"/>
          </a:xfrm>
        </p:spPr>
        <p:txBody>
          <a:bodyPr>
            <a:normAutofit/>
          </a:bodyPr>
          <a:lstStyle/>
          <a:p>
            <a:r>
              <a:rPr lang="fr-FR" sz="2000" dirty="0"/>
              <a:t>Idem dans ce paragraphe, le roi répète que l’idéal aurait été de rembourser les emprunts contractés pendant a guerre en puisant dans les revenus ordinaires du budget du Trésor royal, à partir des revenus du Domaine ou de la recette des impôts qui existent déjà (bien apprendre la liste des impôts, qui les paie </a:t>
            </a:r>
            <a:r>
              <a:rPr lang="fr-FR" sz="2000" dirty="0" err="1"/>
              <a:t>etc</a:t>
            </a:r>
            <a:r>
              <a:rPr lang="fr-FR" sz="2000" dirty="0"/>
              <a:t>)</a:t>
            </a:r>
          </a:p>
          <a:p>
            <a:r>
              <a:rPr lang="fr-FR" sz="2000" dirty="0">
                <a:effectLst/>
                <a:ea typeface="MS Mincho" panose="02020609040205080304" pitchFamily="49" charset="-128"/>
              </a:rPr>
              <a:t>Cependant, le vingtième est, de fait, un </a:t>
            </a:r>
            <a:r>
              <a:rPr lang="fr-FR" sz="2000" b="1" dirty="0">
                <a:effectLst/>
                <a:ea typeface="MS Mincho" panose="02020609040205080304" pitchFamily="49" charset="-128"/>
              </a:rPr>
              <a:t>impôt</a:t>
            </a:r>
            <a:r>
              <a:rPr lang="fr-FR" sz="2000" dirty="0">
                <a:effectLst/>
                <a:ea typeface="MS Mincho" panose="02020609040205080304" pitchFamily="49" charset="-128"/>
              </a:rPr>
              <a:t> </a:t>
            </a:r>
            <a:r>
              <a:rPr lang="fr-FR" sz="2000" b="1" dirty="0">
                <a:effectLst/>
                <a:ea typeface="MS Mincho" panose="02020609040205080304" pitchFamily="49" charset="-128"/>
              </a:rPr>
              <a:t>permanent</a:t>
            </a:r>
            <a:r>
              <a:rPr lang="fr-FR" sz="2000" dirty="0">
                <a:effectLst/>
                <a:ea typeface="MS Mincho" panose="02020609040205080304" pitchFamily="49" charset="-128"/>
              </a:rPr>
              <a:t>, alors que le dixième était un impôt transitoire ayant vocation à disparaître à l’issue des guerres. En outre, </a:t>
            </a:r>
            <a:r>
              <a:rPr lang="fr-FR" sz="2000" b="1" dirty="0">
                <a:effectLst/>
                <a:ea typeface="MS Mincho" panose="02020609040205080304" pitchFamily="49" charset="-128"/>
              </a:rPr>
              <a:t>tous les propriétaires, qu’ils soient privilégiés ou non privilégiés, devaient être assujettis au vingtième</a:t>
            </a:r>
            <a:r>
              <a:rPr lang="fr-FR" sz="2000" dirty="0">
                <a:effectLst/>
                <a:ea typeface="MS Mincho" panose="02020609040205080304" pitchFamily="49" charset="-128"/>
              </a:rPr>
              <a:t>. Cela n’est pas un détail, car une partie des privilégiés échappait encore au dixième : par exemple, les pays d’états pouvaient </a:t>
            </a:r>
            <a:r>
              <a:rPr lang="fr-FR" sz="2000" dirty="0">
                <a:solidFill>
                  <a:srgbClr val="FF0000"/>
                </a:solidFill>
                <a:effectLst/>
                <a:ea typeface="MS Mincho" panose="02020609040205080304" pitchFamily="49" charset="-128"/>
              </a:rPr>
              <a:t>s’abonner</a:t>
            </a:r>
            <a:r>
              <a:rPr lang="fr-FR" sz="2000" dirty="0">
                <a:effectLst/>
                <a:ea typeface="MS Mincho" panose="02020609040205080304" pitchFamily="49" charset="-128"/>
              </a:rPr>
              <a:t> (</a:t>
            </a:r>
            <a:r>
              <a:rPr lang="fr-FR" sz="2000" dirty="0" err="1">
                <a:effectLst/>
                <a:ea typeface="MS Mincho" panose="02020609040205080304" pitchFamily="49" charset="-128"/>
              </a:rPr>
              <a:t>def</a:t>
            </a:r>
            <a:r>
              <a:rPr lang="fr-FR" sz="2000" dirty="0">
                <a:effectLst/>
                <a:ea typeface="MS Mincho" panose="02020609040205080304" pitchFamily="49" charset="-128"/>
              </a:rPr>
              <a:t> « abonnement » à bien savoir) l’impôt c’est-à-dire négocier une réduction globale pour l’ensemble d’une province; d’autre part, le clergé l’avait « </a:t>
            </a:r>
            <a:r>
              <a:rPr lang="fr-FR" sz="2000" dirty="0">
                <a:solidFill>
                  <a:srgbClr val="FF0000"/>
                </a:solidFill>
                <a:effectLst/>
                <a:ea typeface="MS Mincho" panose="02020609040205080304" pitchFamily="49" charset="-128"/>
              </a:rPr>
              <a:t>racheté</a:t>
            </a:r>
            <a:r>
              <a:rPr lang="fr-FR" sz="2000" dirty="0">
                <a:effectLst/>
                <a:ea typeface="MS Mincho" panose="02020609040205080304" pitchFamily="49" charset="-128"/>
              </a:rPr>
              <a:t> » dès 1711: en échange d’une grosse somme d’argent versée tout d’un coup au Trésor royal, le clergé est ensuite exempté du 10</a:t>
            </a:r>
            <a:r>
              <a:rPr lang="fr-FR" sz="2000" baseline="30000" dirty="0">
                <a:effectLst/>
                <a:ea typeface="MS Mincho" panose="02020609040205080304" pitchFamily="49" charset="-128"/>
              </a:rPr>
              <a:t>e</a:t>
            </a:r>
            <a:r>
              <a:rPr lang="fr-FR" sz="2000" dirty="0">
                <a:effectLst/>
                <a:ea typeface="MS Mincho" panose="02020609040205080304" pitchFamily="49" charset="-128"/>
              </a:rPr>
              <a:t>). </a:t>
            </a:r>
            <a:endParaRPr lang="fr-FR" sz="2000" dirty="0"/>
          </a:p>
          <a:p>
            <a:r>
              <a:rPr lang="fr-FR" sz="2000" dirty="0"/>
              <a:t>Il insiste sur le fait que cet impôt (le 20</a:t>
            </a:r>
            <a:r>
              <a:rPr lang="fr-FR" sz="2000" baseline="30000" dirty="0"/>
              <a:t>e</a:t>
            </a:r>
            <a:r>
              <a:rPr lang="fr-FR" sz="2000" dirty="0"/>
              <a:t>), est provisoire</a:t>
            </a:r>
          </a:p>
          <a:p>
            <a:r>
              <a:rPr lang="fr-FR" sz="2000" dirty="0"/>
              <a:t>« besoins de notre marine »: fait allusion à la reconstruction d’une Marine royale après la défaite de la Guerre de Succession d’Autriche pour défendre les possessions coloniales </a:t>
            </a:r>
          </a:p>
        </p:txBody>
      </p:sp>
    </p:spTree>
    <p:extLst>
      <p:ext uri="{BB962C8B-B14F-4D97-AF65-F5344CB8AC3E}">
        <p14:creationId xmlns:p14="http://schemas.microsoft.com/office/powerpoint/2010/main" val="3395638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AA6C86-8E67-4C25-994D-6657C453C94B}"/>
              </a:ext>
            </a:extLst>
          </p:cNvPr>
          <p:cNvSpPr>
            <a:spLocks noGrp="1"/>
          </p:cNvSpPr>
          <p:nvPr>
            <p:ph type="title"/>
          </p:nvPr>
        </p:nvSpPr>
        <p:spPr/>
        <p:txBody>
          <a:bodyPr>
            <a:noAutofit/>
          </a:bodyPr>
          <a:lstStyle/>
          <a:p>
            <a:r>
              <a:rPr lang="fr-FR" sz="1800" dirty="0">
                <a:solidFill>
                  <a:schemeClr val="accent1"/>
                </a:solidFill>
              </a:rPr>
              <a:t>« Nous avons préféré cette imposition à tous les autres moyens dont nous aurions pu nous servir, par la considération qu’il n’y en a point de plus juste et de plus égale, puisqu’elle se répartit sur tous et chacun de nos sujets, dans la proportion de leurs biens et de leurs facultés, et que, la levée s’en faisant sans traité ni remise extraordinaire, le produit rentre en entier au profit de notre Etat. »</a:t>
            </a:r>
          </a:p>
        </p:txBody>
      </p:sp>
      <p:sp>
        <p:nvSpPr>
          <p:cNvPr id="3" name="Espace réservé du contenu 2">
            <a:extLst>
              <a:ext uri="{FF2B5EF4-FFF2-40B4-BE49-F238E27FC236}">
                <a16:creationId xmlns:a16="http://schemas.microsoft.com/office/drawing/2014/main" id="{3AF86ADC-9859-4E21-9C45-8EC44B405668}"/>
              </a:ext>
            </a:extLst>
          </p:cNvPr>
          <p:cNvSpPr>
            <a:spLocks noGrp="1"/>
          </p:cNvSpPr>
          <p:nvPr>
            <p:ph idx="1"/>
          </p:nvPr>
        </p:nvSpPr>
        <p:spPr/>
        <p:txBody>
          <a:bodyPr/>
          <a:lstStyle/>
          <a:p>
            <a:r>
              <a:rPr lang="fr-FR" sz="1800" dirty="0">
                <a:effectLst/>
                <a:latin typeface="Times New Roman" panose="02020603050405020304" pitchFamily="18" charset="0"/>
                <a:ea typeface="MS Mincho" panose="02020609040205080304" pitchFamily="49" charset="-128"/>
              </a:rPr>
              <a:t>Le remplacement du dixième par le vingtième est présentée comme un progrès. Il est vrai que la quotité du nouvel impôt est moindre que celle du précédent : </a:t>
            </a:r>
            <a:r>
              <a:rPr lang="fr-FR" sz="1800" u="sng" dirty="0">
                <a:effectLst/>
                <a:latin typeface="Times New Roman" panose="02020603050405020304" pitchFamily="18" charset="0"/>
                <a:ea typeface="MS Mincho" panose="02020609040205080304" pitchFamily="49" charset="-128"/>
              </a:rPr>
              <a:t>le vingtième est une imposition à hauteur de 5% des revenus nets, contre 10% pour le </a:t>
            </a:r>
            <a:r>
              <a:rPr lang="fr-FR" sz="1800" dirty="0">
                <a:effectLst/>
                <a:latin typeface="Times New Roman" panose="02020603050405020304" pitchFamily="18" charset="0"/>
                <a:ea typeface="MS Mincho" panose="02020609040205080304" pitchFamily="49" charset="-128"/>
              </a:rPr>
              <a:t>dixième. Pourtant, l’Etat royal ne tiendra pas ses engagements: </a:t>
            </a:r>
            <a:r>
              <a:rPr lang="fr-FR" sz="1800" u="sng" dirty="0">
                <a:effectLst/>
                <a:latin typeface="Times New Roman" panose="02020603050405020304" pitchFamily="18" charset="0"/>
                <a:ea typeface="MS Mincho" panose="02020609040205080304" pitchFamily="49" charset="-128"/>
              </a:rPr>
              <a:t>le vingtième est doublé en 1756</a:t>
            </a:r>
            <a:r>
              <a:rPr lang="fr-FR" sz="1800" dirty="0">
                <a:effectLst/>
                <a:latin typeface="Times New Roman" panose="02020603050405020304" pitchFamily="18" charset="0"/>
                <a:ea typeface="MS Mincho" panose="02020609040205080304" pitchFamily="49" charset="-128"/>
              </a:rPr>
              <a:t>, ce doublement restant en vigueur jusqu’en 1790, et il est même triplé entre 1760 et 1763 !). </a:t>
            </a:r>
          </a:p>
          <a:p>
            <a:r>
              <a:rPr lang="fr-FR" sz="1800" dirty="0">
                <a:latin typeface="Times New Roman" panose="02020603050405020304" pitchFamily="18" charset="0"/>
                <a:ea typeface="MS Mincho" panose="02020609040205080304" pitchFamily="49" charset="-128"/>
              </a:rPr>
              <a:t>D’autre part, </a:t>
            </a:r>
            <a:r>
              <a:rPr lang="fr-FR" sz="1800" dirty="0">
                <a:effectLst/>
                <a:latin typeface="Times New Roman" panose="02020603050405020304" pitchFamily="18" charset="0"/>
                <a:ea typeface="MS Mincho" panose="02020609040205080304" pitchFamily="49" charset="-128"/>
              </a:rPr>
              <a:t>le vingtième est, de fait, un </a:t>
            </a:r>
            <a:r>
              <a:rPr lang="fr-FR" sz="1800" b="1" dirty="0">
                <a:effectLst/>
                <a:latin typeface="Times New Roman" panose="02020603050405020304" pitchFamily="18" charset="0"/>
                <a:ea typeface="MS Mincho" panose="02020609040205080304" pitchFamily="49" charset="-128"/>
              </a:rPr>
              <a:t>impôt</a:t>
            </a:r>
            <a:r>
              <a:rPr lang="fr-FR" sz="1800" dirty="0">
                <a:effectLst/>
                <a:latin typeface="Times New Roman" panose="02020603050405020304" pitchFamily="18" charset="0"/>
                <a:ea typeface="MS Mincho" panose="02020609040205080304" pitchFamily="49" charset="-128"/>
              </a:rPr>
              <a:t> </a:t>
            </a:r>
            <a:r>
              <a:rPr lang="fr-FR" sz="1800" b="1" dirty="0">
                <a:effectLst/>
                <a:latin typeface="Times New Roman" panose="02020603050405020304" pitchFamily="18" charset="0"/>
                <a:ea typeface="MS Mincho" panose="02020609040205080304" pitchFamily="49" charset="-128"/>
              </a:rPr>
              <a:t>permanent</a:t>
            </a:r>
            <a:r>
              <a:rPr lang="fr-FR" sz="1800" dirty="0">
                <a:effectLst/>
                <a:latin typeface="Times New Roman" panose="02020603050405020304" pitchFamily="18" charset="0"/>
                <a:ea typeface="MS Mincho" panose="02020609040205080304" pitchFamily="49" charset="-128"/>
              </a:rPr>
              <a:t>, alors que le dixième était un impôt transitoire ayant vocation à disparaître à l’issue des guerres. En outre, </a:t>
            </a:r>
            <a:r>
              <a:rPr lang="fr-FR" sz="1800" b="1" dirty="0">
                <a:effectLst/>
                <a:latin typeface="Times New Roman" panose="02020603050405020304" pitchFamily="18" charset="0"/>
                <a:ea typeface="MS Mincho" panose="02020609040205080304" pitchFamily="49" charset="-128"/>
              </a:rPr>
              <a:t>tous les propriétaires, qu’ils soient privilégiés ou non privilégiés, doivent payer le vingtième</a:t>
            </a:r>
            <a:r>
              <a:rPr lang="fr-FR" sz="1800" dirty="0">
                <a:effectLst/>
                <a:latin typeface="Times New Roman" panose="02020603050405020304" pitchFamily="18" charset="0"/>
                <a:ea typeface="MS Mincho" panose="02020609040205080304" pitchFamily="49" charset="-128"/>
              </a:rPr>
              <a:t>. Cela n’est pas un détail, car une partie des privilégiés échappait encore au dixième (voir plus haut, le clergé l’avait racheté en 1711). L’introduction de ces changements allait très certainement susciter des mécontentements, et Machault en avait conscience. C’est pourquoi ce préambule tente de déminer la situation. En 1695, La capitation et en 1710, le dixième avaient déjà suscité des protestations de la part des corps privilégiés. (attention </a:t>
            </a:r>
            <a:r>
              <a:rPr lang="fr-FR" sz="1800" dirty="0" err="1">
                <a:effectLst/>
                <a:latin typeface="Times New Roman" panose="02020603050405020304" pitchFamily="18" charset="0"/>
                <a:ea typeface="MS Mincho" panose="02020609040205080304" pitchFamily="49" charset="-128"/>
              </a:rPr>
              <a:t>def</a:t>
            </a:r>
            <a:r>
              <a:rPr lang="fr-FR" sz="1800" dirty="0">
                <a:effectLst/>
                <a:latin typeface="Times New Roman" panose="02020603050405020304" pitchFamily="18" charset="0"/>
                <a:ea typeface="MS Mincho" panose="02020609040205080304" pitchFamily="49" charset="-128"/>
              </a:rPr>
              <a:t> « corps »: « communauté », « groupe reconnu comme ayant un pouvoir et des privilèges dans la France d’Ancien Régime »)</a:t>
            </a:r>
          </a:p>
          <a:p>
            <a:endParaRPr lang="fr-FR" sz="1800" dirty="0">
              <a:effectLst/>
              <a:latin typeface="Times New Roman" panose="02020603050405020304" pitchFamily="18" charset="0"/>
              <a:ea typeface="MS Mincho" panose="02020609040205080304" pitchFamily="49" charset="-128"/>
            </a:endParaRPr>
          </a:p>
          <a:p>
            <a:endParaRPr lang="fr-FR" dirty="0"/>
          </a:p>
        </p:txBody>
      </p:sp>
    </p:spTree>
    <p:extLst>
      <p:ext uri="{BB962C8B-B14F-4D97-AF65-F5344CB8AC3E}">
        <p14:creationId xmlns:p14="http://schemas.microsoft.com/office/powerpoint/2010/main" val="18154631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6A5C4D-5A24-442A-BEDD-BE71552C7F3E}"/>
              </a:ext>
            </a:extLst>
          </p:cNvPr>
          <p:cNvSpPr>
            <a:spLocks noGrp="1"/>
          </p:cNvSpPr>
          <p:nvPr>
            <p:ph type="title"/>
          </p:nvPr>
        </p:nvSpPr>
        <p:spPr>
          <a:xfrm>
            <a:off x="330199" y="365125"/>
            <a:ext cx="11446933" cy="1325563"/>
          </a:xfrm>
        </p:spPr>
        <p:txBody>
          <a:bodyPr>
            <a:noAutofit/>
          </a:bodyPr>
          <a:lstStyle/>
          <a:p>
            <a:r>
              <a:rPr lang="fr-FR" sz="2000" dirty="0">
                <a:solidFill>
                  <a:schemeClr val="accent1"/>
                </a:solidFill>
              </a:rPr>
              <a:t>« Nous avons préféré cette imposition à tous les autres moyens dont nous aurions pu nous servir, par la considération qu’il n’y en a point de plus juste et de plus égale, puisqu’elle se répartit sur tous et chacun de nos sujets, dans la proportion de leurs biens et de leurs facultés, et que, la levée s’en faisant sans traité ni remise extraordinaire, le produit rentre en entier au profit de notre Etat. »</a:t>
            </a:r>
            <a:endParaRPr lang="fr-FR" sz="2000" dirty="0"/>
          </a:p>
        </p:txBody>
      </p:sp>
      <p:sp>
        <p:nvSpPr>
          <p:cNvPr id="3" name="Espace réservé du contenu 2">
            <a:extLst>
              <a:ext uri="{FF2B5EF4-FFF2-40B4-BE49-F238E27FC236}">
                <a16:creationId xmlns:a16="http://schemas.microsoft.com/office/drawing/2014/main" id="{0DD12E85-91AA-4A17-9A4A-B9B3B367B0BF}"/>
              </a:ext>
            </a:extLst>
          </p:cNvPr>
          <p:cNvSpPr>
            <a:spLocks noGrp="1"/>
          </p:cNvSpPr>
          <p:nvPr>
            <p:ph idx="1"/>
          </p:nvPr>
        </p:nvSpPr>
        <p:spPr>
          <a:xfrm>
            <a:off x="330199" y="1690688"/>
            <a:ext cx="11446933" cy="4802187"/>
          </a:xfrm>
        </p:spPr>
        <p:txBody>
          <a:bodyPr>
            <a:normAutofit fontScale="62500" lnSpcReduction="20000"/>
          </a:bodyPr>
          <a:lstStyle/>
          <a:p>
            <a:pPr indent="0" algn="just">
              <a:buNone/>
            </a:pPr>
            <a:r>
              <a:rPr lang="fr-FR" sz="1800" dirty="0">
                <a:effectLst/>
                <a:latin typeface="Times New Roman" panose="02020603050405020304" pitchFamily="18" charset="0"/>
                <a:ea typeface="MS Mincho" panose="02020609040205080304" pitchFamily="49" charset="-128"/>
              </a:rPr>
              <a:t>Par rapport au système d’avant, le Vingtième peut en effet sembler plus juste. Il s’agissait d’un impôt dit </a:t>
            </a:r>
            <a:r>
              <a:rPr lang="fr-FR" sz="1800" b="1" dirty="0">
                <a:effectLst/>
                <a:latin typeface="Times New Roman" panose="02020603050405020304" pitchFamily="18" charset="0"/>
                <a:ea typeface="MS Mincho" panose="02020609040205080304" pitchFamily="49" charset="-128"/>
              </a:rPr>
              <a:t>universel</a:t>
            </a:r>
            <a:r>
              <a:rPr lang="fr-FR" sz="1800" dirty="0">
                <a:effectLst/>
                <a:latin typeface="Times New Roman" panose="02020603050405020304" pitchFamily="18" charset="0"/>
                <a:ea typeface="MS Mincho" panose="02020609040205080304" pitchFamily="49" charset="-128"/>
              </a:rPr>
              <a:t>, car tous les propriétaires étaient censés être assujettis à lui. Son poids étant mieux réparti, il devait permettre de lever plus d’argent pour soulager la pauvreté et les peuples. En outre, cet impôt (comme le dixième) était </a:t>
            </a:r>
            <a:r>
              <a:rPr lang="fr-FR" sz="1800" b="1" dirty="0">
                <a:effectLst/>
                <a:latin typeface="Times New Roman" panose="02020603050405020304" pitchFamily="18" charset="0"/>
                <a:ea typeface="MS Mincho" panose="02020609040205080304" pitchFamily="49" charset="-128"/>
              </a:rPr>
              <a:t>assis sur l’ensemble des revenus nets d’un individu</a:t>
            </a:r>
            <a:r>
              <a:rPr lang="fr-FR" sz="1800" dirty="0">
                <a:effectLst/>
                <a:latin typeface="Times New Roman" panose="02020603050405020304" pitchFamily="18" charset="0"/>
                <a:ea typeface="MS Mincho" panose="02020609040205080304" pitchFamily="49" charset="-128"/>
              </a:rPr>
              <a:t>, que ces revenus soient fonciers (terres, droits seigneuriaux, etc.), mobiliers (rentes), industriels, commerciaux, ou issus de la possession d’offices donc il est présenté comme portant sur la vraie richesse des sujets du roi. Après avoir fourni une </a:t>
            </a:r>
            <a:r>
              <a:rPr lang="fr-FR" sz="1800" b="1" dirty="0">
                <a:effectLst/>
                <a:latin typeface="Times New Roman" panose="02020603050405020304" pitchFamily="18" charset="0"/>
                <a:ea typeface="MS Mincho" panose="02020609040205080304" pitchFamily="49" charset="-128"/>
              </a:rPr>
              <a:t>déclaration estimative de leurs revenus nets</a:t>
            </a:r>
            <a:r>
              <a:rPr lang="fr-FR" sz="1800" dirty="0">
                <a:effectLst/>
                <a:latin typeface="Times New Roman" panose="02020603050405020304" pitchFamily="18" charset="0"/>
                <a:ea typeface="MS Mincho" panose="02020609040205080304" pitchFamily="49" charset="-128"/>
              </a:rPr>
              <a:t>, les contribuables devaient payer à hauteur de 5% de ceux-ci. Le vingtième devait donc être un impôt strictement </a:t>
            </a:r>
            <a:r>
              <a:rPr lang="fr-FR" sz="1800" b="1" dirty="0">
                <a:effectLst/>
                <a:latin typeface="Times New Roman" panose="02020603050405020304" pitchFamily="18" charset="0"/>
                <a:ea typeface="MS Mincho" panose="02020609040205080304" pitchFamily="49" charset="-128"/>
              </a:rPr>
              <a:t>proportionnel</a:t>
            </a:r>
            <a:r>
              <a:rPr lang="fr-FR" sz="1800" dirty="0">
                <a:effectLst/>
                <a:latin typeface="Times New Roman" panose="02020603050405020304" pitchFamily="18" charset="0"/>
                <a:ea typeface="MS Mincho" panose="02020609040205080304" pitchFamily="49" charset="-128"/>
              </a:rPr>
              <a:t> (avec un taux d’imposition constant), chacun ayant à contribuer selon ses moyens. C’est pour cela que le roi le présente comme le plus juste qui a jamais existé.</a:t>
            </a:r>
          </a:p>
          <a:p>
            <a:pPr marL="0" indent="0" algn="just">
              <a:buNone/>
            </a:pPr>
            <a:r>
              <a:rPr lang="fr-FR" sz="1800" b="1" dirty="0">
                <a:effectLst/>
                <a:latin typeface="Times New Roman" panose="02020603050405020304" pitchFamily="18" charset="0"/>
                <a:ea typeface="MS Mincho" panose="02020609040205080304" pitchFamily="49" charset="-128"/>
              </a:rPr>
              <a:t>Cependant, ce caractère « juste » et « égal » du vingtième peut être nuancé :</a:t>
            </a:r>
            <a:endParaRPr lang="fr-FR" sz="1800" dirty="0">
              <a:effectLst/>
              <a:latin typeface="Times New Roman" panose="02020603050405020304" pitchFamily="18" charset="0"/>
              <a:ea typeface="MS Mincho" panose="02020609040205080304" pitchFamily="49" charset="-128"/>
            </a:endParaRPr>
          </a:p>
          <a:p>
            <a:pPr marL="0" lvl="0" indent="0" algn="just">
              <a:buNone/>
            </a:pPr>
            <a:r>
              <a:rPr lang="fr-FR" sz="1800" dirty="0">
                <a:effectLst/>
                <a:latin typeface="Times New Roman" panose="02020603050405020304" pitchFamily="18" charset="0"/>
                <a:ea typeface="MS Mincho" panose="02020609040205080304" pitchFamily="49" charset="-128"/>
              </a:rPr>
              <a:t>Comme avant, le  clergé et les  Etats provinciaux réussissent à négocier des exemptions, des rachats et des abonnements. Le clergé obtient un abonnement en 1751, et les Etats parviennent à faire de même en 1756. Mais la </a:t>
            </a:r>
            <a:r>
              <a:rPr lang="fr-FR" sz="1800" b="1" dirty="0">
                <a:effectLst/>
                <a:latin typeface="Times New Roman" panose="02020603050405020304" pitchFamily="18" charset="0"/>
                <a:ea typeface="MS Mincho" panose="02020609040205080304" pitchFamily="49" charset="-128"/>
              </a:rPr>
              <a:t>noblesse, n’y échappe pas et c’est assez nouveau, mais au total, l’essentiel du Vingtième est quand même payé par les paysans et les bourgeois des villes donc des membres du tiers état</a:t>
            </a:r>
            <a:r>
              <a:rPr lang="fr-FR" sz="1800" dirty="0">
                <a:effectLst/>
                <a:latin typeface="Times New Roman" panose="02020603050405020304" pitchFamily="18" charset="0"/>
                <a:ea typeface="MS Mincho" panose="02020609040205080304" pitchFamily="49" charset="-128"/>
              </a:rPr>
              <a:t>. </a:t>
            </a:r>
            <a:r>
              <a:rPr lang="fr-FR" sz="1800" b="1" dirty="0">
                <a:effectLst/>
                <a:latin typeface="Times New Roman" panose="02020603050405020304" pitchFamily="18" charset="0"/>
                <a:ea typeface="MS Mincho" panose="02020609040205080304" pitchFamily="49" charset="-128"/>
              </a:rPr>
              <a:t>Ainsi, même si les privilégiés sont touchés par les impôts universels, l’essentiel de ces impôts est supportée par les non privilégiés</a:t>
            </a:r>
            <a:r>
              <a:rPr lang="fr-FR" sz="1800" dirty="0">
                <a:effectLst/>
                <a:latin typeface="Times New Roman" panose="02020603050405020304" pitchFamily="18" charset="0"/>
                <a:ea typeface="MS Mincho" panose="02020609040205080304" pitchFamily="49" charset="-128"/>
              </a:rPr>
              <a:t>, ce qui relativise quelque peu leur caractère « juste » et « égal ».</a:t>
            </a:r>
          </a:p>
          <a:p>
            <a:pPr marL="0" lvl="0" indent="0" algn="just">
              <a:buNone/>
            </a:pPr>
            <a:r>
              <a:rPr lang="fr-FR" sz="1800" dirty="0">
                <a:effectLst/>
                <a:latin typeface="Times New Roman" panose="02020603050405020304" pitchFamily="18" charset="0"/>
                <a:ea typeface="MS Mincho" panose="02020609040205080304" pitchFamily="49" charset="-128"/>
              </a:rPr>
              <a:t>Enfin, il faut se souvenir que ces impôts universels (capitation, 10</a:t>
            </a:r>
            <a:r>
              <a:rPr lang="fr-FR" sz="1800" baseline="30000" dirty="0">
                <a:effectLst/>
                <a:latin typeface="Times New Roman" panose="02020603050405020304" pitchFamily="18" charset="0"/>
                <a:ea typeface="MS Mincho" panose="02020609040205080304" pitchFamily="49" charset="-128"/>
              </a:rPr>
              <a:t>e</a:t>
            </a:r>
            <a:r>
              <a:rPr lang="fr-FR" sz="1800" dirty="0">
                <a:effectLst/>
                <a:latin typeface="Times New Roman" panose="02020603050405020304" pitchFamily="18" charset="0"/>
                <a:ea typeface="MS Mincho" panose="02020609040205080304" pitchFamily="49" charset="-128"/>
              </a:rPr>
              <a:t>, 20</a:t>
            </a:r>
            <a:r>
              <a:rPr lang="fr-FR" sz="1800" baseline="30000" dirty="0">
                <a:effectLst/>
                <a:latin typeface="Times New Roman" panose="02020603050405020304" pitchFamily="18" charset="0"/>
                <a:ea typeface="MS Mincho" panose="02020609040205080304" pitchFamily="49" charset="-128"/>
              </a:rPr>
              <a:t>e</a:t>
            </a:r>
            <a:r>
              <a:rPr lang="fr-FR" sz="1800" dirty="0">
                <a:latin typeface="Times New Roman" panose="02020603050405020304" pitchFamily="18" charset="0"/>
                <a:ea typeface="MS Mincho" panose="02020609040205080304" pitchFamily="49" charset="-128"/>
              </a:rPr>
              <a:t>) ne totalisent qu’une part modeste des recettes du Trésor royal</a:t>
            </a:r>
            <a:r>
              <a:rPr lang="fr-FR" sz="1800" dirty="0">
                <a:effectLst/>
                <a:latin typeface="Times New Roman" panose="02020603050405020304" pitchFamily="18" charset="0"/>
                <a:ea typeface="MS Mincho" panose="02020609040205080304" pitchFamily="49" charset="-128"/>
              </a:rPr>
              <a:t>. La capitation et le Dixième </a:t>
            </a:r>
            <a:r>
              <a:rPr lang="fr-FR" sz="1800" b="1" dirty="0">
                <a:effectLst/>
                <a:latin typeface="Times New Roman" panose="02020603050405020304" pitchFamily="18" charset="0"/>
                <a:ea typeface="MS Mincho" panose="02020609040205080304" pitchFamily="49" charset="-128"/>
              </a:rPr>
              <a:t>représentent par exemple 30% des recettes fiscales en 1715, et 22% en 1789</a:t>
            </a:r>
            <a:r>
              <a:rPr lang="fr-FR" sz="1800" dirty="0">
                <a:effectLst/>
                <a:latin typeface="Times New Roman" panose="02020603050405020304" pitchFamily="18" charset="0"/>
                <a:ea typeface="MS Mincho" panose="02020609040205080304" pitchFamily="49" charset="-128"/>
              </a:rPr>
              <a:t>. La </a:t>
            </a:r>
            <a:r>
              <a:rPr lang="fr-FR" sz="1800" b="1" dirty="0">
                <a:effectLst/>
                <a:latin typeface="Times New Roman" panose="02020603050405020304" pitchFamily="18" charset="0"/>
                <a:ea typeface="MS Mincho" panose="02020609040205080304" pitchFamily="49" charset="-128"/>
              </a:rPr>
              <a:t>majorité des recettes fiscales ne vient pas des impôts universels, mais des impôts indirects</a:t>
            </a:r>
            <a:r>
              <a:rPr lang="fr-FR" sz="1800" dirty="0">
                <a:effectLst/>
                <a:latin typeface="Times New Roman" panose="02020603050405020304" pitchFamily="18" charset="0"/>
                <a:ea typeface="MS Mincho" panose="02020609040205080304" pitchFamily="49" charset="-128"/>
              </a:rPr>
              <a:t> </a:t>
            </a:r>
            <a:r>
              <a:rPr lang="fr-FR" sz="1800" b="1" dirty="0">
                <a:effectLst/>
                <a:latin typeface="Times New Roman" panose="02020603050405020304" pitchFamily="18" charset="0"/>
                <a:ea typeface="MS Mincho" panose="02020609040205080304" pitchFamily="49" charset="-128"/>
              </a:rPr>
              <a:t>sur la consommation </a:t>
            </a:r>
            <a:r>
              <a:rPr lang="fr-FR" sz="1800" dirty="0">
                <a:effectLst/>
                <a:latin typeface="Times New Roman" panose="02020603050405020304" pitchFamily="18" charset="0"/>
                <a:ea typeface="MS Mincho" panose="02020609040205080304" pitchFamily="49" charset="-128"/>
              </a:rPr>
              <a:t>(gabelle sur le sel, les aides sur les boissons, etc.). Or, ce sont des impôts particulièrement </a:t>
            </a:r>
            <a:r>
              <a:rPr lang="fr-FR" sz="1800" b="1" dirty="0">
                <a:effectLst/>
                <a:latin typeface="Times New Roman" panose="02020603050405020304" pitchFamily="18" charset="0"/>
                <a:ea typeface="MS Mincho" panose="02020609040205080304" pitchFamily="49" charset="-128"/>
              </a:rPr>
              <a:t>injustes</a:t>
            </a:r>
            <a:r>
              <a:rPr lang="fr-FR" sz="1800" dirty="0">
                <a:effectLst/>
                <a:latin typeface="Times New Roman" panose="02020603050405020304" pitchFamily="18" charset="0"/>
                <a:ea typeface="MS Mincho" panose="02020609040205080304" pitchFamily="49" charset="-128"/>
              </a:rPr>
              <a:t>, car leur montant n’est pas modulé en fonction du revenu des individus: il est calculé sur le prix des produits alimentaires dont tout le monde, même les plus pauvres, a besoin. </a:t>
            </a:r>
          </a:p>
          <a:p>
            <a:pPr marL="0" indent="0" algn="just">
              <a:buNone/>
            </a:pPr>
            <a:r>
              <a:rPr lang="fr-FR" sz="1800" dirty="0">
                <a:effectLst/>
                <a:latin typeface="Times New Roman" panose="02020603050405020304" pitchFamily="18" charset="0"/>
                <a:ea typeface="MS Mincho" panose="02020609040205080304" pitchFamily="49" charset="-128"/>
              </a:rPr>
              <a:t>Machault affirme enfin que le vingtième doit bénéficier d’un mode de prélèvement plus efficace : </a:t>
            </a:r>
            <a:r>
              <a:rPr lang="fr-FR" sz="1800" i="1" dirty="0">
                <a:effectLst/>
                <a:latin typeface="Times New Roman" panose="02020603050405020304" pitchFamily="18" charset="0"/>
                <a:ea typeface="MS Mincho" panose="02020609040205080304" pitchFamily="49" charset="-128"/>
              </a:rPr>
              <a:t>« la levée s’en faisant sans traité ni remise extraordinaire, le produit rentre en entier au profit de notre Etat »</a:t>
            </a:r>
            <a:r>
              <a:rPr lang="fr-FR" sz="1800" dirty="0">
                <a:effectLst/>
                <a:latin typeface="Times New Roman" panose="02020603050405020304" pitchFamily="18" charset="0"/>
                <a:ea typeface="MS Mincho" panose="02020609040205080304" pitchFamily="49" charset="-128"/>
              </a:rPr>
              <a:t> (l. 36-37). Le contrôleur général fait ici allusion à deux réalités juridiques très usitées sous l’Ancien Régime :</a:t>
            </a:r>
          </a:p>
          <a:p>
            <a:pPr marL="0" lvl="0" indent="0" algn="just">
              <a:buNone/>
            </a:pPr>
            <a:r>
              <a:rPr lang="fr-FR" sz="1800" dirty="0">
                <a:effectLst/>
                <a:latin typeface="Times New Roman" panose="02020603050405020304" pitchFamily="18" charset="0"/>
                <a:ea typeface="MS Mincho" panose="02020609040205080304" pitchFamily="49" charset="-128"/>
              </a:rPr>
              <a:t>1°Les « </a:t>
            </a:r>
            <a:r>
              <a:rPr lang="fr-FR" sz="1800" b="1" dirty="0">
                <a:effectLst/>
                <a:latin typeface="Times New Roman" panose="02020603050405020304" pitchFamily="18" charset="0"/>
                <a:ea typeface="MS Mincho" panose="02020609040205080304" pitchFamily="49" charset="-128"/>
              </a:rPr>
              <a:t>traités </a:t>
            </a:r>
            <a:r>
              <a:rPr lang="fr-FR" sz="1800" dirty="0">
                <a:effectLst/>
                <a:latin typeface="Times New Roman" panose="02020603050405020304" pitchFamily="18" charset="0"/>
                <a:ea typeface="MS Mincho" panose="02020609040205080304" pitchFamily="49" charset="-128"/>
              </a:rPr>
              <a:t>» (ou « partis ») étaient des contrats que des « traitants » (ou « partisans ») signaient au Conseil des finances : ceux-ci s’engageaient à avancer au roi l’argent dont il avait besoin, et ils obtenaient, à titre de remboursement et pour une période donnée, le recouvrement (la levée) de certains impôts ou la participation à des opérations financières (placement de rentes, vente d’offices). </a:t>
            </a:r>
          </a:p>
          <a:p>
            <a:pPr marL="0" lvl="0" indent="0" algn="just">
              <a:buNone/>
            </a:pPr>
            <a:r>
              <a:rPr lang="fr-FR" sz="1800" dirty="0">
                <a:effectLst/>
                <a:latin typeface="Times New Roman" panose="02020603050405020304" pitchFamily="18" charset="0"/>
                <a:ea typeface="MS Mincho" panose="02020609040205080304" pitchFamily="49" charset="-128"/>
              </a:rPr>
              <a:t>2° Les « </a:t>
            </a:r>
            <a:r>
              <a:rPr lang="fr-FR" sz="1800" b="1" dirty="0">
                <a:effectLst/>
                <a:latin typeface="Times New Roman" panose="02020603050405020304" pitchFamily="18" charset="0"/>
                <a:ea typeface="MS Mincho" panose="02020609040205080304" pitchFamily="49" charset="-128"/>
              </a:rPr>
              <a:t>remises </a:t>
            </a:r>
            <a:r>
              <a:rPr lang="fr-FR" sz="1800" dirty="0">
                <a:effectLst/>
                <a:latin typeface="Times New Roman" panose="02020603050405020304" pitchFamily="18" charset="0"/>
                <a:ea typeface="MS Mincho" panose="02020609040205080304" pitchFamily="49" charset="-128"/>
              </a:rPr>
              <a:t>» étaient des </a:t>
            </a:r>
            <a:r>
              <a:rPr lang="fr-FR" sz="1800" b="1" dirty="0">
                <a:effectLst/>
                <a:latin typeface="Times New Roman" panose="02020603050405020304" pitchFamily="18" charset="0"/>
                <a:ea typeface="MS Mincho" panose="02020609040205080304" pitchFamily="49" charset="-128"/>
              </a:rPr>
              <a:t>bénéfices accordés par le roi aux financiers</a:t>
            </a:r>
            <a:r>
              <a:rPr lang="fr-FR" sz="1800" dirty="0">
                <a:effectLst/>
                <a:latin typeface="Times New Roman" panose="02020603050405020304" pitchFamily="18" charset="0"/>
                <a:ea typeface="MS Mincho" panose="02020609040205080304" pitchFamily="49" charset="-128"/>
              </a:rPr>
              <a:t>, traitants et fermiers, </a:t>
            </a:r>
            <a:r>
              <a:rPr lang="fr-FR" sz="1800" b="1" dirty="0">
                <a:effectLst/>
                <a:latin typeface="Times New Roman" panose="02020603050405020304" pitchFamily="18" charset="0"/>
                <a:ea typeface="MS Mincho" panose="02020609040205080304" pitchFamily="49" charset="-128"/>
              </a:rPr>
              <a:t>en récompense de leur gestion des deniers publics</a:t>
            </a:r>
            <a:r>
              <a:rPr lang="fr-FR" sz="1800" dirty="0">
                <a:effectLst/>
                <a:latin typeface="Times New Roman" panose="02020603050405020304" pitchFamily="18" charset="0"/>
                <a:ea typeface="MS Mincho" panose="02020609040205080304" pitchFamily="49" charset="-128"/>
              </a:rPr>
              <a:t>. </a:t>
            </a:r>
          </a:p>
          <a:p>
            <a:pPr marL="0" indent="0" algn="just">
              <a:buNone/>
            </a:pPr>
            <a:r>
              <a:rPr lang="fr-FR" sz="1800" dirty="0">
                <a:effectLst/>
                <a:latin typeface="Times New Roman" panose="02020603050405020304" pitchFamily="18" charset="0"/>
                <a:ea typeface="MS Mincho" panose="02020609040205080304" pitchFamily="49" charset="-128"/>
              </a:rPr>
              <a:t>Les traités et les remises sont deux aspects essentiels de ce qu’on appelle le </a:t>
            </a:r>
            <a:r>
              <a:rPr lang="fr-FR" sz="1800" b="1" dirty="0">
                <a:solidFill>
                  <a:srgbClr val="FF0000"/>
                </a:solidFill>
                <a:effectLst/>
                <a:latin typeface="Times New Roman" panose="02020603050405020304" pitchFamily="18" charset="0"/>
                <a:ea typeface="MS Mincho" panose="02020609040205080304" pitchFamily="49" charset="-128"/>
              </a:rPr>
              <a:t>« système </a:t>
            </a:r>
            <a:r>
              <a:rPr lang="fr-FR" sz="1800" b="1" dirty="0" err="1">
                <a:solidFill>
                  <a:srgbClr val="FF0000"/>
                </a:solidFill>
                <a:effectLst/>
                <a:latin typeface="Times New Roman" panose="02020603050405020304" pitchFamily="18" charset="0"/>
                <a:ea typeface="MS Mincho" panose="02020609040205080304" pitchFamily="49" charset="-128"/>
              </a:rPr>
              <a:t>fisco</a:t>
            </a:r>
            <a:r>
              <a:rPr lang="fr-FR" sz="1800" b="1" dirty="0">
                <a:solidFill>
                  <a:srgbClr val="FF0000"/>
                </a:solidFill>
                <a:effectLst/>
                <a:latin typeface="Times New Roman" panose="02020603050405020304" pitchFamily="18" charset="0"/>
                <a:ea typeface="MS Mincho" panose="02020609040205080304" pitchFamily="49" charset="-128"/>
              </a:rPr>
              <a:t>-financier » </a:t>
            </a:r>
            <a:r>
              <a:rPr lang="fr-FR" sz="1800" dirty="0">
                <a:effectLst/>
                <a:latin typeface="Times New Roman" panose="02020603050405020304" pitchFamily="18" charset="0"/>
                <a:ea typeface="MS Mincho" panose="02020609040205080304" pitchFamily="49" charset="-128"/>
              </a:rPr>
              <a:t>(notion à retenir). Ce système vient du besoin de la monarchie de disposer d’argent rapidement, à une époque où l’impôt tardait au contraire à rentrer (il est alors collecté en vraies pièces de monnaie, lourdes, transportées sur de mauvaises routes: l’argent met beaucoup de temps à arriver jusqu’aux Caisses du Trésor royal et pendant ce temps le roi doit quand même payer les charges, les offices, rembourser les dettes, financer la Marine </a:t>
            </a:r>
            <a:r>
              <a:rPr lang="fr-FR" sz="1800" dirty="0" err="1">
                <a:effectLst/>
                <a:latin typeface="Times New Roman" panose="02020603050405020304" pitchFamily="18" charset="0"/>
                <a:ea typeface="MS Mincho" panose="02020609040205080304" pitchFamily="49" charset="-128"/>
              </a:rPr>
              <a:t>etc</a:t>
            </a:r>
            <a:r>
              <a:rPr lang="fr-FR" sz="1800" dirty="0">
                <a:effectLst/>
                <a:latin typeface="Times New Roman" panose="02020603050405020304" pitchFamily="18" charset="0"/>
                <a:ea typeface="MS Mincho" panose="02020609040205080304" pitchFamily="49" charset="-128"/>
              </a:rPr>
              <a:t>). Pour ce faire, le pouvoir royal demande donc les prêts de </a:t>
            </a:r>
            <a:r>
              <a:rPr lang="fr-FR" sz="1800" b="1" dirty="0">
                <a:effectLst/>
                <a:latin typeface="Times New Roman" panose="02020603050405020304" pitchFamily="18" charset="0"/>
                <a:ea typeface="MS Mincho" panose="02020609040205080304" pitchFamily="49" charset="-128"/>
              </a:rPr>
              <a:t>financiers (qu’on appelle à cette époque « traitants » et « partisans » )</a:t>
            </a:r>
            <a:r>
              <a:rPr lang="fr-FR" sz="1800" dirty="0">
                <a:effectLst/>
                <a:latin typeface="Times New Roman" panose="02020603050405020304" pitchFamily="18" charset="0"/>
                <a:ea typeface="MS Mincho" panose="02020609040205080304" pitchFamily="49" charset="-128"/>
              </a:rPr>
              <a:t>, qui doivent eux-mêmes rassembler les fonds nécessaires auprès d’autres personnes ayant de l’argent. Parmi ces personnes, on trouve des roturiers enrichis, mais aussi des administrateurs royaux de premier rang, des grands nobles, des magistrats des cours souveraines (Parlements, Cours des Aides, Chambres des Comptes), et même des officiers de finances. </a:t>
            </a:r>
            <a:r>
              <a:rPr lang="fr-FR" sz="1800" b="1" dirty="0">
                <a:effectLst/>
                <a:latin typeface="Times New Roman" panose="02020603050405020304" pitchFamily="18" charset="0"/>
                <a:ea typeface="MS Mincho" panose="02020609040205080304" pitchFamily="49" charset="-128"/>
              </a:rPr>
              <a:t>Le système </a:t>
            </a:r>
            <a:r>
              <a:rPr lang="fr-FR" sz="1800" b="1" dirty="0" err="1">
                <a:latin typeface="Times New Roman" panose="02020603050405020304" pitchFamily="18" charset="0"/>
                <a:ea typeface="MS Mincho" panose="02020609040205080304" pitchFamily="49" charset="-128"/>
              </a:rPr>
              <a:t>fisco</a:t>
            </a:r>
            <a:r>
              <a:rPr lang="fr-FR" sz="1800" b="1" dirty="0">
                <a:latin typeface="Times New Roman" panose="02020603050405020304" pitchFamily="18" charset="0"/>
                <a:ea typeface="MS Mincho" panose="02020609040205080304" pitchFamily="49" charset="-128"/>
              </a:rPr>
              <a:t>-financier est </a:t>
            </a:r>
            <a:r>
              <a:rPr lang="fr-FR" sz="1800" b="1" dirty="0">
                <a:effectLst/>
                <a:latin typeface="Times New Roman" panose="02020603050405020304" pitchFamily="18" charset="0"/>
                <a:ea typeface="MS Mincho" panose="02020609040205080304" pitchFamily="49" charset="-128"/>
              </a:rPr>
              <a:t>particulièrement dangereux, puisque la puissance publique </a:t>
            </a:r>
            <a:r>
              <a:rPr lang="fr-FR" sz="1800" b="1" dirty="0">
                <a:latin typeface="Times New Roman" panose="02020603050405020304" pitchFamily="18" charset="0"/>
                <a:ea typeface="MS Mincho" panose="02020609040205080304" pitchFamily="49" charset="-128"/>
              </a:rPr>
              <a:t>dépend de cette chaîne d’</a:t>
            </a:r>
            <a:r>
              <a:rPr lang="fr-FR" sz="1800" b="1" dirty="0">
                <a:effectLst/>
                <a:latin typeface="Times New Roman" panose="02020603050405020304" pitchFamily="18" charset="0"/>
                <a:ea typeface="MS Mincho" panose="02020609040205080304" pitchFamily="49" charset="-128"/>
              </a:rPr>
              <a:t>intérêts privés</a:t>
            </a:r>
            <a:r>
              <a:rPr lang="fr-FR" sz="1800" dirty="0">
                <a:effectLst/>
                <a:latin typeface="Times New Roman" panose="02020603050405020304" pitchFamily="18" charset="0"/>
                <a:ea typeface="MS Mincho" panose="02020609040205080304" pitchFamily="49" charset="-128"/>
              </a:rPr>
              <a:t>. </a:t>
            </a:r>
          </a:p>
          <a:p>
            <a:pPr marL="0" indent="0" algn="just">
              <a:buNone/>
            </a:pPr>
            <a:r>
              <a:rPr lang="fr-FR" sz="1800" dirty="0">
                <a:effectLst/>
                <a:latin typeface="Times New Roman" panose="02020603050405020304" pitchFamily="18" charset="0"/>
                <a:ea typeface="MS Mincho" panose="02020609040205080304" pitchFamily="49" charset="-128"/>
              </a:rPr>
              <a:t>Machault insiste ici sur le fait qu’il ne compte pas s’appuyer sur ce mode de prélèvement inefficace et particulièrement impopulaire. Au contraire, il confie la levée du nouvel impôt à des commissaires appelés « </a:t>
            </a:r>
            <a:r>
              <a:rPr lang="fr-FR" sz="1800" b="1" dirty="0">
                <a:effectLst/>
                <a:latin typeface="Times New Roman" panose="02020603050405020304" pitchFamily="18" charset="0"/>
                <a:ea typeface="MS Mincho" panose="02020609040205080304" pitchFamily="49" charset="-128"/>
              </a:rPr>
              <a:t>directeurs des vingtièmes </a:t>
            </a:r>
            <a:r>
              <a:rPr lang="fr-FR" sz="1800" dirty="0">
                <a:effectLst/>
                <a:latin typeface="Times New Roman" panose="02020603050405020304" pitchFamily="18" charset="0"/>
                <a:ea typeface="MS Mincho" panose="02020609040205080304" pitchFamily="49" charset="-128"/>
              </a:rPr>
              <a:t>». Des « </a:t>
            </a:r>
            <a:r>
              <a:rPr lang="fr-FR" sz="1800" b="1" dirty="0">
                <a:effectLst/>
                <a:latin typeface="Times New Roman" panose="02020603050405020304" pitchFamily="18" charset="0"/>
                <a:ea typeface="MS Mincho" panose="02020609040205080304" pitchFamily="49" charset="-128"/>
              </a:rPr>
              <a:t>contrôleurs </a:t>
            </a:r>
            <a:r>
              <a:rPr lang="fr-FR" sz="1800" dirty="0">
                <a:effectLst/>
                <a:latin typeface="Times New Roman" panose="02020603050405020304" pitchFamily="18" charset="0"/>
                <a:ea typeface="MS Mincho" panose="02020609040205080304" pitchFamily="49" charset="-128"/>
              </a:rPr>
              <a:t>» étaient en outre chargés de vérifier les déclarations des contribuables. L’objectif de la monarchie était d’améliorer l’efficacité du recouvrement, en faisant en sorte que la totalité des sommes perçues revienne au roi. </a:t>
            </a:r>
            <a:r>
              <a:rPr lang="fr-FR" sz="1800" dirty="0">
                <a:solidFill>
                  <a:srgbClr val="FF0000"/>
                </a:solidFill>
                <a:effectLst/>
                <a:latin typeface="Times New Roman" panose="02020603050405020304" pitchFamily="18" charset="0"/>
                <a:ea typeface="MS Mincho" panose="02020609040205080304" pitchFamily="49" charset="-128"/>
              </a:rPr>
              <a:t>= l’idée est de convaincre qu’avec le 20</a:t>
            </a:r>
            <a:r>
              <a:rPr lang="fr-FR" sz="1800" baseline="30000" dirty="0">
                <a:solidFill>
                  <a:srgbClr val="FF0000"/>
                </a:solidFill>
                <a:effectLst/>
                <a:latin typeface="Times New Roman" panose="02020603050405020304" pitchFamily="18" charset="0"/>
                <a:ea typeface="MS Mincho" panose="02020609040205080304" pitchFamily="49" charset="-128"/>
              </a:rPr>
              <a:t>e</a:t>
            </a:r>
            <a:r>
              <a:rPr lang="fr-FR" sz="1800" dirty="0">
                <a:solidFill>
                  <a:srgbClr val="FF0000"/>
                </a:solidFill>
                <a:effectLst/>
                <a:latin typeface="Times New Roman" panose="02020603050405020304" pitchFamily="18" charset="0"/>
                <a:ea typeface="MS Mincho" panose="02020609040205080304" pitchFamily="49" charset="-128"/>
              </a:rPr>
              <a:t>, l’Etat reste indépendant des financiers, traitants et partisans, et que les sommes collectées iront donc directement à 100% dans les caisses du Trésor royal (on dirait aujourd’hui Trésor </a:t>
            </a:r>
            <a:r>
              <a:rPr lang="fr-FR" sz="1800" dirty="0">
                <a:solidFill>
                  <a:srgbClr val="FF0000"/>
                </a:solidFill>
                <a:latin typeface="Times New Roman" panose="02020603050405020304" pitchFamily="18" charset="0"/>
                <a:ea typeface="MS Mincho" panose="02020609040205080304" pitchFamily="49" charset="-128"/>
              </a:rPr>
              <a:t>P</a:t>
            </a:r>
            <a:r>
              <a:rPr lang="fr-FR" sz="1800" dirty="0">
                <a:solidFill>
                  <a:srgbClr val="FF0000"/>
                </a:solidFill>
                <a:effectLst/>
                <a:latin typeface="Times New Roman" panose="02020603050405020304" pitchFamily="18" charset="0"/>
                <a:ea typeface="MS Mincho" panose="02020609040205080304" pitchFamily="49" charset="-128"/>
              </a:rPr>
              <a:t>ublic)</a:t>
            </a:r>
          </a:p>
          <a:p>
            <a:endParaRPr lang="fr-FR" dirty="0"/>
          </a:p>
        </p:txBody>
      </p:sp>
    </p:spTree>
    <p:extLst>
      <p:ext uri="{BB962C8B-B14F-4D97-AF65-F5344CB8AC3E}">
        <p14:creationId xmlns:p14="http://schemas.microsoft.com/office/powerpoint/2010/main" val="915918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9C38D29-4D03-4804-8891-A883DBDE7856}"/>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E6EC2E12-3B26-46F2-8445-B8A61F1066DF}"/>
              </a:ext>
            </a:extLst>
          </p:cNvPr>
          <p:cNvSpPr>
            <a:spLocks noGrp="1"/>
          </p:cNvSpPr>
          <p:nvPr>
            <p:ph idx="1"/>
          </p:nvPr>
        </p:nvSpPr>
        <p:spPr/>
        <p:txBody>
          <a:bodyPr/>
          <a:lstStyle/>
          <a:p>
            <a:r>
              <a:rPr lang="fr-FR" dirty="0"/>
              <a:t>&gt; A partir de cette lecture linéaire, pour faire le plan, on se rappelle la question qu’on a posée au début et on fabrique un plan en 2 ou 3 parties à partir de 2 ou 3 idées principales qui devront répondre par étapes à cette question</a:t>
            </a:r>
          </a:p>
          <a:p>
            <a:r>
              <a:rPr lang="fr-FR" dirty="0"/>
              <a:t>La question (problématique): </a:t>
            </a:r>
            <a:r>
              <a:rPr lang="fr-FR" i="1" dirty="0">
                <a:solidFill>
                  <a:schemeClr val="accent1"/>
                </a:solidFill>
              </a:rPr>
              <a:t>Dans quelle mesure ce document montre—il que la politique fiscale de la monarchie est impactée par les Lumières au milieu du XVIIIe siècle? </a:t>
            </a:r>
          </a:p>
          <a:p>
            <a:pPr marL="0" indent="0">
              <a:buNone/>
            </a:pPr>
            <a:endParaRPr lang="fr-FR" dirty="0"/>
          </a:p>
        </p:txBody>
      </p:sp>
    </p:spTree>
    <p:extLst>
      <p:ext uri="{BB962C8B-B14F-4D97-AF65-F5344CB8AC3E}">
        <p14:creationId xmlns:p14="http://schemas.microsoft.com/office/powerpoint/2010/main" val="3941178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3F17244-B910-4FA8-9B89-15D99235C1C2}"/>
              </a:ext>
            </a:extLst>
          </p:cNvPr>
          <p:cNvSpPr>
            <a:spLocks noGrp="1"/>
          </p:cNvSpPr>
          <p:nvPr>
            <p:ph idx="1"/>
          </p:nvPr>
        </p:nvSpPr>
        <p:spPr>
          <a:xfrm>
            <a:off x="718457" y="381000"/>
            <a:ext cx="10635343" cy="5795963"/>
          </a:xfrm>
        </p:spPr>
        <p:txBody>
          <a:bodyPr>
            <a:normAutofit/>
          </a:bodyPr>
          <a:lstStyle/>
          <a:p>
            <a:pPr marL="0" indent="0">
              <a:buNone/>
            </a:pPr>
            <a:r>
              <a:rPr lang="fr-FR" b="1" dirty="0"/>
              <a:t>1° Le roi est obligé de prouver au public que l’Etat est dans une impasse financière</a:t>
            </a:r>
            <a:endParaRPr lang="fr-FR" dirty="0"/>
          </a:p>
          <a:p>
            <a:pPr lvl="0"/>
            <a:r>
              <a:rPr lang="fr-FR" b="1" dirty="0"/>
              <a:t>A) A l’origine du mal : les guerres imposées par la « nécessité »</a:t>
            </a:r>
          </a:p>
          <a:p>
            <a:pPr marL="0" lvl="0" indent="0">
              <a:buNone/>
            </a:pPr>
            <a:r>
              <a:rPr lang="fr-FR" sz="2000" dirty="0"/>
              <a:t>Convaincre le public que les guerres ne sont pas la faute de LXV</a:t>
            </a:r>
          </a:p>
          <a:p>
            <a:pPr marL="0" lvl="0" indent="0">
              <a:buNone/>
            </a:pPr>
            <a:r>
              <a:rPr lang="fr-FR" sz="2000" dirty="0"/>
              <a:t>Faux = les guerres sont un choix </a:t>
            </a:r>
            <a:r>
              <a:rPr lang="fr-FR" sz="2000" dirty="0" err="1"/>
              <a:t>pol</a:t>
            </a:r>
            <a:r>
              <a:rPr lang="fr-FR" sz="2000" dirty="0"/>
              <a:t> de LXV</a:t>
            </a:r>
          </a:p>
          <a:p>
            <a:pPr marL="0" lvl="0" indent="0">
              <a:buNone/>
            </a:pPr>
            <a:r>
              <a:rPr lang="fr-FR" sz="2000" dirty="0"/>
              <a:t>But de M d’A: redorer l’image de XV très mauvaise en 1749</a:t>
            </a:r>
          </a:p>
          <a:p>
            <a:pPr marL="0" lvl="0" indent="0">
              <a:buNone/>
            </a:pPr>
            <a:r>
              <a:rPr lang="fr-FR" sz="2000" dirty="0"/>
              <a:t>Arlette Farge </a:t>
            </a:r>
            <a:r>
              <a:rPr lang="fr-FR" sz="2000" i="1" dirty="0"/>
              <a:t>Dire, mal dire. L’opinion publique au 18</a:t>
            </a:r>
            <a:r>
              <a:rPr lang="fr-FR" sz="2000" i="1" baseline="30000" dirty="0"/>
              <a:t>e</a:t>
            </a:r>
            <a:r>
              <a:rPr lang="fr-FR" sz="2000" i="1" dirty="0"/>
              <a:t> s</a:t>
            </a:r>
            <a:r>
              <a:rPr lang="fr-FR" sz="2000" dirty="0"/>
              <a:t>: mauvais discours </a:t>
            </a:r>
          </a:p>
          <a:p>
            <a:pPr lvl="0"/>
            <a:r>
              <a:rPr lang="fr-FR" b="1" dirty="0"/>
              <a:t>B) La caisse d’amortissement : la seule solution </a:t>
            </a:r>
          </a:p>
          <a:p>
            <a:r>
              <a:rPr lang="fr-FR" sz="2400" dirty="0"/>
              <a:t>Rassurer le public: le fruit du nouvel impôt ne servira qu’à rembourser la dette, donc sera mis dans une ligne comptable à part – peur du « public »: que cet </a:t>
            </a:r>
            <a:r>
              <a:rPr lang="fr-FR" sz="2400" dirty="0" err="1"/>
              <a:t>impot</a:t>
            </a:r>
            <a:r>
              <a:rPr lang="fr-FR" sz="2400" dirty="0"/>
              <a:t> serve à rembourser/payer les pensions des grands de la cour (10% du budget de la Maison du roi) = crédit = confiance est déterminant pour f aire accepter une nouvelle décision = pouvoir absolu est soumis à l’approbation du « public »</a:t>
            </a:r>
          </a:p>
        </p:txBody>
      </p:sp>
    </p:spTree>
    <p:extLst>
      <p:ext uri="{BB962C8B-B14F-4D97-AF65-F5344CB8AC3E}">
        <p14:creationId xmlns:p14="http://schemas.microsoft.com/office/powerpoint/2010/main" val="3447315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153EB95-C07B-499D-8B47-D220B83F4956}"/>
              </a:ext>
            </a:extLst>
          </p:cNvPr>
          <p:cNvSpPr>
            <a:spLocks noGrp="1"/>
          </p:cNvSpPr>
          <p:nvPr>
            <p:ph idx="1"/>
          </p:nvPr>
        </p:nvSpPr>
        <p:spPr>
          <a:xfrm>
            <a:off x="707571" y="609600"/>
            <a:ext cx="10646229" cy="5567363"/>
          </a:xfrm>
        </p:spPr>
        <p:txBody>
          <a:bodyPr>
            <a:normAutofit/>
          </a:bodyPr>
          <a:lstStyle/>
          <a:p>
            <a:pPr marL="0" indent="0">
              <a:buNone/>
            </a:pPr>
            <a:r>
              <a:rPr lang="fr-FR" b="1" dirty="0"/>
              <a:t>2° Le Contrôleur général justifie le nouvel impôt par la nécessité et le bonheur des sujets</a:t>
            </a:r>
            <a:endParaRPr lang="fr-FR" dirty="0"/>
          </a:p>
          <a:p>
            <a:pPr lvl="0"/>
            <a:r>
              <a:rPr lang="fr-FR" b="1" dirty="0"/>
              <a:t>A) L’idéal : les impôts ordinaires</a:t>
            </a:r>
          </a:p>
          <a:p>
            <a:pPr marL="0" lvl="0" indent="0">
              <a:buNone/>
            </a:pPr>
            <a:r>
              <a:rPr lang="fr-FR" sz="2400" dirty="0"/>
              <a:t>Domaine royal = insuffisant</a:t>
            </a:r>
          </a:p>
          <a:p>
            <a:pPr marL="0" lvl="0" indent="0">
              <a:buNone/>
            </a:pPr>
            <a:r>
              <a:rPr lang="fr-FR" sz="2400" dirty="0"/>
              <a:t>Impôts ordinaires = critiquer en disant que les impôts au départ « extraordinaires » ont souvent été mis en place pour rembourser effort de guerre et sont devenus, illégalement selon les lois fondamentales du royaume, ordinaires = taille 1439 </a:t>
            </a:r>
            <a:r>
              <a:rPr lang="fr-FR" sz="2400" dirty="0" err="1"/>
              <a:t>taillon</a:t>
            </a:r>
            <a:r>
              <a:rPr lang="fr-FR" sz="2400" dirty="0"/>
              <a:t> 1549 gabelle capitation 1695 Ligue d’</a:t>
            </a:r>
            <a:r>
              <a:rPr lang="fr-FR" sz="2400" dirty="0" err="1"/>
              <a:t>Aubsburg</a:t>
            </a:r>
            <a:r>
              <a:rPr lang="fr-FR" sz="2400" dirty="0"/>
              <a:t> 10</a:t>
            </a:r>
            <a:r>
              <a:rPr lang="fr-FR" sz="2400" baseline="30000" dirty="0"/>
              <a:t>e</a:t>
            </a:r>
            <a:r>
              <a:rPr lang="fr-FR" sz="2400" dirty="0"/>
              <a:t> 1710 Guerre Succession d’Espagne </a:t>
            </a:r>
          </a:p>
          <a:p>
            <a:pPr lvl="0"/>
            <a:r>
              <a:rPr lang="fr-FR" b="1" dirty="0"/>
              <a:t>B) Les impositions extraordinaires au nom du « bonheur des sujets »</a:t>
            </a:r>
          </a:p>
          <a:p>
            <a:r>
              <a:rPr lang="fr-FR" sz="2400" dirty="0"/>
              <a:t>Effet des Lumières = pas salut de l’Etat, salut public, raison d’Etat = bien public, intérêt général, bonheur des sujets = idée que la politique doit se faire pour le « public » au service du public et pas par la simple volonté du roi</a:t>
            </a:r>
          </a:p>
        </p:txBody>
      </p:sp>
    </p:spTree>
    <p:extLst>
      <p:ext uri="{BB962C8B-B14F-4D97-AF65-F5344CB8AC3E}">
        <p14:creationId xmlns:p14="http://schemas.microsoft.com/office/powerpoint/2010/main" val="9220723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03C2F01-7ECC-488E-AF5C-21E2BAC53E85}"/>
              </a:ext>
            </a:extLst>
          </p:cNvPr>
          <p:cNvSpPr>
            <a:spLocks noGrp="1"/>
          </p:cNvSpPr>
          <p:nvPr>
            <p:ph idx="1"/>
          </p:nvPr>
        </p:nvSpPr>
        <p:spPr>
          <a:xfrm>
            <a:off x="740229" y="544286"/>
            <a:ext cx="10613571" cy="5632677"/>
          </a:xfrm>
        </p:spPr>
        <p:txBody>
          <a:bodyPr/>
          <a:lstStyle/>
          <a:p>
            <a:pPr marL="0" indent="0">
              <a:buNone/>
            </a:pPr>
            <a:r>
              <a:rPr lang="fr-FR" b="1" dirty="0"/>
              <a:t>3° Un impôt plus juste et égalitaire?</a:t>
            </a:r>
            <a:endParaRPr lang="fr-FR" dirty="0"/>
          </a:p>
          <a:p>
            <a:pPr lvl="0"/>
            <a:r>
              <a:rPr lang="fr-FR" b="1" dirty="0"/>
              <a:t>A) Une meilleure répartition </a:t>
            </a:r>
          </a:p>
          <a:p>
            <a:pPr lvl="0"/>
            <a:r>
              <a:rPr lang="fr-FR" sz="2000" dirty="0"/>
              <a:t>Universel = même les privilégiés le paient</a:t>
            </a:r>
          </a:p>
          <a:p>
            <a:pPr lvl="0"/>
            <a:r>
              <a:rPr lang="fr-FR" sz="2000" dirty="0"/>
              <a:t>Repose  sur la richesse produite : industrielle, commerciale, financière = capte mieux la richesse telle qu’elle se développe pdt les Lumières = plus efficace, repose moins sur le travail des plus pauvres</a:t>
            </a:r>
          </a:p>
          <a:p>
            <a:pPr lvl="0"/>
            <a:r>
              <a:rPr lang="fr-FR" sz="2000" dirty="0"/>
              <a:t>Pas le premier capitation 10</a:t>
            </a:r>
            <a:r>
              <a:rPr lang="fr-FR" sz="2000" baseline="30000" dirty="0"/>
              <a:t>e</a:t>
            </a:r>
            <a:r>
              <a:rPr lang="fr-FR" sz="2000" dirty="0"/>
              <a:t> </a:t>
            </a:r>
          </a:p>
          <a:p>
            <a:pPr lvl="0"/>
            <a:r>
              <a:rPr lang="fr-FR" sz="2000" dirty="0"/>
              <a:t>Relativiser = impôts universel n’ont qu’augmenter capitation 21M l 1695 – 43M 1789 </a:t>
            </a:r>
          </a:p>
          <a:p>
            <a:pPr lvl="0"/>
            <a:r>
              <a:rPr lang="fr-FR" sz="2000" dirty="0"/>
              <a:t>10</a:t>
            </a:r>
            <a:r>
              <a:rPr lang="fr-FR" sz="2000" baseline="30000" dirty="0"/>
              <a:t>e </a:t>
            </a:r>
            <a:r>
              <a:rPr lang="fr-FR" sz="2000" dirty="0"/>
              <a:t> /20</a:t>
            </a:r>
            <a:r>
              <a:rPr lang="fr-FR" sz="2000" baseline="30000" dirty="0"/>
              <a:t>e</a:t>
            </a:r>
            <a:r>
              <a:rPr lang="fr-FR" sz="2000" dirty="0"/>
              <a:t> = 22 M l en 1710- 60M 1789 = pas plus justes, pas forcément moins pesants ++</a:t>
            </a:r>
          </a:p>
          <a:p>
            <a:pPr lvl="0"/>
            <a:r>
              <a:rPr lang="fr-FR" sz="2000" dirty="0"/>
              <a:t>Impôts universels 30% de fiscalité 1715 – 20% en 1789</a:t>
            </a:r>
          </a:p>
          <a:p>
            <a:pPr lvl="0"/>
            <a:r>
              <a:rPr lang="fr-FR" b="1" dirty="0"/>
              <a:t>B) Un mode de prélèvement plus efficace</a:t>
            </a:r>
          </a:p>
          <a:p>
            <a:r>
              <a:rPr lang="fr-FR" sz="2000" dirty="0"/>
              <a:t>Pas de traité</a:t>
            </a:r>
          </a:p>
          <a:p>
            <a:r>
              <a:rPr lang="fr-FR" sz="2000" dirty="0"/>
              <a:t>Pas de remise = abonnements refusés </a:t>
            </a:r>
          </a:p>
        </p:txBody>
      </p:sp>
    </p:spTree>
    <p:extLst>
      <p:ext uri="{BB962C8B-B14F-4D97-AF65-F5344CB8AC3E}">
        <p14:creationId xmlns:p14="http://schemas.microsoft.com/office/powerpoint/2010/main" val="14994874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A2C9FC4-4CD4-49B0-AE87-DECDAAD700AB}"/>
              </a:ext>
            </a:extLst>
          </p:cNvPr>
          <p:cNvSpPr>
            <a:spLocks noGrp="1"/>
          </p:cNvSpPr>
          <p:nvPr>
            <p:ph idx="1"/>
          </p:nvPr>
        </p:nvSpPr>
        <p:spPr>
          <a:xfrm>
            <a:off x="838200" y="946205"/>
            <a:ext cx="10515600" cy="5230758"/>
          </a:xfrm>
        </p:spPr>
        <p:txBody>
          <a:bodyPr>
            <a:normAutofit fontScale="77500" lnSpcReduction="20000"/>
          </a:bodyPr>
          <a:lstStyle/>
          <a:p>
            <a:r>
              <a:rPr lang="fr-FR" b="1" dirty="0"/>
              <a:t>En conclusion</a:t>
            </a:r>
            <a:r>
              <a:rPr lang="fr-FR" dirty="0"/>
              <a:t>: insister sur le fait que ce préambule est tout entier écrit pour convaincre le « public » (</a:t>
            </a:r>
            <a:r>
              <a:rPr lang="fr-FR" dirty="0" err="1"/>
              <a:t>def</a:t>
            </a:r>
            <a:r>
              <a:rPr lang="fr-FR" dirty="0"/>
              <a:t> « public »: l’opinion publique des sujets lettrés, les plus « éclairés »: plutôt les nobles, bourgeois, membres du clergé qui savent lire) que le nouvel impôt est non seulement </a:t>
            </a:r>
            <a:r>
              <a:rPr lang="fr-FR" b="1" dirty="0"/>
              <a:t>nécessaire</a:t>
            </a:r>
            <a:r>
              <a:rPr lang="fr-FR" dirty="0"/>
              <a:t> (car les finances royales sont dans un mauvais état à cause des guerres passées), mais </a:t>
            </a:r>
            <a:r>
              <a:rPr lang="fr-FR" b="1" dirty="0"/>
              <a:t>utile</a:t>
            </a:r>
            <a:r>
              <a:rPr lang="fr-FR" dirty="0"/>
              <a:t> (au soulagement du royaume et au remboursement des dettes) et plus </a:t>
            </a:r>
            <a:r>
              <a:rPr lang="fr-FR" b="1" dirty="0"/>
              <a:t>juste</a:t>
            </a:r>
            <a:r>
              <a:rPr lang="fr-FR" dirty="0"/>
              <a:t> (car il porte sur tout le monde même les privilégiés, il est « universel », il est proportionnel aux richesses de chacun donc les riches paient plus que les pauvres et il est moins fort 5% que le 10</a:t>
            </a:r>
            <a:r>
              <a:rPr lang="fr-FR" baseline="30000" dirty="0"/>
              <a:t>e</a:t>
            </a:r>
            <a:r>
              <a:rPr lang="fr-FR" dirty="0"/>
              <a:t> qui portait sur 10% des revenus). </a:t>
            </a:r>
            <a:r>
              <a:rPr lang="fr-FR" b="1" dirty="0"/>
              <a:t>Utilité, justice: des arguments qui correspondent aux valeurs que les Lumières essaient de promouvoir comme étant la marque des bons gouvernements. </a:t>
            </a:r>
          </a:p>
          <a:p>
            <a:endParaRPr lang="fr-FR" dirty="0"/>
          </a:p>
          <a:p>
            <a:r>
              <a:rPr lang="fr-FR" dirty="0"/>
              <a:t>L’influence des Lumières influence donc la politique fiscale mais également la communication royale et le mode de gouvernement du royaume: pour éviter les rébellions et oppositions des privilégiés, le roi doit désormais se justifier, convaincre, en posant des arguments dans le débat public: sa puissance est un peu dépendante de l’opinion qu’on aura de cette réforme: </a:t>
            </a:r>
            <a:r>
              <a:rPr lang="fr-FR" b="1" dirty="0"/>
              <a:t>en faisant de l’opinion publique une instance de jugement du roi et de sa politique fiscale, les Lumières ont donc bien une influence sur la monarchie absolue: l’opinion </a:t>
            </a:r>
            <a:r>
              <a:rPr lang="fr-FR" b="1" dirty="0" err="1"/>
              <a:t>devent</a:t>
            </a:r>
            <a:r>
              <a:rPr lang="fr-FR" b="1" dirty="0"/>
              <a:t> un peu un contre-pouvoir</a:t>
            </a:r>
            <a:r>
              <a:rPr lang="fr-FR" dirty="0"/>
              <a:t>. </a:t>
            </a:r>
          </a:p>
        </p:txBody>
      </p:sp>
    </p:spTree>
    <p:extLst>
      <p:ext uri="{BB962C8B-B14F-4D97-AF65-F5344CB8AC3E}">
        <p14:creationId xmlns:p14="http://schemas.microsoft.com/office/powerpoint/2010/main" val="1008185928"/>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1430</TotalTime>
  <Words>6223</Words>
  <Application>Microsoft Office PowerPoint</Application>
  <PresentationFormat>Grand écran</PresentationFormat>
  <Paragraphs>88</Paragraphs>
  <Slides>18</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18</vt:i4>
      </vt:variant>
    </vt:vector>
  </HeadingPairs>
  <TitlesOfParts>
    <vt:vector size="24" baseType="lpstr">
      <vt:lpstr>Arial</vt:lpstr>
      <vt:lpstr>Calibri</vt:lpstr>
      <vt:lpstr>Calibri Light</vt:lpstr>
      <vt:lpstr>Times New Roman</vt:lpstr>
      <vt:lpstr>Wingdings</vt:lpstr>
      <vt:lpstr>Thème Office</vt:lpstr>
      <vt:lpstr>Finances financiers et fiscalité</vt:lpstr>
      <vt:lpstr>INTRODUCTION</vt:lpstr>
      <vt:lpstr>Présentation PowerPoint</vt:lpstr>
      <vt:lpstr>Présentation PowerPoint</vt:lpstr>
      <vt:lpstr>LECTURE LINEAIRE</vt:lpstr>
      <vt:lpstr>Présentation PowerPoint</vt:lpstr>
      <vt:lpstr>Présentation PowerPoint</vt:lpstr>
      <vt:lpstr>Présentation PowerPoint</vt:lpstr>
      <vt:lpstr>« mais, considérant que nous ne travaillerons jamais efficacement au bonheur de nos sujets, qui fait l’objet de tous nos soins, et à leur procurer des soulagements aussi réels que durables, tant que la masse des dettes que la nécessité a accumulées, tant sous le règne du feu roi que dans les dernières guerres, subsistera dans son entier, nous avons résolu d’entreprendre l’extinction successive des dettes et des charges anciennes et nouvelles de l’Etat, et d’établir à cet effet une caisse générale des amortissements, distincte et séparée de notre trésor royal »</vt:lpstr>
      <vt:lpstr>« Nous nous sommes d’autant plus volontiers déterminés à ordonner l’établissement de cette caisse, qu’en travaillant à l’extinction des dettes et charges de l’Etat, nous travaillerons en même temps à nous mettre en situation de pouvoir trouver dans la suite, dans les fonds de nos seuls revenus ordinaires administrés avec l’économie que nous nous proposons d’y apporter, des ressources capables d’assurer dans les temps de nécessité la gloire de notre Etat et la tranquillité des alliés de notre couronne, sans être forcé de recourir à des moyens extraordinaires que nous n’employons jamais qu’à regret. »</vt:lpstr>
      <vt:lpstr>« Nous aurions sincèrement désiré de pouvoir prendre les fonds que nous destinions à notre caisse des amortissements sur nos revenus ordinaires : mais la multiplicité des charges auxquelles elles sont affectées, la nécessité d’acquitter ce qui reste dû des dépenses de la guerre, les fonds extraordinaires que nous avons déjà assignés pour les besoin de notre marine, et que nous nous proposons de continuer, ne nous le permettant pas, nous nous voyons avec peine obligé, pour commencer une opération si importante au bien de notre royaume, d’avoir recours, pendant les premières années, à l’imposition du vingtième de tous les biens et les revenus de nos sujets, pour en verser le produit en entier dans notre caisse des amortissements, et l’employeur à la seule libération de l’Etat, jusqu’à ce qu’une diminution sensible des dettes et charges qui absorbent actuellement une grande partie de nos revenus annuels, nous ait procuré un fonds libre, pris sur nos revenus mêmes, pour suivre le progrès de la libération et nous permettre de nous passer, en tout ou en partie, du secours de l’imposition que nous sommes forcé d’établir. »</vt:lpstr>
      <vt:lpstr>« Nous avons préféré cette imposition à tous les autres moyens dont nous aurions pu nous servir, par la considération qu’il n’y en a point de plus juste et de plus égale, puisqu’elle se répartit sur tous et chacun de nos sujets, dans la proportion de leurs biens et de leurs facultés, et que, la levée s’en faisant sans traité ni remise extraordinaire, le produit rentre en entier au profit de notre Etat. »</vt:lpstr>
      <vt:lpstr>« Nous avons préféré cette imposition à tous les autres moyens dont nous aurions pu nous servir, par la considération qu’il n’y en a point de plus juste et de plus égale, puisqu’elle se répartit sur tous et chacun de nos sujets, dans la proportion de leurs biens et de leurs facultés, et que, la levée s’en faisant sans traité ni remise extraordinaire, le produit rentre en entier au profit de notre Etat. »</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Finances financiers et fiscalité</dc:title>
  <dc:creator>Guillaume Mazeau</dc:creator>
  <cp:lastModifiedBy>Guillaume Mazeau</cp:lastModifiedBy>
  <cp:revision>14</cp:revision>
  <dcterms:created xsi:type="dcterms:W3CDTF">2025-10-01T10:54:45Z</dcterms:created>
  <dcterms:modified xsi:type="dcterms:W3CDTF">2026-11-05T09:00:52Z</dcterms:modified>
</cp:coreProperties>
</file>